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59" autoAdjust="0"/>
  </p:normalViewPr>
  <p:slideViewPr>
    <p:cSldViewPr snapToGrid="0">
      <p:cViewPr varScale="1">
        <p:scale>
          <a:sx n="108" d="100"/>
          <a:sy n="108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EE0DB-E08E-4D3C-BFFA-2B90EC71A232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A17-354F-4E62-BBA6-6A7A41655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58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813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125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①全発光点が</a:t>
            </a:r>
            <a:r>
              <a:rPr kumimoji="1" lang="en-US" altLang="ja-JP" dirty="0"/>
              <a:t>10mm</a:t>
            </a:r>
            <a:r>
              <a:rPr kumimoji="1" lang="ja-JP" altLang="en-US" dirty="0"/>
              <a:t>以内に収まる</a:t>
            </a:r>
            <a:endParaRPr kumimoji="1" lang="en-US" altLang="ja-JP" dirty="0"/>
          </a:p>
          <a:p>
            <a:r>
              <a:rPr kumimoji="1" lang="ja-JP" altLang="en-US" dirty="0"/>
              <a:t>②全発光点が</a:t>
            </a:r>
            <a:r>
              <a:rPr kumimoji="1" lang="en-US" altLang="ja-JP" dirty="0"/>
              <a:t>1mm</a:t>
            </a:r>
            <a:r>
              <a:rPr kumimoji="1" lang="ja-JP" altLang="en-US" dirty="0"/>
              <a:t>以内に収まる</a:t>
            </a:r>
            <a:endParaRPr kumimoji="1" lang="en-US" altLang="ja-JP" dirty="0"/>
          </a:p>
          <a:p>
            <a:r>
              <a:rPr kumimoji="1" lang="ja-JP" altLang="en-US" dirty="0"/>
              <a:t>③　②</a:t>
            </a:r>
            <a:r>
              <a:rPr kumimoji="1" lang="en-US" altLang="ja-JP" dirty="0"/>
              <a:t>+</a:t>
            </a:r>
            <a:r>
              <a:rPr kumimoji="1" lang="ja-JP" altLang="en-US" dirty="0"/>
              <a:t>その他は体に最も近い発光点を採用</a:t>
            </a:r>
          </a:p>
        </p:txBody>
      </p:sp>
    </p:spTree>
    <p:extLst>
      <p:ext uri="{BB962C8B-B14F-4D97-AF65-F5344CB8AC3E}">
        <p14:creationId xmlns:p14="http://schemas.microsoft.com/office/powerpoint/2010/main" val="343290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バックグラウンド強度：一様に広がっている部分の高さ</a:t>
            </a:r>
            <a:endParaRPr kumimoji="1" lang="en-US" altLang="ja-JP" dirty="0"/>
          </a:p>
          <a:p>
            <a:r>
              <a:rPr kumimoji="1" lang="ja-JP" altLang="en-US" dirty="0"/>
              <a:t>がん部分強度：がんの場所がバックグラウンド強度からどれだけ伸びているか</a:t>
            </a:r>
          </a:p>
        </p:txBody>
      </p:sp>
    </p:spTree>
    <p:extLst>
      <p:ext uri="{BB962C8B-B14F-4D97-AF65-F5344CB8AC3E}">
        <p14:creationId xmlns:p14="http://schemas.microsoft.com/office/powerpoint/2010/main" val="77427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37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573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450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791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635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55640" y="5078520"/>
            <a:ext cx="604584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302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755640" y="5078520"/>
            <a:ext cx="6045840" cy="480888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CustomShape 2"/>
          <p:cNvSpPr/>
          <p:nvPr/>
        </p:nvSpPr>
        <p:spPr>
          <a:xfrm>
            <a:off x="4281480" y="10155240"/>
            <a:ext cx="3273840" cy="53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FE4B6DD-8230-400B-B29B-ABBE8FEF6D7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9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CustomShape 2"/>
          <p:cNvSpPr/>
          <p:nvPr/>
        </p:nvSpPr>
        <p:spPr>
          <a:xfrm>
            <a:off x="792000" y="5256360"/>
            <a:ext cx="5902920" cy="62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latin typeface="Arial"/>
              </a:rPr>
              <a:t>最新PET：結晶サイズに比べて分解能があまりよくない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latin typeface="Arial"/>
              </a:rPr>
              <a:t>→原因は？</a:t>
            </a:r>
            <a:endParaRPr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結晶サイズに対して分解能があまりよくない→原因は？</a:t>
            </a:r>
          </a:p>
        </p:txBody>
      </p:sp>
    </p:spTree>
    <p:extLst>
      <p:ext uri="{BB962C8B-B14F-4D97-AF65-F5344CB8AC3E}">
        <p14:creationId xmlns:p14="http://schemas.microsoft.com/office/powerpoint/2010/main" val="381313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755640" y="5078520"/>
            <a:ext cx="604584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シンチレータ内では光電効果：コンプトン散乱＝</a:t>
            </a:r>
            <a:r>
              <a:rPr kumimoji="1" lang="en-US" altLang="ja-JP" dirty="0"/>
              <a:t>1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22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755640" y="5078520"/>
            <a:ext cx="604584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CustomShape 2"/>
          <p:cNvSpPr/>
          <p:nvPr/>
        </p:nvSpPr>
        <p:spPr>
          <a:xfrm>
            <a:off x="360360" y="5111640"/>
            <a:ext cx="6910920" cy="62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latin typeface="Arial"/>
              </a:rPr>
              <a:t>分解能の低下は測定器内コンプトン散乱によるもの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latin typeface="Arial"/>
              </a:rPr>
              <a:t>これを判別する能力がPETには必要</a:t>
            </a:r>
            <a:endParaRPr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測定器内散乱→重心演算で場所がずれる</a:t>
            </a:r>
            <a:endParaRPr kumimoji="1" lang="en-US" altLang="ja-JP" dirty="0"/>
          </a:p>
          <a:p>
            <a:r>
              <a:rPr kumimoji="1" lang="ja-JP" altLang="en-US" dirty="0"/>
              <a:t>散乱事象の判別が大事</a:t>
            </a:r>
          </a:p>
        </p:txBody>
      </p:sp>
    </p:spTree>
    <p:extLst>
      <p:ext uri="{BB962C8B-B14F-4D97-AF65-F5344CB8AC3E}">
        <p14:creationId xmlns:p14="http://schemas.microsoft.com/office/powerpoint/2010/main" val="392788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厚さ</a:t>
            </a:r>
            <a:r>
              <a:rPr kumimoji="1" lang="en-US" altLang="ja-JP" dirty="0"/>
              <a:t>1mm</a:t>
            </a:r>
            <a:r>
              <a:rPr kumimoji="1" lang="ja-JP" altLang="en-US" dirty="0"/>
              <a:t>のシンチレータに直径</a:t>
            </a:r>
            <a:r>
              <a:rPr kumimoji="1" lang="en-US" altLang="ja-JP" dirty="0"/>
              <a:t>0.2mm</a:t>
            </a:r>
            <a:r>
              <a:rPr kumimoji="1" lang="ja-JP" altLang="en-US" dirty="0"/>
              <a:t>の波長変換ファイバーを貼り付ける→</a:t>
            </a:r>
            <a:r>
              <a:rPr kumimoji="1" lang="en-US" altLang="ja-JP" dirty="0"/>
              <a:t>PMT</a:t>
            </a:r>
            <a:r>
              <a:rPr kumimoji="1" lang="ja-JP" altLang="en-US" dirty="0"/>
              <a:t>に接続</a:t>
            </a:r>
          </a:p>
        </p:txBody>
      </p:sp>
    </p:spTree>
    <p:extLst>
      <p:ext uri="{BB962C8B-B14F-4D97-AF65-F5344CB8AC3E}">
        <p14:creationId xmlns:p14="http://schemas.microsoft.com/office/powerpoint/2010/main" val="291870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なった</a:t>
            </a:r>
            <a:r>
              <a:rPr kumimoji="1" lang="en-US" altLang="ja-JP" dirty="0"/>
              <a:t>PMT</a:t>
            </a:r>
            <a:r>
              <a:rPr kumimoji="1" lang="ja-JP" altLang="en-US" dirty="0"/>
              <a:t>から、入射場所の</a:t>
            </a:r>
            <a:r>
              <a:rPr kumimoji="1" lang="en-US" altLang="ja-JP" dirty="0"/>
              <a:t>X</a:t>
            </a:r>
            <a:r>
              <a:rPr kumimoji="1" lang="ja-JP" altLang="en-US" dirty="0"/>
              <a:t>・</a:t>
            </a:r>
            <a:r>
              <a:rPr kumimoji="1" lang="en-US" altLang="ja-JP" dirty="0"/>
              <a:t>Y</a:t>
            </a:r>
            <a:r>
              <a:rPr kumimoji="1" lang="ja-JP" altLang="en-US" dirty="0"/>
              <a:t>を直接読み出す</a:t>
            </a:r>
            <a:endParaRPr kumimoji="1" lang="en-US" altLang="ja-JP" dirty="0"/>
          </a:p>
          <a:p>
            <a:r>
              <a:rPr kumimoji="1" lang="ja-JP" altLang="en-US" dirty="0"/>
              <a:t>深さ方向も、何層目がなったかで把握可能</a:t>
            </a:r>
          </a:p>
        </p:txBody>
      </p:sp>
    </p:spTree>
    <p:extLst>
      <p:ext uri="{BB962C8B-B14F-4D97-AF65-F5344CB8AC3E}">
        <p14:creationId xmlns:p14="http://schemas.microsoft.com/office/powerpoint/2010/main" val="332410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42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97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81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3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24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2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1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73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2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6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77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83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C423-6DA5-48F4-8631-FDB5B0D23451}" type="datetimeFigureOut">
              <a:rPr kumimoji="1" lang="ja-JP" altLang="en-US" smtClean="0"/>
              <a:t>2017/3/2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CE9F-1A37-47CB-BBC9-FECDB8DC0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861539" y="2655348"/>
            <a:ext cx="5495944" cy="933708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CustomShape 2"/>
          <p:cNvSpPr/>
          <p:nvPr/>
        </p:nvSpPr>
        <p:spPr>
          <a:xfrm>
            <a:off x="1505885" y="4327793"/>
            <a:ext cx="6207737" cy="961386"/>
          </a:xfrm>
          <a:prstGeom prst="rect">
            <a:avLst/>
          </a:prstGeom>
          <a:noFill/>
          <a:ln>
            <a:noFill/>
          </a:ln>
        </p:spPr>
        <p:txBody>
          <a:bodyPr lIns="61235" tIns="47519" rIns="61235" bIns="30617"/>
          <a:lstStyle/>
          <a:p>
            <a:pPr algn="ctr"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Kento FUJIHARA, Yusaku EMOTO, Hiroshi ITO, Naomi KANEKO,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Hideyuki KAWAI, Shota KIMURA, Atsushi KOBAYASHI, and Takahiro MIZUNO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Dept. of Physics, Chiba University</a:t>
            </a:r>
            <a:endParaRPr sz="1225"/>
          </a:p>
        </p:txBody>
      </p:sp>
      <p:pic>
        <p:nvPicPr>
          <p:cNvPr id="176" name="図 175"/>
          <p:cNvPicPr/>
          <p:nvPr/>
        </p:nvPicPr>
        <p:blipFill>
          <a:blip r:embed="rId3"/>
          <a:stretch>
            <a:fillRect/>
          </a:stretch>
        </p:blipFill>
        <p:spPr>
          <a:xfrm>
            <a:off x="7002563" y="1122522"/>
            <a:ext cx="877862" cy="792133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1304302" y="2369016"/>
            <a:ext cx="6640789" cy="1212694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2722">
                <a:solidFill>
                  <a:srgbClr val="000000"/>
                </a:solidFill>
                <a:latin typeface="Abyssinica SIL"/>
              </a:rPr>
              <a:t>Evaluation of Position Resolution for a 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722">
                <a:solidFill>
                  <a:srgbClr val="000000"/>
                </a:solidFill>
                <a:latin typeface="Abyssinica SIL"/>
              </a:rPr>
              <a:t>Prototype Whole-Body PET Detector Based on Suppressing Backgrounds by Compton Scattering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4213161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84575" y="1061777"/>
            <a:ext cx="6170996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GEANT4 simulation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Change in image by discrimination of scattering event</a:t>
            </a:r>
            <a:endParaRPr sz="1225"/>
          </a:p>
        </p:txBody>
      </p:sp>
      <p:sp>
        <p:nvSpPr>
          <p:cNvPr id="237" name="CustomShape 2"/>
          <p:cNvSpPr/>
          <p:nvPr/>
        </p:nvSpPr>
        <p:spPr>
          <a:xfrm>
            <a:off x="1484577" y="1788266"/>
            <a:ext cx="6171241" cy="2981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38" name="CustomShape 3"/>
          <p:cNvSpPr/>
          <p:nvPr/>
        </p:nvSpPr>
        <p:spPr>
          <a:xfrm>
            <a:off x="1632765" y="2037122"/>
            <a:ext cx="3624364" cy="2689187"/>
          </a:xfrm>
          <a:prstGeom prst="rect">
            <a:avLst/>
          </a:prstGeom>
          <a:noFill/>
          <a:ln>
            <a:noFill/>
          </a:ln>
        </p:spPr>
        <p:txBody>
          <a:bodyPr lIns="61235" tIns="74462" rIns="61235" bIns="30617"/>
          <a:lstStyle/>
          <a:p>
            <a:pPr>
              <a:lnSpc>
                <a:spcPct val="15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setting②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・Generate positron at a point in the 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human body defined by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a random number event by event.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(Equivalent to β＋ decay of </a:t>
            </a:r>
            <a:r>
              <a:rPr lang="en-US" sz="1633" baseline="33000">
                <a:solidFill>
                  <a:srgbClr val="000000"/>
                </a:solidFill>
                <a:latin typeface="ＭＳ Ｐゴシック"/>
                <a:ea typeface="ＭＳ Ｐゴシック"/>
              </a:rPr>
              <a:t>１８</a:t>
            </a: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F)</a:t>
            </a:r>
            <a:endParaRPr sz="1225"/>
          </a:p>
          <a:p>
            <a:pPr>
              <a:lnSpc>
                <a:spcPct val="84000"/>
              </a:lnSpc>
            </a:pP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・distribution quantity of FDG: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In normal tissue: 2 MBq/kg 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(3000 events/mm</a:t>
            </a:r>
            <a:r>
              <a:rPr lang="en-US" sz="1633" baseline="33000">
                <a:solidFill>
                  <a:srgbClr val="000000"/>
                </a:solidFill>
                <a:latin typeface="ＭＳ Ｐゴシック"/>
                <a:ea typeface="ＭＳ Ｐゴシック"/>
              </a:rPr>
              <a:t>3</a:t>
            </a: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)</a:t>
            </a:r>
            <a:endParaRPr sz="1225"/>
          </a:p>
          <a:p>
            <a:pPr>
              <a:lnSpc>
                <a:spcPct val="84000"/>
              </a:lnSpc>
            </a:pP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・Set cancer in human, and 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distribution quantity in cancer is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 as five times as in normal tissue</a:t>
            </a:r>
            <a:endParaRPr sz="1225"/>
          </a:p>
        </p:txBody>
      </p:sp>
      <p:sp>
        <p:nvSpPr>
          <p:cNvPr id="239" name="CustomShape 4"/>
          <p:cNvSpPr/>
          <p:nvPr/>
        </p:nvSpPr>
        <p:spPr>
          <a:xfrm>
            <a:off x="1681018" y="4434096"/>
            <a:ext cx="5878294" cy="1102961"/>
          </a:xfrm>
          <a:prstGeom prst="rect">
            <a:avLst/>
          </a:prstGeom>
          <a:noFill/>
          <a:ln>
            <a:noFill/>
          </a:ln>
        </p:spPr>
      </p:sp>
      <p:pic>
        <p:nvPicPr>
          <p:cNvPr id="240" name="図 239"/>
          <p:cNvPicPr/>
          <p:nvPr/>
        </p:nvPicPr>
        <p:blipFill>
          <a:blip r:embed="rId3"/>
          <a:stretch>
            <a:fillRect/>
          </a:stretch>
        </p:blipFill>
        <p:spPr>
          <a:xfrm>
            <a:off x="5355105" y="2344278"/>
            <a:ext cx="2155954" cy="1500497"/>
          </a:xfrm>
          <a:prstGeom prst="rect">
            <a:avLst/>
          </a:prstGeom>
          <a:ln>
            <a:noFill/>
          </a:ln>
        </p:spPr>
      </p:pic>
      <p:sp>
        <p:nvSpPr>
          <p:cNvPr id="241" name="CustomShape 5"/>
          <p:cNvSpPr/>
          <p:nvPr/>
        </p:nvSpPr>
        <p:spPr>
          <a:xfrm>
            <a:off x="5314200" y="4139926"/>
            <a:ext cx="2128031" cy="1368475"/>
          </a:xfrm>
          <a:prstGeom prst="ellipse">
            <a:avLst/>
          </a:prstGeom>
          <a:solidFill>
            <a:srgbClr val="FFCCFF"/>
          </a:solidFill>
          <a:ln w="9360">
            <a:solidFill>
              <a:srgbClr val="3465A4"/>
            </a:solidFill>
            <a:round/>
          </a:ln>
        </p:spPr>
      </p:sp>
      <p:sp>
        <p:nvSpPr>
          <p:cNvPr id="242" name="CustomShape 6"/>
          <p:cNvSpPr/>
          <p:nvPr/>
        </p:nvSpPr>
        <p:spPr>
          <a:xfrm>
            <a:off x="6031135" y="4481371"/>
            <a:ext cx="249348" cy="315971"/>
          </a:xfrm>
          <a:prstGeom prst="ellipse">
            <a:avLst/>
          </a:prstGeom>
          <a:solidFill>
            <a:srgbClr val="FF3333"/>
          </a:solidFill>
          <a:ln w="9360">
            <a:solidFill>
              <a:srgbClr val="3465A4"/>
            </a:solidFill>
            <a:round/>
          </a:ln>
        </p:spPr>
      </p:sp>
      <p:sp>
        <p:nvSpPr>
          <p:cNvPr id="243" name="Line 7"/>
          <p:cNvSpPr/>
          <p:nvPr/>
        </p:nvSpPr>
        <p:spPr>
          <a:xfrm flipV="1">
            <a:off x="5430299" y="4670709"/>
            <a:ext cx="734817" cy="893293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244" name="CustomShape 8"/>
          <p:cNvSpPr/>
          <p:nvPr/>
        </p:nvSpPr>
        <p:spPr>
          <a:xfrm>
            <a:off x="5159642" y="5560083"/>
            <a:ext cx="928074" cy="20281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953">
                <a:latin typeface="Arial"/>
              </a:rPr>
              <a:t>Cancer 10MBq/kg</a:t>
            </a:r>
            <a:endParaRPr sz="1225"/>
          </a:p>
        </p:txBody>
      </p:sp>
      <p:sp>
        <p:nvSpPr>
          <p:cNvPr id="245" name="CustomShape 9"/>
          <p:cNvSpPr/>
          <p:nvPr/>
        </p:nvSpPr>
        <p:spPr>
          <a:xfrm>
            <a:off x="6515135" y="4716023"/>
            <a:ext cx="928074" cy="20281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953">
                <a:latin typeface="Arial"/>
              </a:rPr>
              <a:t>Normal tissue 2MBq/kg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816985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484575" y="1061777"/>
            <a:ext cx="6170996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GEANT4 simulation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Change in image by discrimination of scattering event</a:t>
            </a:r>
            <a:endParaRPr sz="1225"/>
          </a:p>
        </p:txBody>
      </p:sp>
      <p:sp>
        <p:nvSpPr>
          <p:cNvPr id="247" name="CustomShape 2"/>
          <p:cNvSpPr/>
          <p:nvPr/>
        </p:nvSpPr>
        <p:spPr>
          <a:xfrm>
            <a:off x="1484577" y="1788266"/>
            <a:ext cx="6171241" cy="2981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48" name="CustomShape 3"/>
          <p:cNvSpPr/>
          <p:nvPr/>
        </p:nvSpPr>
        <p:spPr>
          <a:xfrm>
            <a:off x="1425546" y="2033693"/>
            <a:ext cx="4575463" cy="3048267"/>
          </a:xfrm>
          <a:prstGeom prst="rect">
            <a:avLst/>
          </a:prstGeom>
          <a:noFill/>
          <a:ln>
            <a:noFill/>
          </a:ln>
        </p:spPr>
        <p:txBody>
          <a:bodyPr lIns="61235" tIns="74462" rIns="61235" bIns="30617"/>
          <a:lstStyle/>
          <a:p>
            <a:pPr>
              <a:lnSpc>
                <a:spcPct val="15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Reconstruct method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 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If energy deposit in two detector from 420 keV to  620 keV, analysis with the following three conditions.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①Adopt the centroid of energy if all emission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point falls within 10 mm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②Adopt the centroid of energy if all emission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point falls within 1 mm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③　② + other events, adopt body side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    lighting points</a:t>
            </a:r>
            <a:endParaRPr sz="1225"/>
          </a:p>
          <a:p>
            <a:pPr>
              <a:lnSpc>
                <a:spcPct val="84000"/>
              </a:lnSpc>
            </a:pP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Based on the position and time of two points, put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one point per hiring event in the histogram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(Error is evaluated by square root of background intensity)</a:t>
            </a:r>
            <a:endParaRPr sz="1225"/>
          </a:p>
          <a:p>
            <a:pPr>
              <a:lnSpc>
                <a:spcPct val="84000"/>
              </a:lnSpc>
            </a:pPr>
            <a:endParaRPr sz="1225"/>
          </a:p>
          <a:p>
            <a:pPr>
              <a:lnSpc>
                <a:spcPct val="84000"/>
              </a:lnSpc>
            </a:pP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endParaRPr sz="1225"/>
          </a:p>
        </p:txBody>
      </p:sp>
      <p:sp>
        <p:nvSpPr>
          <p:cNvPr id="249" name="CustomShape 4"/>
          <p:cNvSpPr/>
          <p:nvPr/>
        </p:nvSpPr>
        <p:spPr>
          <a:xfrm>
            <a:off x="5893726" y="4963655"/>
            <a:ext cx="1587695" cy="176601"/>
          </a:xfrm>
          <a:prstGeom prst="rect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</p:sp>
      <p:sp>
        <p:nvSpPr>
          <p:cNvPr id="250" name="CustomShape 5"/>
          <p:cNvSpPr/>
          <p:nvPr/>
        </p:nvSpPr>
        <p:spPr>
          <a:xfrm>
            <a:off x="5893726" y="3864613"/>
            <a:ext cx="1550219" cy="176601"/>
          </a:xfrm>
          <a:prstGeom prst="rect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</p:sp>
      <p:sp>
        <p:nvSpPr>
          <p:cNvPr id="251" name="CustomShape 6"/>
          <p:cNvSpPr/>
          <p:nvPr/>
        </p:nvSpPr>
        <p:spPr>
          <a:xfrm>
            <a:off x="6078653" y="4993292"/>
            <a:ext cx="200115" cy="131532"/>
          </a:xfrm>
          <a:prstGeom prst="irregularSeal2">
            <a:avLst/>
          </a:prstGeom>
          <a:solidFill>
            <a:srgbClr val="FF3333"/>
          </a:solidFill>
          <a:ln w="9360">
            <a:solidFill>
              <a:srgbClr val="3465A4"/>
            </a:solidFill>
            <a:round/>
          </a:ln>
        </p:spPr>
      </p:sp>
      <p:sp>
        <p:nvSpPr>
          <p:cNvPr id="252" name="CustomShape 7"/>
          <p:cNvSpPr/>
          <p:nvPr/>
        </p:nvSpPr>
        <p:spPr>
          <a:xfrm>
            <a:off x="7021425" y="3879066"/>
            <a:ext cx="202075" cy="132757"/>
          </a:xfrm>
          <a:prstGeom prst="irregularSeal2">
            <a:avLst/>
          </a:prstGeom>
          <a:solidFill>
            <a:srgbClr val="FF3333"/>
          </a:solidFill>
          <a:ln w="9360">
            <a:solidFill>
              <a:srgbClr val="3465A4"/>
            </a:solidFill>
            <a:round/>
          </a:ln>
        </p:spPr>
      </p:sp>
      <p:sp>
        <p:nvSpPr>
          <p:cNvPr id="253" name="Line 8"/>
          <p:cNvSpPr/>
          <p:nvPr/>
        </p:nvSpPr>
        <p:spPr>
          <a:xfrm flipH="1">
            <a:off x="6162179" y="3954018"/>
            <a:ext cx="976817" cy="1110799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54" name="CustomShape 9"/>
          <p:cNvSpPr/>
          <p:nvPr/>
        </p:nvSpPr>
        <p:spPr>
          <a:xfrm>
            <a:off x="6929329" y="3649311"/>
            <a:ext cx="626309" cy="212363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Time1</a:t>
            </a:r>
            <a:endParaRPr sz="1225"/>
          </a:p>
        </p:txBody>
      </p:sp>
      <p:sp>
        <p:nvSpPr>
          <p:cNvPr id="255" name="CustomShape 10"/>
          <p:cNvSpPr/>
          <p:nvPr/>
        </p:nvSpPr>
        <p:spPr>
          <a:xfrm>
            <a:off x="5986556" y="5164994"/>
            <a:ext cx="626064" cy="212363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Time2</a:t>
            </a:r>
            <a:endParaRPr sz="1225"/>
          </a:p>
        </p:txBody>
      </p:sp>
      <p:sp>
        <p:nvSpPr>
          <p:cNvPr id="256" name="CustomShape 11"/>
          <p:cNvSpPr/>
          <p:nvPr/>
        </p:nvSpPr>
        <p:spPr>
          <a:xfrm>
            <a:off x="6597189" y="4420627"/>
            <a:ext cx="182480" cy="146963"/>
          </a:xfrm>
          <a:prstGeom prst="ellipse">
            <a:avLst/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</p:sp>
      <p:sp>
        <p:nvSpPr>
          <p:cNvPr id="257" name="CustomShape 12"/>
          <p:cNvSpPr/>
          <p:nvPr/>
        </p:nvSpPr>
        <p:spPr>
          <a:xfrm>
            <a:off x="6759829" y="4437282"/>
            <a:ext cx="940322" cy="305194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354">
                <a:solidFill>
                  <a:srgbClr val="000000"/>
                </a:solidFill>
                <a:latin typeface="Arial"/>
              </a:rPr>
              <a:t>Reconstructed point</a:t>
            </a:r>
            <a:endParaRPr sz="1225"/>
          </a:p>
        </p:txBody>
      </p:sp>
      <p:sp>
        <p:nvSpPr>
          <p:cNvPr id="258" name="Line 13"/>
          <p:cNvSpPr/>
          <p:nvPr/>
        </p:nvSpPr>
        <p:spPr>
          <a:xfrm flipH="1">
            <a:off x="6070082" y="4420625"/>
            <a:ext cx="533233" cy="584670"/>
          </a:xfrm>
          <a:prstGeom prst="line">
            <a:avLst/>
          </a:prstGeom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sp>
      <p:sp>
        <p:nvSpPr>
          <p:cNvPr id="259" name="Line 14"/>
          <p:cNvSpPr/>
          <p:nvPr/>
        </p:nvSpPr>
        <p:spPr>
          <a:xfrm flipH="1">
            <a:off x="6587148" y="3924135"/>
            <a:ext cx="459751" cy="494042"/>
          </a:xfrm>
          <a:prstGeom prst="line">
            <a:avLst/>
          </a:prstGeom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sp>
      <p:sp>
        <p:nvSpPr>
          <p:cNvPr id="260" name="CustomShape 15"/>
          <p:cNvSpPr/>
          <p:nvPr/>
        </p:nvSpPr>
        <p:spPr>
          <a:xfrm>
            <a:off x="6098005" y="4600655"/>
            <a:ext cx="329933" cy="212607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L2</a:t>
            </a:r>
            <a:endParaRPr sz="1225"/>
          </a:p>
        </p:txBody>
      </p:sp>
      <p:sp>
        <p:nvSpPr>
          <p:cNvPr id="261" name="CustomShape 16"/>
          <p:cNvSpPr/>
          <p:nvPr/>
        </p:nvSpPr>
        <p:spPr>
          <a:xfrm>
            <a:off x="6615072" y="4044397"/>
            <a:ext cx="329933" cy="212363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L1</a:t>
            </a:r>
            <a:endParaRPr sz="1225"/>
          </a:p>
        </p:txBody>
      </p:sp>
      <p:sp>
        <p:nvSpPr>
          <p:cNvPr id="262" name="CustomShape 17"/>
          <p:cNvSpPr/>
          <p:nvPr/>
        </p:nvSpPr>
        <p:spPr>
          <a:xfrm>
            <a:off x="6133767" y="5398666"/>
            <a:ext cx="1161011" cy="262085"/>
          </a:xfrm>
          <a:prstGeom prst="rect">
            <a:avLst/>
          </a:prstGeom>
          <a:noFill/>
          <a:ln>
            <a:noFill/>
          </a:ln>
        </p:spPr>
        <p:txBody>
          <a:bodyPr lIns="61235" tIns="39925" rIns="61235" bIns="30617"/>
          <a:lstStyle/>
          <a:p>
            <a:pPr>
              <a:lnSpc>
                <a:spcPct val="94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L1:L2=Time1:Time2</a:t>
            </a:r>
            <a:endParaRPr sz="1225"/>
          </a:p>
        </p:txBody>
      </p:sp>
      <p:sp>
        <p:nvSpPr>
          <p:cNvPr id="263" name="CustomShape 18"/>
          <p:cNvSpPr/>
          <p:nvPr/>
        </p:nvSpPr>
        <p:spPr>
          <a:xfrm>
            <a:off x="6237373" y="2057209"/>
            <a:ext cx="928565" cy="951833"/>
          </a:xfrm>
          <a:prstGeom prst="rect">
            <a:avLst/>
          </a:prstGeom>
          <a:solidFill>
            <a:srgbClr val="66FF66"/>
          </a:solidFill>
          <a:ln w="9360">
            <a:solidFill>
              <a:srgbClr val="3465A4"/>
            </a:solidFill>
            <a:round/>
          </a:ln>
        </p:spPr>
      </p:sp>
      <p:sp>
        <p:nvSpPr>
          <p:cNvPr id="264" name="CustomShape 19"/>
          <p:cNvSpPr/>
          <p:nvPr/>
        </p:nvSpPr>
        <p:spPr>
          <a:xfrm>
            <a:off x="6604294" y="2302391"/>
            <a:ext cx="193012" cy="19227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</p:sp>
      <p:sp>
        <p:nvSpPr>
          <p:cNvPr id="265" name="CustomShape 20"/>
          <p:cNvSpPr/>
          <p:nvPr/>
        </p:nvSpPr>
        <p:spPr>
          <a:xfrm>
            <a:off x="6800001" y="2499077"/>
            <a:ext cx="145004" cy="143289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</p:sp>
      <p:sp>
        <p:nvSpPr>
          <p:cNvPr id="266" name="CustomShape 21"/>
          <p:cNvSpPr/>
          <p:nvPr/>
        </p:nvSpPr>
        <p:spPr>
          <a:xfrm>
            <a:off x="6556284" y="2547822"/>
            <a:ext cx="169008" cy="192032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</p:sp>
      <p:sp>
        <p:nvSpPr>
          <p:cNvPr id="267" name="CustomShape 22"/>
          <p:cNvSpPr/>
          <p:nvPr/>
        </p:nvSpPr>
        <p:spPr>
          <a:xfrm>
            <a:off x="6457819" y="2277653"/>
            <a:ext cx="511923" cy="511188"/>
          </a:xfrm>
          <a:prstGeom prst="ellipse">
            <a:avLst/>
          </a:prstGeom>
          <a:noFill/>
          <a:ln w="36000">
            <a:solidFill>
              <a:srgbClr val="000000"/>
            </a:solidFill>
            <a:round/>
          </a:ln>
        </p:spPr>
      </p:sp>
      <p:sp>
        <p:nvSpPr>
          <p:cNvPr id="268" name="CustomShape 23"/>
          <p:cNvSpPr/>
          <p:nvPr/>
        </p:nvSpPr>
        <p:spPr>
          <a:xfrm>
            <a:off x="6002479" y="3071745"/>
            <a:ext cx="2008501" cy="34218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84000"/>
              </a:lnSpc>
            </a:pPr>
            <a:r>
              <a:rPr lang="en-US" sz="953">
                <a:solidFill>
                  <a:srgbClr val="000000"/>
                </a:solidFill>
                <a:latin typeface="ＭＳ Ｐゴシック"/>
                <a:ea typeface="ＭＳ Ｐゴシック"/>
              </a:rPr>
              <a:t>Adopting the centroid of energy if all emission point falls within Suitable range.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42245590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484575" y="978742"/>
            <a:ext cx="6170996" cy="856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Simulation results</a:t>
            </a: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①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Difference in image by z coordinate of the cancer</a:t>
            </a:r>
            <a:endParaRPr sz="1225"/>
          </a:p>
        </p:txBody>
      </p:sp>
      <p:sp>
        <p:nvSpPr>
          <p:cNvPr id="270" name="CustomShape 2"/>
          <p:cNvSpPr/>
          <p:nvPr/>
        </p:nvSpPr>
        <p:spPr>
          <a:xfrm>
            <a:off x="1722169" y="2228911"/>
            <a:ext cx="4789784" cy="214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pic>
        <p:nvPicPr>
          <p:cNvPr id="271" name="図 270"/>
          <p:cNvPicPr/>
          <p:nvPr/>
        </p:nvPicPr>
        <p:blipFill>
          <a:blip r:embed="rId3"/>
          <a:stretch>
            <a:fillRect/>
          </a:stretch>
        </p:blipFill>
        <p:spPr>
          <a:xfrm>
            <a:off x="1534543" y="2571824"/>
            <a:ext cx="2498379" cy="1910280"/>
          </a:xfrm>
          <a:prstGeom prst="rect">
            <a:avLst/>
          </a:prstGeom>
          <a:ln>
            <a:noFill/>
          </a:ln>
        </p:spPr>
      </p:pic>
      <p:sp>
        <p:nvSpPr>
          <p:cNvPr id="272" name="CustomShape 3"/>
          <p:cNvSpPr/>
          <p:nvPr/>
        </p:nvSpPr>
        <p:spPr>
          <a:xfrm>
            <a:off x="1534543" y="2228911"/>
            <a:ext cx="2987768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・1×1×1 mm</a:t>
            </a:r>
            <a:r>
              <a:rPr lang="en-US" sz="1361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361">
                <a:solidFill>
                  <a:srgbClr val="000000"/>
                </a:solidFill>
                <a:latin typeface="Arial"/>
              </a:rPr>
              <a:t>cancer on （0,0,60） </a:t>
            </a:r>
            <a:endParaRPr sz="1225"/>
          </a:p>
        </p:txBody>
      </p:sp>
      <p:sp>
        <p:nvSpPr>
          <p:cNvPr id="273" name="CustomShape 4"/>
          <p:cNvSpPr/>
          <p:nvPr/>
        </p:nvSpPr>
        <p:spPr>
          <a:xfrm>
            <a:off x="4770680" y="2238464"/>
            <a:ext cx="3230257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・1×1×1 mm</a:t>
            </a:r>
            <a:r>
              <a:rPr lang="en-US" sz="1361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361">
                <a:solidFill>
                  <a:srgbClr val="000000"/>
                </a:solidFill>
                <a:latin typeface="Arial"/>
              </a:rPr>
              <a:t>cancer on （0,0,0） </a:t>
            </a:r>
            <a:endParaRPr sz="1225"/>
          </a:p>
        </p:txBody>
      </p:sp>
      <p:sp>
        <p:nvSpPr>
          <p:cNvPr id="274" name="CustomShape 5"/>
          <p:cNvSpPr/>
          <p:nvPr/>
        </p:nvSpPr>
        <p:spPr>
          <a:xfrm>
            <a:off x="1632765" y="4580326"/>
            <a:ext cx="2889547" cy="430358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Background：3.3 （σ＝1.8）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　   ：4.6 （2.6σ）</a:t>
            </a:r>
            <a:endParaRPr sz="1225"/>
          </a:p>
        </p:txBody>
      </p:sp>
      <p:sp>
        <p:nvSpPr>
          <p:cNvPr id="275" name="CustomShape 6"/>
          <p:cNvSpPr/>
          <p:nvPr/>
        </p:nvSpPr>
        <p:spPr>
          <a:xfrm>
            <a:off x="4824565" y="4541380"/>
            <a:ext cx="3124199" cy="430113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Background：4.9 （σ＝2.2）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：8.5 （3.9σ）</a:t>
            </a:r>
            <a:endParaRPr sz="1225"/>
          </a:p>
        </p:txBody>
      </p:sp>
      <p:sp>
        <p:nvSpPr>
          <p:cNvPr id="276" name="CustomShape 7"/>
          <p:cNvSpPr/>
          <p:nvPr/>
        </p:nvSpPr>
        <p:spPr>
          <a:xfrm>
            <a:off x="1506867" y="1828434"/>
            <a:ext cx="6269216" cy="293682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②</a:t>
            </a:r>
            <a:endParaRPr sz="1225"/>
          </a:p>
        </p:txBody>
      </p:sp>
      <p:sp>
        <p:nvSpPr>
          <p:cNvPr id="277" name="CustomShape 8"/>
          <p:cNvSpPr/>
          <p:nvPr/>
        </p:nvSpPr>
        <p:spPr>
          <a:xfrm>
            <a:off x="1534545" y="5119681"/>
            <a:ext cx="6415690" cy="269433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SNR is better when the z coordinate of the cancer is closer to the center of the detector.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pic>
        <p:nvPicPr>
          <p:cNvPr id="278" name="図 277"/>
          <p:cNvPicPr/>
          <p:nvPr/>
        </p:nvPicPr>
        <p:blipFill>
          <a:blip r:embed="rId4"/>
          <a:stretch>
            <a:fillRect/>
          </a:stretch>
        </p:blipFill>
        <p:spPr>
          <a:xfrm>
            <a:off x="4773373" y="2571824"/>
            <a:ext cx="2505237" cy="1910280"/>
          </a:xfrm>
          <a:prstGeom prst="rect">
            <a:avLst/>
          </a:prstGeom>
          <a:ln>
            <a:noFill/>
          </a:ln>
        </p:spPr>
      </p:pic>
      <p:sp>
        <p:nvSpPr>
          <p:cNvPr id="279" name="CustomShape 9"/>
          <p:cNvSpPr/>
          <p:nvPr/>
        </p:nvSpPr>
        <p:spPr>
          <a:xfrm>
            <a:off x="4718753" y="2179921"/>
            <a:ext cx="2743318" cy="2889302"/>
          </a:xfrm>
          <a:prstGeom prst="rect">
            <a:avLst/>
          </a:prstGeom>
          <a:noFill/>
          <a:ln w="72000">
            <a:solidFill>
              <a:srgbClr val="FF3333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9324679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484575" y="978742"/>
            <a:ext cx="6170996" cy="856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Simulation results</a:t>
            </a: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②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Difference in image by x-y coordinate of the cancer</a:t>
            </a:r>
            <a:endParaRPr sz="1225"/>
          </a:p>
        </p:txBody>
      </p:sp>
      <p:sp>
        <p:nvSpPr>
          <p:cNvPr id="281" name="CustomShape 2"/>
          <p:cNvSpPr/>
          <p:nvPr/>
        </p:nvSpPr>
        <p:spPr>
          <a:xfrm>
            <a:off x="1722169" y="2228911"/>
            <a:ext cx="4789784" cy="214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82" name="CustomShape 3"/>
          <p:cNvSpPr/>
          <p:nvPr/>
        </p:nvSpPr>
        <p:spPr>
          <a:xfrm>
            <a:off x="1582795" y="2238464"/>
            <a:ext cx="2987768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・1×1×1 mm</a:t>
            </a:r>
            <a:r>
              <a:rPr lang="en-US" sz="1361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361">
                <a:solidFill>
                  <a:srgbClr val="000000"/>
                </a:solidFill>
                <a:latin typeface="Arial"/>
              </a:rPr>
              <a:t>cancer on （0,0,0） </a:t>
            </a:r>
            <a:endParaRPr sz="1225"/>
          </a:p>
        </p:txBody>
      </p:sp>
      <p:sp>
        <p:nvSpPr>
          <p:cNvPr id="283" name="CustomShape 4"/>
          <p:cNvSpPr/>
          <p:nvPr/>
        </p:nvSpPr>
        <p:spPr>
          <a:xfrm>
            <a:off x="1632765" y="4541380"/>
            <a:ext cx="2889547" cy="430113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Background：4.9 （σ＝2.2）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：8.5 （3.9σ）</a:t>
            </a:r>
            <a:endParaRPr sz="1225"/>
          </a:p>
        </p:txBody>
      </p:sp>
      <p:sp>
        <p:nvSpPr>
          <p:cNvPr id="284" name="CustomShape 5"/>
          <p:cNvSpPr/>
          <p:nvPr/>
        </p:nvSpPr>
        <p:spPr>
          <a:xfrm>
            <a:off x="1484578" y="1837009"/>
            <a:ext cx="6269216" cy="293192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②</a:t>
            </a:r>
            <a:endParaRPr sz="1225"/>
          </a:p>
        </p:txBody>
      </p:sp>
      <p:sp>
        <p:nvSpPr>
          <p:cNvPr id="285" name="CustomShape 6"/>
          <p:cNvSpPr/>
          <p:nvPr/>
        </p:nvSpPr>
        <p:spPr>
          <a:xfrm>
            <a:off x="1534545" y="4995742"/>
            <a:ext cx="6415690" cy="269433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497">
                <a:solidFill>
                  <a:srgbClr val="000000"/>
                </a:solidFill>
                <a:latin typeface="Arial"/>
              </a:rPr>
              <a:t>SNR is better when the x-y coordinates of the cancer are closer to the outside of the body.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Together with ①、Resolution is poor at the center of the body and where the z coordinate is away from 0.</a:t>
            </a:r>
            <a:endParaRPr sz="1225"/>
          </a:p>
        </p:txBody>
      </p:sp>
      <p:pic>
        <p:nvPicPr>
          <p:cNvPr id="286" name="図 285"/>
          <p:cNvPicPr/>
          <p:nvPr/>
        </p:nvPicPr>
        <p:blipFill>
          <a:blip r:embed="rId3"/>
          <a:stretch>
            <a:fillRect/>
          </a:stretch>
        </p:blipFill>
        <p:spPr>
          <a:xfrm>
            <a:off x="1582798" y="2571824"/>
            <a:ext cx="2646077" cy="1910280"/>
          </a:xfrm>
          <a:prstGeom prst="rect">
            <a:avLst/>
          </a:prstGeom>
          <a:ln>
            <a:noFill/>
          </a:ln>
        </p:spPr>
      </p:pic>
      <p:pic>
        <p:nvPicPr>
          <p:cNvPr id="287" name="図 286"/>
          <p:cNvPicPr/>
          <p:nvPr/>
        </p:nvPicPr>
        <p:blipFill>
          <a:blip r:embed="rId4"/>
          <a:stretch>
            <a:fillRect/>
          </a:stretch>
        </p:blipFill>
        <p:spPr>
          <a:xfrm>
            <a:off x="4830689" y="2571824"/>
            <a:ext cx="2413875" cy="1881623"/>
          </a:xfrm>
          <a:prstGeom prst="rect">
            <a:avLst/>
          </a:prstGeom>
          <a:ln>
            <a:noFill/>
          </a:ln>
        </p:spPr>
      </p:pic>
      <p:sp>
        <p:nvSpPr>
          <p:cNvPr id="288" name="CustomShape 7"/>
          <p:cNvSpPr/>
          <p:nvPr/>
        </p:nvSpPr>
        <p:spPr>
          <a:xfrm>
            <a:off x="4718508" y="2238464"/>
            <a:ext cx="3086233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・1×1×1 mm</a:t>
            </a:r>
            <a:r>
              <a:rPr lang="en-US" sz="1361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361">
                <a:solidFill>
                  <a:srgbClr val="000000"/>
                </a:solidFill>
                <a:latin typeface="Arial"/>
              </a:rPr>
              <a:t>cancer on （90,90,0）</a:t>
            </a:r>
            <a:endParaRPr sz="1225"/>
          </a:p>
        </p:txBody>
      </p:sp>
      <p:sp>
        <p:nvSpPr>
          <p:cNvPr id="289" name="CustomShape 8"/>
          <p:cNvSpPr/>
          <p:nvPr/>
        </p:nvSpPr>
        <p:spPr>
          <a:xfrm>
            <a:off x="4853469" y="4476961"/>
            <a:ext cx="2889547" cy="430113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Background：6.5 （σ＝2.5）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：18 （7.2σ）</a:t>
            </a:r>
            <a:endParaRPr sz="1225"/>
          </a:p>
        </p:txBody>
      </p:sp>
      <p:sp>
        <p:nvSpPr>
          <p:cNvPr id="290" name="CustomShape 9"/>
          <p:cNvSpPr/>
          <p:nvPr/>
        </p:nvSpPr>
        <p:spPr>
          <a:xfrm>
            <a:off x="4718508" y="2179924"/>
            <a:ext cx="2988502" cy="2841293"/>
          </a:xfrm>
          <a:prstGeom prst="rect">
            <a:avLst/>
          </a:prstGeom>
          <a:noFill/>
          <a:ln w="72000">
            <a:solidFill>
              <a:srgbClr val="FF3333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21011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484575" y="978742"/>
            <a:ext cx="6170996" cy="856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Simulation results</a:t>
            </a: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③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Difference in image by rejection of scattering event</a:t>
            </a:r>
            <a:endParaRPr sz="1225"/>
          </a:p>
        </p:txBody>
      </p:sp>
      <p:sp>
        <p:nvSpPr>
          <p:cNvPr id="292" name="CustomShape 2"/>
          <p:cNvSpPr/>
          <p:nvPr/>
        </p:nvSpPr>
        <p:spPr>
          <a:xfrm>
            <a:off x="1722169" y="2228911"/>
            <a:ext cx="4789784" cy="214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pic>
        <p:nvPicPr>
          <p:cNvPr id="293" name="図 292"/>
          <p:cNvPicPr/>
          <p:nvPr/>
        </p:nvPicPr>
        <p:blipFill>
          <a:blip r:embed="rId3"/>
          <a:stretch>
            <a:fillRect/>
          </a:stretch>
        </p:blipFill>
        <p:spPr>
          <a:xfrm>
            <a:off x="4821871" y="2571826"/>
            <a:ext cx="2589741" cy="1920812"/>
          </a:xfrm>
          <a:prstGeom prst="rect">
            <a:avLst/>
          </a:prstGeom>
          <a:ln>
            <a:noFill/>
          </a:ln>
        </p:spPr>
      </p:pic>
      <p:pic>
        <p:nvPicPr>
          <p:cNvPr id="294" name="図 293"/>
          <p:cNvPicPr/>
          <p:nvPr/>
        </p:nvPicPr>
        <p:blipFill>
          <a:blip r:embed="rId4"/>
          <a:stretch>
            <a:fillRect/>
          </a:stretch>
        </p:blipFill>
        <p:spPr>
          <a:xfrm>
            <a:off x="1571286" y="2571826"/>
            <a:ext cx="2510626" cy="1920812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1534543" y="2228667"/>
            <a:ext cx="2987768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</a:t>
            </a:r>
            <a:r>
              <a:rPr lang="en-US" sz="1361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①</a:t>
            </a:r>
            <a:endParaRPr sz="1225"/>
          </a:p>
        </p:txBody>
      </p:sp>
      <p:sp>
        <p:nvSpPr>
          <p:cNvPr id="296" name="CustomShape 4"/>
          <p:cNvSpPr/>
          <p:nvPr/>
        </p:nvSpPr>
        <p:spPr>
          <a:xfrm>
            <a:off x="4766759" y="2238220"/>
            <a:ext cx="2987768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</a:t>
            </a:r>
            <a:r>
              <a:rPr lang="en-US" sz="1361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②</a:t>
            </a:r>
            <a:endParaRPr sz="1225"/>
          </a:p>
        </p:txBody>
      </p:sp>
      <p:sp>
        <p:nvSpPr>
          <p:cNvPr id="297" name="CustomShape 5"/>
          <p:cNvSpPr/>
          <p:nvPr/>
        </p:nvSpPr>
        <p:spPr>
          <a:xfrm>
            <a:off x="1632765" y="4580326"/>
            <a:ext cx="2889547" cy="430358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Background：25 （σ＝5）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：5 （1σ）</a:t>
            </a:r>
            <a:endParaRPr sz="1225"/>
          </a:p>
        </p:txBody>
      </p:sp>
      <p:sp>
        <p:nvSpPr>
          <p:cNvPr id="298" name="CustomShape 6"/>
          <p:cNvSpPr/>
          <p:nvPr/>
        </p:nvSpPr>
        <p:spPr>
          <a:xfrm>
            <a:off x="4878209" y="4594776"/>
            <a:ext cx="2889791" cy="430113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Background：3.3 （σ＝1.8）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：4.6 （2.6σ）</a:t>
            </a:r>
            <a:endParaRPr sz="1225"/>
          </a:p>
        </p:txBody>
      </p:sp>
      <p:sp>
        <p:nvSpPr>
          <p:cNvPr id="299" name="CustomShape 7"/>
          <p:cNvSpPr/>
          <p:nvPr/>
        </p:nvSpPr>
        <p:spPr>
          <a:xfrm>
            <a:off x="1484332" y="1837009"/>
            <a:ext cx="6269216" cy="293192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1×1×1 mm</a:t>
            </a:r>
            <a:r>
              <a:rPr lang="en-US" sz="1633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633">
                <a:solidFill>
                  <a:srgbClr val="000000"/>
                </a:solidFill>
                <a:latin typeface="Arial"/>
              </a:rPr>
              <a:t>cancer on （0,0,60）</a:t>
            </a:r>
            <a:r>
              <a:rPr lang="en-US" sz="1361">
                <a:solidFill>
                  <a:srgbClr val="000000"/>
                </a:solidFill>
                <a:latin typeface="Arial"/>
              </a:rPr>
              <a:t> </a:t>
            </a:r>
            <a:endParaRPr sz="1225"/>
          </a:p>
        </p:txBody>
      </p:sp>
      <p:sp>
        <p:nvSpPr>
          <p:cNvPr id="300" name="CustomShape 8"/>
          <p:cNvSpPr/>
          <p:nvPr/>
        </p:nvSpPr>
        <p:spPr>
          <a:xfrm>
            <a:off x="1534545" y="5119681"/>
            <a:ext cx="6415690" cy="269433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In condition ②, cancer signal level is more than 2σ.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By discriminating and rejecting scattering events, the image becomes clear.</a:t>
            </a:r>
            <a:endParaRPr sz="1225"/>
          </a:p>
        </p:txBody>
      </p:sp>
      <p:sp>
        <p:nvSpPr>
          <p:cNvPr id="301" name="CustomShape 9"/>
          <p:cNvSpPr/>
          <p:nvPr/>
        </p:nvSpPr>
        <p:spPr>
          <a:xfrm>
            <a:off x="4718751" y="2179921"/>
            <a:ext cx="2939270" cy="2942699"/>
          </a:xfrm>
          <a:prstGeom prst="rect">
            <a:avLst/>
          </a:prstGeom>
          <a:noFill/>
          <a:ln w="72000">
            <a:solidFill>
              <a:srgbClr val="FF3333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305132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304057" y="978742"/>
            <a:ext cx="6559469" cy="8563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Simulation results</a:t>
            </a:r>
            <a:r>
              <a:rPr lang="en-US" sz="2449">
                <a:solidFill>
                  <a:srgbClr val="000000"/>
                </a:solidFill>
                <a:latin typeface="TakaoPGothic"/>
                <a:ea typeface="TakaoPGothic"/>
              </a:rPr>
              <a:t>④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Difference in image by adoption of body side emission</a:t>
            </a:r>
            <a:endParaRPr sz="1225"/>
          </a:p>
        </p:txBody>
      </p:sp>
      <p:sp>
        <p:nvSpPr>
          <p:cNvPr id="303" name="CustomShape 2"/>
          <p:cNvSpPr/>
          <p:nvPr/>
        </p:nvSpPr>
        <p:spPr>
          <a:xfrm>
            <a:off x="1820389" y="2228911"/>
            <a:ext cx="4789784" cy="214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pic>
        <p:nvPicPr>
          <p:cNvPr id="304" name="図 303"/>
          <p:cNvPicPr/>
          <p:nvPr/>
        </p:nvPicPr>
        <p:blipFill>
          <a:blip r:embed="rId3"/>
          <a:stretch>
            <a:fillRect/>
          </a:stretch>
        </p:blipFill>
        <p:spPr>
          <a:xfrm>
            <a:off x="1556098" y="2585053"/>
            <a:ext cx="2336229" cy="1920812"/>
          </a:xfrm>
          <a:prstGeom prst="rect">
            <a:avLst/>
          </a:prstGeom>
          <a:ln>
            <a:noFill/>
          </a:ln>
        </p:spPr>
      </p:pic>
      <p:sp>
        <p:nvSpPr>
          <p:cNvPr id="305" name="CustomShape 3"/>
          <p:cNvSpPr/>
          <p:nvPr/>
        </p:nvSpPr>
        <p:spPr>
          <a:xfrm>
            <a:off x="1632763" y="2228667"/>
            <a:ext cx="2987768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</a:t>
            </a:r>
            <a:r>
              <a:rPr lang="en-US" sz="1361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②</a:t>
            </a:r>
            <a:endParaRPr sz="1225"/>
          </a:p>
        </p:txBody>
      </p:sp>
      <p:sp>
        <p:nvSpPr>
          <p:cNvPr id="306" name="CustomShape 4"/>
          <p:cNvSpPr/>
          <p:nvPr/>
        </p:nvSpPr>
        <p:spPr>
          <a:xfrm>
            <a:off x="4866205" y="2277899"/>
            <a:ext cx="2399913" cy="234896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・</a:t>
            </a:r>
            <a:r>
              <a:rPr lang="en-US" sz="1361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</a:t>
            </a:r>
            <a:r>
              <a:rPr lang="en-US" sz="1361">
                <a:solidFill>
                  <a:srgbClr val="000000"/>
                </a:solidFill>
                <a:latin typeface="Arial"/>
                <a:ea typeface="ＭＳ Ｐゴシック"/>
              </a:rPr>
              <a:t>③</a:t>
            </a:r>
            <a:endParaRPr sz="1225"/>
          </a:p>
        </p:txBody>
      </p:sp>
      <p:sp>
        <p:nvSpPr>
          <p:cNvPr id="307" name="CustomShape 5"/>
          <p:cNvSpPr/>
          <p:nvPr/>
        </p:nvSpPr>
        <p:spPr>
          <a:xfrm>
            <a:off x="1730006" y="4580326"/>
            <a:ext cx="2889547" cy="430358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Background：3.3 （σ＝1.8）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：4.6 （2.6σ）</a:t>
            </a:r>
            <a:endParaRPr sz="1225"/>
          </a:p>
        </p:txBody>
      </p:sp>
      <p:sp>
        <p:nvSpPr>
          <p:cNvPr id="308" name="CustomShape 6"/>
          <p:cNvSpPr/>
          <p:nvPr/>
        </p:nvSpPr>
        <p:spPr>
          <a:xfrm>
            <a:off x="4976429" y="4593551"/>
            <a:ext cx="2729111" cy="430113"/>
          </a:xfrm>
          <a:prstGeom prst="rect">
            <a:avLst/>
          </a:prstGeom>
          <a:noFill/>
          <a:ln>
            <a:noFill/>
          </a:ln>
        </p:spPr>
        <p:txBody>
          <a:bodyPr lIns="61235" tIns="40905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Background：20 （σ＝4.8）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solidFill>
                  <a:srgbClr val="000000"/>
                </a:solidFill>
                <a:latin typeface="Arial"/>
              </a:rPr>
              <a:t>Cancer    　：12 （2.5σ）</a:t>
            </a:r>
            <a:endParaRPr sz="1225"/>
          </a:p>
        </p:txBody>
      </p:sp>
      <p:sp>
        <p:nvSpPr>
          <p:cNvPr id="309" name="CustomShape 7"/>
          <p:cNvSpPr/>
          <p:nvPr/>
        </p:nvSpPr>
        <p:spPr>
          <a:xfrm>
            <a:off x="1484332" y="1837009"/>
            <a:ext cx="6269216" cy="293192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1×1×1 mm</a:t>
            </a:r>
            <a:r>
              <a:rPr lang="en-US" sz="1633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633">
                <a:solidFill>
                  <a:srgbClr val="000000"/>
                </a:solidFill>
                <a:latin typeface="Arial"/>
              </a:rPr>
              <a:t>cancer on （0,0,60）</a:t>
            </a:r>
            <a:endParaRPr sz="1225"/>
          </a:p>
        </p:txBody>
      </p:sp>
      <p:sp>
        <p:nvSpPr>
          <p:cNvPr id="310" name="CustomShape 8"/>
          <p:cNvSpPr/>
          <p:nvPr/>
        </p:nvSpPr>
        <p:spPr>
          <a:xfrm>
            <a:off x="1437302" y="5069713"/>
            <a:ext cx="6416670" cy="477632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 dirty="0">
                <a:solidFill>
                  <a:srgbClr val="000000"/>
                </a:solidFill>
                <a:latin typeface="Arial"/>
              </a:rPr>
              <a:t>By adopting the body side emission, the statistical amount is increased, and a more stable image can be created. However, it is not as clear as expected</a:t>
            </a:r>
            <a:r>
              <a:rPr lang="ja-JP" altLang="en-US" sz="163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33" dirty="0">
                <a:solidFill>
                  <a:srgbClr val="000000"/>
                </a:solidFill>
                <a:latin typeface="Arial"/>
              </a:rPr>
              <a:t>because the background level is high.</a:t>
            </a:r>
            <a:endParaRPr sz="1225" dirty="0"/>
          </a:p>
        </p:txBody>
      </p:sp>
      <p:pic>
        <p:nvPicPr>
          <p:cNvPr id="311" name="図 3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63937" y="2586031"/>
            <a:ext cx="2383258" cy="1943592"/>
          </a:xfrm>
          <a:prstGeom prst="rect">
            <a:avLst/>
          </a:prstGeom>
          <a:ln>
            <a:noFill/>
          </a:ln>
        </p:spPr>
      </p:pic>
      <p:sp>
        <p:nvSpPr>
          <p:cNvPr id="312" name="CustomShape 9"/>
          <p:cNvSpPr/>
          <p:nvPr/>
        </p:nvSpPr>
        <p:spPr>
          <a:xfrm>
            <a:off x="4887027" y="2228666"/>
            <a:ext cx="2673020" cy="2893711"/>
          </a:xfrm>
          <a:prstGeom prst="rect">
            <a:avLst/>
          </a:prstGeom>
          <a:noFill/>
          <a:ln w="72000">
            <a:solidFill>
              <a:srgbClr val="FF3333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1923842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102472" y="978495"/>
            <a:ext cx="6803183" cy="8550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Simulation results</a:t>
            </a:r>
            <a:r>
              <a:rPr lang="en-US" sz="2449">
                <a:solidFill>
                  <a:srgbClr val="000000"/>
                </a:solidFill>
                <a:latin typeface="TakaoPGothic"/>
                <a:ea typeface="TakaoPGothic"/>
              </a:rPr>
              <a:t>⑤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177">
                <a:solidFill>
                  <a:srgbClr val="000000"/>
                </a:solidFill>
                <a:latin typeface="ＭＳ Ｐゴシック"/>
                <a:ea typeface="ＭＳ Ｐゴシック"/>
              </a:rPr>
              <a:t>Reconstructed image when medicine amount decreased</a:t>
            </a:r>
            <a:endParaRPr sz="1225"/>
          </a:p>
        </p:txBody>
      </p:sp>
      <p:sp>
        <p:nvSpPr>
          <p:cNvPr id="314" name="CustomShape 2"/>
          <p:cNvSpPr/>
          <p:nvPr/>
        </p:nvSpPr>
        <p:spPr>
          <a:xfrm>
            <a:off x="1820387" y="2228909"/>
            <a:ext cx="4787090" cy="21471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315" name="CustomShape 3"/>
          <p:cNvSpPr/>
          <p:nvPr/>
        </p:nvSpPr>
        <p:spPr>
          <a:xfrm>
            <a:off x="3493568" y="2385917"/>
            <a:ext cx="2302918" cy="233672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latin typeface="Arial"/>
              </a:rPr>
              <a:t>・</a:t>
            </a:r>
            <a:r>
              <a:rPr lang="en-US" sz="1361">
                <a:solidFill>
                  <a:srgbClr val="000000"/>
                </a:solidFill>
                <a:latin typeface="ＭＳ Ｐゴシック"/>
                <a:ea typeface="ＭＳ Ｐゴシック"/>
              </a:rPr>
              <a:t>analysis with condition ②</a:t>
            </a:r>
            <a:endParaRPr sz="1225"/>
          </a:p>
        </p:txBody>
      </p:sp>
      <p:sp>
        <p:nvSpPr>
          <p:cNvPr id="316" name="CustomShape 4"/>
          <p:cNvSpPr/>
          <p:nvPr/>
        </p:nvSpPr>
        <p:spPr>
          <a:xfrm>
            <a:off x="3150408" y="4687608"/>
            <a:ext cx="2888812" cy="429134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94000"/>
              </a:lnSpc>
            </a:pPr>
            <a:r>
              <a:rPr lang="en-US" sz="1361">
                <a:latin typeface="Arial"/>
              </a:rPr>
              <a:t>Background：1.7 （σ＝1.3）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361">
                <a:latin typeface="Arial"/>
              </a:rPr>
              <a:t>Cancer 　   ：4.3 （3.3σ） </a:t>
            </a:r>
            <a:endParaRPr sz="1225"/>
          </a:p>
        </p:txBody>
      </p:sp>
      <p:sp>
        <p:nvSpPr>
          <p:cNvPr id="317" name="CustomShape 5"/>
          <p:cNvSpPr/>
          <p:nvPr/>
        </p:nvSpPr>
        <p:spPr>
          <a:xfrm>
            <a:off x="1506867" y="1835784"/>
            <a:ext cx="6268481" cy="526619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3×3×3 mm</a:t>
            </a:r>
            <a:r>
              <a:rPr lang="en-US" sz="1633" baseline="3300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633">
                <a:solidFill>
                  <a:srgbClr val="000000"/>
                </a:solidFill>
                <a:latin typeface="Arial"/>
              </a:rPr>
              <a:t>cancer on （0,0,60）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Set amount of medicine (= number of events) to 1/2</a:t>
            </a:r>
            <a:endParaRPr sz="1225"/>
          </a:p>
        </p:txBody>
      </p:sp>
      <p:sp>
        <p:nvSpPr>
          <p:cNvPr id="318" name="CustomShape 6"/>
          <p:cNvSpPr/>
          <p:nvPr/>
        </p:nvSpPr>
        <p:spPr>
          <a:xfrm>
            <a:off x="1442693" y="5117231"/>
            <a:ext cx="6414710" cy="441135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latin typeface="Arial"/>
              </a:rPr>
              <a:t>If cancer is about 3 mm, 2σ can be achieved with less drug amount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latin typeface="Arial"/>
              </a:rPr>
              <a:t>→ It is possible to reduce exposure dose</a:t>
            </a:r>
            <a:endParaRPr sz="1225"/>
          </a:p>
        </p:txBody>
      </p:sp>
      <p:pic>
        <p:nvPicPr>
          <p:cNvPr id="319" name="図 318"/>
          <p:cNvPicPr/>
          <p:nvPr/>
        </p:nvPicPr>
        <p:blipFill>
          <a:blip r:embed="rId3"/>
          <a:stretch>
            <a:fillRect/>
          </a:stretch>
        </p:blipFill>
        <p:spPr>
          <a:xfrm>
            <a:off x="3207724" y="2676415"/>
            <a:ext cx="2735725" cy="20009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341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484575" y="978742"/>
            <a:ext cx="6170996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ＭＳ Ｐゴシック"/>
                <a:ea typeface="ＭＳ Ｐゴシック"/>
              </a:rPr>
              <a:t>Conclusion</a:t>
            </a:r>
            <a:endParaRPr sz="1225"/>
          </a:p>
        </p:txBody>
      </p:sp>
      <p:sp>
        <p:nvSpPr>
          <p:cNvPr id="321" name="CustomShape 2"/>
          <p:cNvSpPr/>
          <p:nvPr/>
        </p:nvSpPr>
        <p:spPr>
          <a:xfrm>
            <a:off x="1820389" y="2228911"/>
            <a:ext cx="4789784" cy="214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322" name="CustomShape 3"/>
          <p:cNvSpPr/>
          <p:nvPr/>
        </p:nvSpPr>
        <p:spPr>
          <a:xfrm>
            <a:off x="1484578" y="1838231"/>
            <a:ext cx="6269216" cy="2036424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・Discriminating scattering in detector is indispensable for improving the resolution of PET images.</a:t>
            </a:r>
            <a:endParaRPr sz="1225"/>
          </a:p>
          <a:p>
            <a:pPr>
              <a:lnSpc>
                <a:spcPct val="94000"/>
              </a:lnSpc>
            </a:pP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・Detectors based on plate-like scintillator and WLSF are suitable 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for discriminating scattering in the width and depth directions,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which also contributes to cost reduction.</a:t>
            </a:r>
            <a:endParaRPr sz="1225"/>
          </a:p>
          <a:p>
            <a:pPr>
              <a:lnSpc>
                <a:spcPct val="94000"/>
              </a:lnSpc>
            </a:pP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・As a result of the simulation, for cancer of 1 mm in size, a more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clear image is obtained by adopting the emission point on the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body side.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For cancers 3 mm in size, it was confirmed that the amount of the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medicine can be suppressed to about one half by rejecting the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scattering Event. 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3019629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024826" y="1042671"/>
            <a:ext cx="2035199" cy="399496"/>
          </a:xfrm>
          <a:prstGeom prst="rect">
            <a:avLst/>
          </a:prstGeom>
          <a:noFill/>
          <a:ln>
            <a:noFill/>
          </a:ln>
        </p:spPr>
        <p:txBody>
          <a:bodyPr lIns="0" tIns="28903" rIns="0" bIns="0" anchor="ctr"/>
          <a:lstStyle/>
          <a:p>
            <a:pPr algn="ctr">
              <a:lnSpc>
                <a:spcPct val="93000"/>
              </a:lnSpc>
            </a:pPr>
            <a:r>
              <a:rPr lang="en-US" sz="2449">
                <a:solidFill>
                  <a:srgbClr val="000000"/>
                </a:solidFill>
                <a:latin typeface="Arial"/>
              </a:rPr>
              <a:t>Reference</a:t>
            </a:r>
            <a:endParaRPr sz="1225"/>
          </a:p>
        </p:txBody>
      </p:sp>
      <p:sp>
        <p:nvSpPr>
          <p:cNvPr id="324" name="CustomShape 2"/>
          <p:cNvSpPr/>
          <p:nvPr/>
        </p:nvSpPr>
        <p:spPr>
          <a:xfrm>
            <a:off x="1651379" y="1542837"/>
            <a:ext cx="5848901" cy="1405460"/>
          </a:xfrm>
          <a:prstGeom prst="rect">
            <a:avLst/>
          </a:prstGeom>
          <a:noFill/>
          <a:ln>
            <a:noFill/>
          </a:ln>
        </p:spPr>
        <p:txBody>
          <a:bodyPr lIns="61235" tIns="52172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[1]Berger M J; Hubbell J H; Seltzer S M; Chang J; Coursey J S; Sukumar R; Zucker D S;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Olsen K: NIST XCOM: Photon Cross Section Database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 u="sng">
                <a:solidFill>
                  <a:srgbClr val="0D2E46"/>
                </a:solidFill>
                <a:latin typeface="Arial"/>
              </a:rPr>
              <a:t>http://physics.nist.gov/PhysRefData/Xcom/html/xcom1.html</a:t>
            </a:r>
            <a:r>
              <a:rPr lang="en-US" sz="1633">
                <a:solidFill>
                  <a:srgbClr val="000000"/>
                </a:solidFill>
                <a:latin typeface="Arial"/>
              </a:rPr>
              <a:t> 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(retrived on the 8th of December 2016)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707297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263885" y="2871629"/>
            <a:ext cx="6636135" cy="1943592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 anchor="ctr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r>
              <a:rPr lang="en-US" sz="1905" b="1">
                <a:solidFill>
                  <a:srgbClr val="3333FF"/>
                </a:solidFill>
                <a:latin typeface="Arial"/>
                <a:ea typeface="Arial Unicode MS"/>
              </a:rPr>
              <a:t>We have nothing to declare for this study.</a:t>
            </a:r>
            <a:endParaRPr sz="1225"/>
          </a:p>
          <a:p>
            <a:pPr algn="ctr">
              <a:lnSpc>
                <a:spcPct val="100000"/>
              </a:lnSpc>
            </a:pPr>
            <a:endParaRPr sz="1225"/>
          </a:p>
        </p:txBody>
      </p:sp>
      <p:sp>
        <p:nvSpPr>
          <p:cNvPr id="179" name="CustomShape 2"/>
          <p:cNvSpPr/>
          <p:nvPr/>
        </p:nvSpPr>
        <p:spPr>
          <a:xfrm>
            <a:off x="1270255" y="1754710"/>
            <a:ext cx="6610417" cy="569483"/>
          </a:xfrm>
          <a:prstGeom prst="rect">
            <a:avLst/>
          </a:prstGeom>
          <a:noFill/>
          <a:ln>
            <a:noFill/>
          </a:ln>
        </p:spPr>
        <p:txBody>
          <a:bodyPr wrap="none"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2994" b="1">
                <a:solidFill>
                  <a:srgbClr val="3333FF"/>
                </a:solidFill>
                <a:latin typeface="Arial"/>
                <a:ea typeface="Arial Unicode MS"/>
              </a:rPr>
              <a:t>Disclosure of Conflict of Interest</a:t>
            </a:r>
            <a:endParaRPr sz="1225"/>
          </a:p>
        </p:txBody>
      </p:sp>
      <p:sp>
        <p:nvSpPr>
          <p:cNvPr id="180" name="CustomShape 3"/>
          <p:cNvSpPr/>
          <p:nvPr/>
        </p:nvSpPr>
        <p:spPr>
          <a:xfrm>
            <a:off x="3437232" y="5481457"/>
            <a:ext cx="4462790" cy="32332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1021">
                <a:solidFill>
                  <a:srgbClr val="3333FF"/>
                </a:solidFill>
                <a:latin typeface="Arial"/>
                <a:ea typeface="Arial Unicode MS"/>
              </a:rPr>
              <a:t>The 113</a:t>
            </a:r>
            <a:r>
              <a:rPr lang="en-US" sz="1021" baseline="30000">
                <a:solidFill>
                  <a:srgbClr val="3333FF"/>
                </a:solidFill>
                <a:latin typeface="Arial"/>
                <a:ea typeface="Arial Unicode MS"/>
              </a:rPr>
              <a:t>th</a:t>
            </a:r>
            <a:r>
              <a:rPr lang="en-US" sz="1021">
                <a:solidFill>
                  <a:srgbClr val="3333FF"/>
                </a:solidFill>
                <a:latin typeface="Arial"/>
                <a:ea typeface="Arial Unicode MS"/>
              </a:rPr>
              <a:t> Scientific Meeting of the Japan Society of Medical Physics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867322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図 180"/>
          <p:cNvPicPr/>
          <p:nvPr/>
        </p:nvPicPr>
        <p:blipFill>
          <a:blip r:embed="rId3"/>
          <a:stretch>
            <a:fillRect/>
          </a:stretch>
        </p:blipFill>
        <p:spPr>
          <a:xfrm>
            <a:off x="2279405" y="2522836"/>
            <a:ext cx="1214653" cy="2286017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1024826" y="1042914"/>
            <a:ext cx="2035199" cy="399251"/>
          </a:xfrm>
          <a:prstGeom prst="rect">
            <a:avLst/>
          </a:prstGeom>
          <a:noFill/>
          <a:ln>
            <a:noFill/>
          </a:ln>
        </p:spPr>
        <p:txBody>
          <a:bodyPr lIns="0" tIns="28903" rIns="0" bIns="0" anchor="ctr"/>
          <a:lstStyle/>
          <a:p>
            <a:pPr algn="ctr">
              <a:lnSpc>
                <a:spcPct val="93000"/>
              </a:lnSpc>
            </a:pPr>
            <a:r>
              <a:rPr lang="en-US" sz="2449">
                <a:solidFill>
                  <a:srgbClr val="000000"/>
                </a:solidFill>
                <a:latin typeface="Arial"/>
              </a:rPr>
              <a:t>Introduction</a:t>
            </a:r>
            <a:endParaRPr sz="1225"/>
          </a:p>
        </p:txBody>
      </p:sp>
      <p:sp>
        <p:nvSpPr>
          <p:cNvPr id="183" name="CustomShape 2"/>
          <p:cNvSpPr/>
          <p:nvPr/>
        </p:nvSpPr>
        <p:spPr>
          <a:xfrm>
            <a:off x="1759642" y="1656489"/>
            <a:ext cx="5800403" cy="1405216"/>
          </a:xfrm>
          <a:prstGeom prst="rect">
            <a:avLst/>
          </a:prstGeom>
          <a:noFill/>
          <a:ln>
            <a:noFill/>
          </a:ln>
        </p:spPr>
        <p:txBody>
          <a:bodyPr lIns="61235" tIns="52172" rIns="61235" bIns="30617"/>
          <a:lstStyle/>
          <a:p>
            <a:pPr>
              <a:lnSpc>
                <a:spcPct val="93000"/>
              </a:lnSpc>
            </a:pPr>
            <a:r>
              <a:rPr lang="en-US" sz="1905">
                <a:solidFill>
                  <a:srgbClr val="000000"/>
                </a:solidFill>
                <a:latin typeface="Arial"/>
              </a:rPr>
              <a:t>Existing PET's resolution has been raised by splitting scintillation crystal.</a:t>
            </a:r>
            <a:endParaRPr sz="1225"/>
          </a:p>
        </p:txBody>
      </p:sp>
      <p:sp>
        <p:nvSpPr>
          <p:cNvPr id="184" name="CustomShape 3"/>
          <p:cNvSpPr/>
          <p:nvPr/>
        </p:nvSpPr>
        <p:spPr>
          <a:xfrm>
            <a:off x="1952656" y="5014848"/>
            <a:ext cx="5021741" cy="52417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2722" b="1">
                <a:solidFill>
                  <a:srgbClr val="000000"/>
                </a:solidFill>
                <a:latin typeface="Arial"/>
              </a:rPr>
              <a:t>What makes PETs’ images unclear?</a:t>
            </a:r>
            <a:endParaRPr sz="1225"/>
          </a:p>
        </p:txBody>
      </p:sp>
      <p:sp>
        <p:nvSpPr>
          <p:cNvPr id="185" name="CustomShape 4"/>
          <p:cNvSpPr/>
          <p:nvPr/>
        </p:nvSpPr>
        <p:spPr>
          <a:xfrm>
            <a:off x="3815905" y="1934984"/>
            <a:ext cx="3401225" cy="663785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</a:rPr>
              <a:t>However, recent PET's resolution is lower than expected by crystal size.</a:t>
            </a:r>
            <a:endParaRPr sz="1225"/>
          </a:p>
        </p:txBody>
      </p:sp>
      <p:pic>
        <p:nvPicPr>
          <p:cNvPr id="186" name="図 185"/>
          <p:cNvPicPr/>
          <p:nvPr/>
        </p:nvPicPr>
        <p:blipFill>
          <a:blip r:embed="rId4"/>
          <a:stretch>
            <a:fillRect/>
          </a:stretch>
        </p:blipFill>
        <p:spPr>
          <a:xfrm>
            <a:off x="4138983" y="3012717"/>
            <a:ext cx="922685" cy="1952654"/>
          </a:xfrm>
          <a:prstGeom prst="rect">
            <a:avLst/>
          </a:prstGeom>
          <a:ln>
            <a:noFill/>
          </a:ln>
        </p:spPr>
      </p:pic>
      <p:sp>
        <p:nvSpPr>
          <p:cNvPr id="187" name="CustomShape 5"/>
          <p:cNvSpPr/>
          <p:nvPr/>
        </p:nvSpPr>
        <p:spPr>
          <a:xfrm>
            <a:off x="5111389" y="2801579"/>
            <a:ext cx="1901952" cy="450443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r>
              <a:rPr lang="en-US" sz="1354">
                <a:solidFill>
                  <a:srgbClr val="000000"/>
                </a:solidFill>
                <a:latin typeface="Arial"/>
              </a:rPr>
              <a:t>Crystal size : 5×4×25 mm</a:t>
            </a:r>
            <a:r>
              <a:rPr lang="en-US" sz="1353" baseline="33000">
                <a:solidFill>
                  <a:srgbClr val="000000"/>
                </a:solidFill>
                <a:latin typeface="Arial"/>
              </a:rPr>
              <a:t>3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354">
                <a:solidFill>
                  <a:srgbClr val="000000"/>
                </a:solidFill>
                <a:latin typeface="Arial"/>
              </a:rPr>
              <a:t>Resolution : ~1 cm</a:t>
            </a:r>
            <a:endParaRPr sz="1225"/>
          </a:p>
        </p:txBody>
      </p:sp>
      <p:sp>
        <p:nvSpPr>
          <p:cNvPr id="188" name="CustomShape 6"/>
          <p:cNvSpPr/>
          <p:nvPr/>
        </p:nvSpPr>
        <p:spPr>
          <a:xfrm>
            <a:off x="1345207" y="2882409"/>
            <a:ext cx="1253108" cy="514862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769">
                <a:solidFill>
                  <a:srgbClr val="000000"/>
                </a:solidFill>
                <a:latin typeface="Arial"/>
              </a:rPr>
              <a:t>Scintillator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189" name="CustomShape 7"/>
          <p:cNvSpPr/>
          <p:nvPr/>
        </p:nvSpPr>
        <p:spPr>
          <a:xfrm>
            <a:off x="1330755" y="3678949"/>
            <a:ext cx="1346920" cy="792378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769">
                <a:solidFill>
                  <a:srgbClr val="000000"/>
                </a:solidFill>
                <a:latin typeface="Arial"/>
              </a:rPr>
              <a:t>Photo 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769">
                <a:solidFill>
                  <a:srgbClr val="000000"/>
                </a:solidFill>
                <a:latin typeface="Arial"/>
              </a:rPr>
              <a:t> detector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4098337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749846" y="1397588"/>
            <a:ext cx="5800648" cy="1405460"/>
          </a:xfrm>
          <a:prstGeom prst="rect">
            <a:avLst/>
          </a:prstGeom>
          <a:noFill/>
          <a:ln>
            <a:noFill/>
          </a:ln>
        </p:spPr>
        <p:txBody>
          <a:bodyPr lIns="61235" tIns="52172" rIns="61235" bIns="30617"/>
          <a:lstStyle/>
          <a:p>
            <a:pPr>
              <a:lnSpc>
                <a:spcPct val="93000"/>
              </a:lnSpc>
            </a:pPr>
            <a:r>
              <a:rPr lang="en-US" sz="1905">
                <a:solidFill>
                  <a:srgbClr val="000000"/>
                </a:solidFill>
                <a:latin typeface="Arial"/>
              </a:rPr>
              <a:t>５１１ keV gamma-ray interactions are photoelectric absorption and Compton scattering.   </a:t>
            </a:r>
            <a:endParaRPr sz="1225"/>
          </a:p>
        </p:txBody>
      </p:sp>
      <p:pic>
        <p:nvPicPr>
          <p:cNvPr id="191" name="図 190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16" y="2207357"/>
            <a:ext cx="3184208" cy="2407751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830921" y="4799546"/>
            <a:ext cx="5466796" cy="663540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</a:rPr>
              <a:t>In scintillator, Compton scattering occurs 4 times as much as photoelectric absorption. 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2288562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004266" y="1342720"/>
            <a:ext cx="3884489" cy="2306837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</a:rPr>
              <a:t>Existing PET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・Centroid of energy deposit method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→ When Compton scattering occurs,  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     initial emission point is   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     misconceived.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194" name="CustomShape 2"/>
          <p:cNvSpPr/>
          <p:nvPr/>
        </p:nvSpPr>
        <p:spPr>
          <a:xfrm>
            <a:off x="3734343" y="2656330"/>
            <a:ext cx="4360651" cy="792133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2722">
                <a:solidFill>
                  <a:srgbClr val="000000"/>
                </a:solidFill>
                <a:latin typeface="Century Gothic"/>
              </a:rPr>
              <a:t>↓</a:t>
            </a:r>
            <a:endParaRPr sz="1225"/>
          </a:p>
        </p:txBody>
      </p:sp>
      <p:sp>
        <p:nvSpPr>
          <p:cNvPr id="195" name="CustomShape 3"/>
          <p:cNvSpPr/>
          <p:nvPr/>
        </p:nvSpPr>
        <p:spPr>
          <a:xfrm>
            <a:off x="3774758" y="3125631"/>
            <a:ext cx="4129673" cy="1162236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 algn="ctr">
              <a:lnSpc>
                <a:spcPct val="100000"/>
              </a:lnSpc>
            </a:pPr>
            <a:r>
              <a:rPr lang="en-US" sz="2177" b="1">
                <a:solidFill>
                  <a:srgbClr val="000000"/>
                </a:solidFill>
                <a:latin typeface="Arial"/>
              </a:rPr>
              <a:t> Distinguishing Compton scattering in scintillator is necessary to improve PET's resolution.</a:t>
            </a:r>
            <a:endParaRPr sz="1225"/>
          </a:p>
        </p:txBody>
      </p:sp>
      <p:sp>
        <p:nvSpPr>
          <p:cNvPr id="196" name="CustomShape 4"/>
          <p:cNvSpPr/>
          <p:nvPr/>
        </p:nvSpPr>
        <p:spPr>
          <a:xfrm>
            <a:off x="1304057" y="965271"/>
            <a:ext cx="6519299" cy="324299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Required information is initial emission point, however...</a:t>
            </a:r>
            <a:endParaRPr sz="1225"/>
          </a:p>
        </p:txBody>
      </p:sp>
      <p:sp>
        <p:nvSpPr>
          <p:cNvPr id="197" name="CustomShape 5"/>
          <p:cNvSpPr/>
          <p:nvPr/>
        </p:nvSpPr>
        <p:spPr>
          <a:xfrm>
            <a:off x="1587942" y="4475491"/>
            <a:ext cx="6235660" cy="1096103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Common PET systems</a:t>
            </a:r>
            <a:endParaRPr sz="1225"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  <a:ea typeface="TakaoPGothic"/>
              </a:rPr>
              <a:t>Unless distance between plural emission points is about 10 mm or more.</a:t>
            </a:r>
            <a:endParaRPr sz="1225"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  <a:ea typeface="TakaoPGothic"/>
              </a:rPr>
              <a:t>they can't determine distinguish scattering event.</a:t>
            </a:r>
            <a:endParaRPr sz="1225"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  <a:ea typeface="TakaoPGothic"/>
              </a:rPr>
              <a:t>They can't discriminate depth of emission point.</a:t>
            </a:r>
            <a:endParaRPr sz="1225"/>
          </a:p>
        </p:txBody>
      </p:sp>
      <p:sp>
        <p:nvSpPr>
          <p:cNvPr id="198" name="CustomShape 6"/>
          <p:cNvSpPr/>
          <p:nvPr/>
        </p:nvSpPr>
        <p:spPr>
          <a:xfrm>
            <a:off x="2640933" y="3857755"/>
            <a:ext cx="928809" cy="236121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Arial"/>
              </a:rPr>
              <a:t>Initial emission</a:t>
            </a:r>
            <a:endParaRPr sz="1225"/>
          </a:p>
        </p:txBody>
      </p:sp>
      <p:pic>
        <p:nvPicPr>
          <p:cNvPr id="199" name="図 198"/>
          <p:cNvPicPr/>
          <p:nvPr/>
        </p:nvPicPr>
        <p:blipFill>
          <a:blip r:embed="rId3"/>
          <a:stretch>
            <a:fillRect/>
          </a:stretch>
        </p:blipFill>
        <p:spPr>
          <a:xfrm>
            <a:off x="2641667" y="1829171"/>
            <a:ext cx="1132844" cy="1997723"/>
          </a:xfrm>
          <a:prstGeom prst="rect">
            <a:avLst/>
          </a:prstGeom>
          <a:ln>
            <a:noFill/>
          </a:ln>
        </p:spPr>
      </p:pic>
      <p:pic>
        <p:nvPicPr>
          <p:cNvPr id="200" name="図 199"/>
          <p:cNvPicPr/>
          <p:nvPr/>
        </p:nvPicPr>
        <p:blipFill>
          <a:blip r:embed="rId4"/>
          <a:stretch>
            <a:fillRect/>
          </a:stretch>
        </p:blipFill>
        <p:spPr>
          <a:xfrm>
            <a:off x="1223472" y="1721152"/>
            <a:ext cx="1174238" cy="2159873"/>
          </a:xfrm>
          <a:prstGeom prst="rect">
            <a:avLst/>
          </a:prstGeom>
          <a:ln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3248382" y="2477034"/>
            <a:ext cx="121245" cy="161905"/>
          </a:xfrm>
          <a:prstGeom prst="irregularSeal2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</p:sp>
      <p:sp>
        <p:nvSpPr>
          <p:cNvPr id="202" name="Line 8"/>
          <p:cNvSpPr/>
          <p:nvPr/>
        </p:nvSpPr>
        <p:spPr>
          <a:xfrm flipV="1">
            <a:off x="3046307" y="2531166"/>
            <a:ext cx="282905" cy="1351084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2992252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484577" y="1061776"/>
            <a:ext cx="6170261" cy="6789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Purpose</a:t>
            </a:r>
            <a:endParaRPr sz="1225"/>
          </a:p>
        </p:txBody>
      </p:sp>
      <p:sp>
        <p:nvSpPr>
          <p:cNvPr id="204" name="CustomShape 2"/>
          <p:cNvSpPr/>
          <p:nvPr/>
        </p:nvSpPr>
        <p:spPr>
          <a:xfrm>
            <a:off x="1484577" y="1788266"/>
            <a:ext cx="6170261" cy="2980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05" name="CustomShape 3"/>
          <p:cNvSpPr/>
          <p:nvPr/>
        </p:nvSpPr>
        <p:spPr>
          <a:xfrm>
            <a:off x="1584513" y="1597701"/>
            <a:ext cx="6071795" cy="230243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Arial"/>
                <a:ea typeface="DejaVu Sans"/>
              </a:rPr>
              <a:t>Development of popular type PET which can cope with scattering in scintillator and is relatively inexpensive.</a:t>
            </a:r>
            <a:endParaRPr sz="1225"/>
          </a:p>
        </p:txBody>
      </p:sp>
      <p:sp>
        <p:nvSpPr>
          <p:cNvPr id="206" name="CustomShape 4"/>
          <p:cNvSpPr/>
          <p:nvPr/>
        </p:nvSpPr>
        <p:spPr>
          <a:xfrm>
            <a:off x="4381960" y="2326397"/>
            <a:ext cx="3427188" cy="1192118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  <a:ea typeface="DejaVu Sans"/>
              </a:rPr>
              <a:t>・Scintillator size is 300×300×1 mm</a:t>
            </a:r>
            <a:r>
              <a:rPr lang="en-US" sz="1361" baseline="33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  <a:ea typeface="DejaVu Sans"/>
              </a:rPr>
              <a:t>・Top and bottom surface of scintillator is covered by   dual sheets of WLSF  (⌀0.2mm)</a:t>
            </a:r>
            <a:endParaRPr sz="1225"/>
          </a:p>
        </p:txBody>
      </p:sp>
      <p:sp>
        <p:nvSpPr>
          <p:cNvPr id="207" name="CustomShape 5"/>
          <p:cNvSpPr/>
          <p:nvPr/>
        </p:nvSpPr>
        <p:spPr>
          <a:xfrm>
            <a:off x="2559368" y="3935156"/>
            <a:ext cx="591773" cy="204279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Arial"/>
                <a:ea typeface="DejaVu Sans"/>
              </a:rPr>
              <a:t> ×24</a:t>
            </a:r>
            <a:endParaRPr sz="1225"/>
          </a:p>
        </p:txBody>
      </p:sp>
      <p:sp>
        <p:nvSpPr>
          <p:cNvPr id="208" name="CustomShape 6"/>
          <p:cNvSpPr/>
          <p:nvPr/>
        </p:nvSpPr>
        <p:spPr>
          <a:xfrm>
            <a:off x="3641019" y="4384375"/>
            <a:ext cx="1251639" cy="388718"/>
          </a:xfrm>
          <a:prstGeom prst="rect">
            <a:avLst/>
          </a:prstGeom>
          <a:noFill/>
          <a:ln>
            <a:noFill/>
          </a:ln>
        </p:spPr>
        <p:txBody>
          <a:bodyPr lIns="61235" tIns="30617" rIns="61235" bIns="30617"/>
          <a:lstStyle/>
          <a:p>
            <a:pPr>
              <a:lnSpc>
                <a:spcPct val="100000"/>
              </a:lnSpc>
            </a:pPr>
            <a:r>
              <a:rPr lang="en-US" sz="1354">
                <a:solidFill>
                  <a:srgbClr val="000000"/>
                </a:solidFill>
                <a:latin typeface="Arial"/>
                <a:ea typeface="DejaVu Sans"/>
              </a:rPr>
              <a:t>Surround with 6 detectors</a:t>
            </a:r>
            <a:endParaRPr sz="1225"/>
          </a:p>
        </p:txBody>
      </p:sp>
      <p:pic>
        <p:nvPicPr>
          <p:cNvPr id="209" name="図 208"/>
          <p:cNvPicPr/>
          <p:nvPr/>
        </p:nvPicPr>
        <p:blipFill>
          <a:blip r:embed="rId3"/>
          <a:stretch>
            <a:fillRect/>
          </a:stretch>
        </p:blipFill>
        <p:spPr>
          <a:xfrm>
            <a:off x="5012435" y="4312361"/>
            <a:ext cx="1636928" cy="1384151"/>
          </a:xfrm>
          <a:prstGeom prst="rect">
            <a:avLst/>
          </a:prstGeom>
          <a:ln>
            <a:noFill/>
          </a:ln>
        </p:spPr>
      </p:pic>
      <p:pic>
        <p:nvPicPr>
          <p:cNvPr id="210" name="図 209"/>
          <p:cNvPicPr/>
          <p:nvPr/>
        </p:nvPicPr>
        <p:blipFill>
          <a:blip r:embed="rId4"/>
          <a:stretch>
            <a:fillRect/>
          </a:stretch>
        </p:blipFill>
        <p:spPr>
          <a:xfrm>
            <a:off x="1466695" y="2207357"/>
            <a:ext cx="2370276" cy="1673179"/>
          </a:xfrm>
          <a:prstGeom prst="rect">
            <a:avLst/>
          </a:prstGeom>
          <a:ln>
            <a:noFill/>
          </a:ln>
        </p:spPr>
      </p:pic>
      <p:sp>
        <p:nvSpPr>
          <p:cNvPr id="211" name="CustomShape 7"/>
          <p:cNvSpPr/>
          <p:nvPr/>
        </p:nvSpPr>
        <p:spPr>
          <a:xfrm>
            <a:off x="2438370" y="3934912"/>
            <a:ext cx="160925" cy="3233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</p:sp>
      <p:sp>
        <p:nvSpPr>
          <p:cNvPr id="212" name="CustomShape 8"/>
          <p:cNvSpPr/>
          <p:nvPr/>
        </p:nvSpPr>
        <p:spPr>
          <a:xfrm>
            <a:off x="3814683" y="4852942"/>
            <a:ext cx="809524" cy="323075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</p:sp>
      <p:sp>
        <p:nvSpPr>
          <p:cNvPr id="213" name="CustomShape 9"/>
          <p:cNvSpPr/>
          <p:nvPr/>
        </p:nvSpPr>
        <p:spPr>
          <a:xfrm>
            <a:off x="1836065" y="4756438"/>
            <a:ext cx="1129904" cy="113407"/>
          </a:xfrm>
          <a:prstGeom prst="rect">
            <a:avLst/>
          </a:prstGeom>
          <a:solidFill>
            <a:srgbClr val="729FCF"/>
          </a:solidFill>
          <a:ln w="9360">
            <a:solidFill>
              <a:srgbClr val="000000"/>
            </a:solidFill>
            <a:round/>
          </a:ln>
        </p:spPr>
      </p:sp>
      <p:sp>
        <p:nvSpPr>
          <p:cNvPr id="214" name="CustomShape 10"/>
          <p:cNvSpPr/>
          <p:nvPr/>
        </p:nvSpPr>
        <p:spPr>
          <a:xfrm>
            <a:off x="1836065" y="4478922"/>
            <a:ext cx="1129904" cy="273352"/>
          </a:xfrm>
          <a:prstGeom prst="rect">
            <a:avLst/>
          </a:prstGeom>
          <a:solidFill>
            <a:srgbClr val="66FF66"/>
          </a:solidFill>
          <a:ln w="9360">
            <a:solidFill>
              <a:srgbClr val="000000"/>
            </a:solidFill>
            <a:round/>
          </a:ln>
        </p:spPr>
      </p:sp>
      <p:sp>
        <p:nvSpPr>
          <p:cNvPr id="215" name="CustomShape 11"/>
          <p:cNvSpPr/>
          <p:nvPr/>
        </p:nvSpPr>
        <p:spPr>
          <a:xfrm>
            <a:off x="1836065" y="4362329"/>
            <a:ext cx="1129904" cy="113897"/>
          </a:xfrm>
          <a:prstGeom prst="rect">
            <a:avLst/>
          </a:prstGeom>
          <a:solidFill>
            <a:srgbClr val="729FCF"/>
          </a:solidFill>
          <a:ln w="9360">
            <a:solidFill>
              <a:srgbClr val="000000"/>
            </a:solidFill>
            <a:round/>
          </a:ln>
        </p:spPr>
      </p:sp>
      <p:sp>
        <p:nvSpPr>
          <p:cNvPr id="216" name="CustomShape 12"/>
          <p:cNvSpPr/>
          <p:nvPr/>
        </p:nvSpPr>
        <p:spPr>
          <a:xfrm>
            <a:off x="1836065" y="5266154"/>
            <a:ext cx="1129904" cy="113897"/>
          </a:xfrm>
          <a:prstGeom prst="rect">
            <a:avLst/>
          </a:prstGeom>
          <a:solidFill>
            <a:srgbClr val="729FCF"/>
          </a:solidFill>
          <a:ln w="9360">
            <a:solidFill>
              <a:srgbClr val="000000"/>
            </a:solidFill>
            <a:round/>
          </a:ln>
        </p:spPr>
      </p:sp>
      <p:sp>
        <p:nvSpPr>
          <p:cNvPr id="217" name="CustomShape 13"/>
          <p:cNvSpPr/>
          <p:nvPr/>
        </p:nvSpPr>
        <p:spPr>
          <a:xfrm>
            <a:off x="1836065" y="4990108"/>
            <a:ext cx="1129904" cy="272862"/>
          </a:xfrm>
          <a:prstGeom prst="rect">
            <a:avLst/>
          </a:prstGeom>
          <a:solidFill>
            <a:srgbClr val="66FF66"/>
          </a:solidFill>
          <a:ln w="9360">
            <a:solidFill>
              <a:srgbClr val="000000"/>
            </a:solidFill>
            <a:round/>
          </a:ln>
        </p:spPr>
      </p:sp>
      <p:sp>
        <p:nvSpPr>
          <p:cNvPr id="218" name="CustomShape 14"/>
          <p:cNvSpPr/>
          <p:nvPr/>
        </p:nvSpPr>
        <p:spPr>
          <a:xfrm>
            <a:off x="1836065" y="4873274"/>
            <a:ext cx="1129904" cy="113407"/>
          </a:xfrm>
          <a:prstGeom prst="rect">
            <a:avLst/>
          </a:prstGeom>
          <a:solidFill>
            <a:srgbClr val="729FCF"/>
          </a:solidFill>
          <a:ln w="9360">
            <a:solidFill>
              <a:srgbClr val="000000"/>
            </a:solidFill>
            <a:round/>
          </a:ln>
        </p:spPr>
      </p:sp>
      <p:sp>
        <p:nvSpPr>
          <p:cNvPr id="219" name="CustomShape 15"/>
          <p:cNvSpPr/>
          <p:nvPr/>
        </p:nvSpPr>
        <p:spPr>
          <a:xfrm>
            <a:off x="2354599" y="5644587"/>
            <a:ext cx="56091" cy="69808"/>
          </a:xfrm>
          <a:prstGeom prst="ellipse">
            <a:avLst/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</p:sp>
      <p:sp>
        <p:nvSpPr>
          <p:cNvPr id="220" name="CustomShape 16"/>
          <p:cNvSpPr/>
          <p:nvPr/>
        </p:nvSpPr>
        <p:spPr>
          <a:xfrm>
            <a:off x="2354599" y="5483905"/>
            <a:ext cx="56091" cy="69563"/>
          </a:xfrm>
          <a:prstGeom prst="ellipse">
            <a:avLst/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</p:sp>
      <p:sp>
        <p:nvSpPr>
          <p:cNvPr id="221" name="Line 17"/>
          <p:cNvSpPr/>
          <p:nvPr/>
        </p:nvSpPr>
        <p:spPr>
          <a:xfrm flipH="1">
            <a:off x="1829939" y="4873272"/>
            <a:ext cx="1143131" cy="0"/>
          </a:xfrm>
          <a:prstGeom prst="line">
            <a:avLst/>
          </a:prstGeom>
          <a:ln w="72000">
            <a:solidFill>
              <a:srgbClr val="000000"/>
            </a:solidFill>
            <a:round/>
          </a:ln>
        </p:spPr>
      </p:sp>
      <p:sp>
        <p:nvSpPr>
          <p:cNvPr id="222" name="Line 18"/>
          <p:cNvSpPr/>
          <p:nvPr/>
        </p:nvSpPr>
        <p:spPr>
          <a:xfrm flipH="1" flipV="1">
            <a:off x="2974052" y="4879151"/>
            <a:ext cx="141820" cy="81075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223" name="CustomShape 19"/>
          <p:cNvSpPr/>
          <p:nvPr/>
        </p:nvSpPr>
        <p:spPr>
          <a:xfrm>
            <a:off x="3038224" y="4969533"/>
            <a:ext cx="689259" cy="274332"/>
          </a:xfrm>
          <a:prstGeom prst="rect">
            <a:avLst/>
          </a:prstGeom>
          <a:noFill/>
          <a:ln>
            <a:noFill/>
          </a:ln>
        </p:spPr>
        <p:txBody>
          <a:bodyPr lIns="73482" tIns="42864" rIns="73482" bIns="42864"/>
          <a:lstStyle/>
          <a:p>
            <a:pPr>
              <a:lnSpc>
                <a:spcPct val="100000"/>
              </a:lnSpc>
            </a:pPr>
            <a:r>
              <a:rPr lang="en-US" sz="1089">
                <a:latin typeface="Arial"/>
              </a:rPr>
              <a:t>Light shade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2703555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484332" y="1061777"/>
            <a:ext cx="6170261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Measuring system</a:t>
            </a:r>
            <a:endParaRPr sz="1225"/>
          </a:p>
        </p:txBody>
      </p:sp>
      <p:sp>
        <p:nvSpPr>
          <p:cNvPr id="225" name="CustomShape 2"/>
          <p:cNvSpPr/>
          <p:nvPr/>
        </p:nvSpPr>
        <p:spPr>
          <a:xfrm>
            <a:off x="1484577" y="1788266"/>
            <a:ext cx="6170261" cy="2980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pic>
        <p:nvPicPr>
          <p:cNvPr id="226" name="図 225"/>
          <p:cNvPicPr/>
          <p:nvPr/>
        </p:nvPicPr>
        <p:blipFill>
          <a:blip r:embed="rId3"/>
          <a:stretch>
            <a:fillRect/>
          </a:stretch>
        </p:blipFill>
        <p:spPr>
          <a:xfrm>
            <a:off x="1830921" y="1828679"/>
            <a:ext cx="2104762" cy="1947266"/>
          </a:xfrm>
          <a:prstGeom prst="rect">
            <a:avLst/>
          </a:prstGeom>
          <a:ln>
            <a:noFill/>
          </a:ln>
        </p:spPr>
      </p:pic>
      <p:sp>
        <p:nvSpPr>
          <p:cNvPr id="227" name="CustomShape 3"/>
          <p:cNvSpPr/>
          <p:nvPr/>
        </p:nvSpPr>
        <p:spPr>
          <a:xfrm>
            <a:off x="4420415" y="1828678"/>
            <a:ext cx="3321864" cy="1616354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Gamma-ray is incident, and  scintillator emits light. </a:t>
            </a:r>
            <a:endParaRPr sz="1225"/>
          </a:p>
          <a:p>
            <a:pPr algn="ctr"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↓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WLSFs reabsorb and emit light, and PMTs receive.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(Read the X and Y direction with the WLSF on the top and bottom respectively)</a:t>
            </a:r>
            <a:endParaRPr sz="1225"/>
          </a:p>
        </p:txBody>
      </p:sp>
      <p:sp>
        <p:nvSpPr>
          <p:cNvPr id="228" name="CustomShape 4"/>
          <p:cNvSpPr/>
          <p:nvPr/>
        </p:nvSpPr>
        <p:spPr>
          <a:xfrm>
            <a:off x="1582553" y="3789664"/>
            <a:ext cx="6220474" cy="1753274"/>
          </a:xfrm>
          <a:prstGeom prst="rect">
            <a:avLst/>
          </a:prstGeom>
          <a:noFill/>
          <a:ln>
            <a:noFill/>
          </a:ln>
        </p:spPr>
        <p:txBody>
          <a:bodyPr lIns="61235" tIns="42864" rIns="61235" bIns="30617"/>
          <a:lstStyle/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This system can...</a:t>
            </a:r>
            <a:endParaRPr sz="1225"/>
          </a:p>
          <a:p>
            <a:pPr>
              <a:lnSpc>
                <a:spcPct val="94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</a:rPr>
              <a:t>distinguish scattering in scinttilator of 1 mm or more.</a:t>
            </a:r>
            <a:endParaRPr sz="1225"/>
          </a:p>
          <a:p>
            <a:pPr>
              <a:lnSpc>
                <a:spcPct val="94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</a:rPr>
              <a:t>distinguish scattering in the depth direction because of plate-like scinttilator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(Since most of scattering is forward scattering, it is possible to make a more   </a:t>
            </a:r>
            <a:endParaRPr sz="1225"/>
          </a:p>
          <a:p>
            <a:pPr>
              <a:lnSpc>
                <a:spcPct val="94000"/>
              </a:lnSpc>
            </a:pPr>
            <a:r>
              <a:rPr lang="en-US" sz="1633">
                <a:solidFill>
                  <a:srgbClr val="000000"/>
                </a:solidFill>
                <a:latin typeface="Arial"/>
              </a:rPr>
              <a:t>  stable image by adopting the emission point on the body side)</a:t>
            </a:r>
            <a:endParaRPr sz="1225"/>
          </a:p>
          <a:p>
            <a:pPr>
              <a:lnSpc>
                <a:spcPct val="94000"/>
              </a:lnSpc>
              <a:buSzPct val="45000"/>
              <a:buFont typeface="Wingdings" charset="2"/>
              <a:buChar char=""/>
            </a:pPr>
            <a:r>
              <a:rPr lang="en-US" sz="1633">
                <a:solidFill>
                  <a:srgbClr val="000000"/>
                </a:solidFill>
                <a:latin typeface="Arial"/>
              </a:rPr>
              <a:t>reduce cost of crystal processing and photodetector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1847060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484332" y="1061777"/>
            <a:ext cx="6170261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Aims of popular type PET</a:t>
            </a:r>
            <a:endParaRPr sz="1225"/>
          </a:p>
        </p:txBody>
      </p:sp>
      <p:sp>
        <p:nvSpPr>
          <p:cNvPr id="230" name="CustomShape 2"/>
          <p:cNvSpPr/>
          <p:nvPr/>
        </p:nvSpPr>
        <p:spPr>
          <a:xfrm>
            <a:off x="1484577" y="1788266"/>
            <a:ext cx="6170261" cy="2980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31" name="CustomShape 3"/>
          <p:cNvSpPr/>
          <p:nvPr/>
        </p:nvSpPr>
        <p:spPr>
          <a:xfrm>
            <a:off x="1632764" y="1788021"/>
            <a:ext cx="6073020" cy="3000994"/>
          </a:xfrm>
          <a:prstGeom prst="rect">
            <a:avLst/>
          </a:prstGeom>
          <a:noFill/>
          <a:ln>
            <a:noFill/>
          </a:ln>
        </p:spPr>
        <p:txBody>
          <a:bodyPr lIns="61235" tIns="74462" rIns="61235" bIns="30617"/>
          <a:lstStyle/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DejaVu Sans"/>
              </a:rPr>
              <a:t>popular type PET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DejaVu Sans"/>
              </a:rPr>
              <a:t>→ Used for periodic inspection of cancer prevention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for this purpose...</a:t>
            </a:r>
            <a:endParaRPr sz="1225"/>
          </a:p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①Reducing the price (</a:t>
            </a: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1~2 M$)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　disctiminating cancer of at least 3 mm</a:t>
            </a:r>
            <a:endParaRPr sz="1225"/>
          </a:p>
          <a:p>
            <a:pPr>
              <a:lnSpc>
                <a:spcPct val="15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②</a:t>
            </a: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discriminating cancer of at least 3 mm</a:t>
            </a:r>
            <a:endParaRPr sz="1225"/>
          </a:p>
          <a:p>
            <a:pPr>
              <a:lnSpc>
                <a:spcPct val="15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③Suppressing radiation exposure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　 （Now: 3~4 mSv at once</a:t>
            </a:r>
            <a:endParaRPr sz="1225"/>
          </a:p>
          <a:p>
            <a:pPr>
              <a:lnSpc>
                <a:spcPct val="100000"/>
              </a:lnSpc>
            </a:pPr>
            <a:r>
              <a:rPr lang="en-US" sz="1905">
                <a:solidFill>
                  <a:srgbClr val="000000"/>
                </a:solidFill>
                <a:latin typeface="Arial"/>
                <a:ea typeface="ＭＳ Ｐゴシック"/>
              </a:rPr>
              <a:t>      Natural exposure in Japan:2.1 mSv per year)</a:t>
            </a:r>
            <a:endParaRPr sz="1225"/>
          </a:p>
        </p:txBody>
      </p:sp>
    </p:spTree>
    <p:extLst>
      <p:ext uri="{BB962C8B-B14F-4D97-AF65-F5344CB8AC3E}">
        <p14:creationId xmlns:p14="http://schemas.microsoft.com/office/powerpoint/2010/main" val="5125803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4575" y="1061777"/>
            <a:ext cx="6170996" cy="856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GEANT4 simulation</a:t>
            </a:r>
            <a:endParaRPr sz="1225"/>
          </a:p>
          <a:p>
            <a:pPr algn="ctr">
              <a:lnSpc>
                <a:spcPct val="100000"/>
              </a:lnSpc>
            </a:pPr>
            <a:r>
              <a:rPr lang="en-US" sz="2449">
                <a:solidFill>
                  <a:srgbClr val="000000"/>
                </a:solidFill>
                <a:latin typeface="Arial"/>
                <a:ea typeface="DejaVu Sans"/>
              </a:rPr>
              <a:t>Change in image by discrimination of scattering event</a:t>
            </a:r>
            <a:endParaRPr sz="1225"/>
          </a:p>
        </p:txBody>
      </p:sp>
      <p:sp>
        <p:nvSpPr>
          <p:cNvPr id="233" name="CustomShape 2"/>
          <p:cNvSpPr/>
          <p:nvPr/>
        </p:nvSpPr>
        <p:spPr>
          <a:xfrm>
            <a:off x="1484577" y="1788266"/>
            <a:ext cx="6171241" cy="2981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225"/>
          </a:p>
          <a:p>
            <a:pPr>
              <a:lnSpc>
                <a:spcPct val="100000"/>
              </a:lnSpc>
            </a:pPr>
            <a:endParaRPr sz="1225"/>
          </a:p>
        </p:txBody>
      </p:sp>
      <p:sp>
        <p:nvSpPr>
          <p:cNvPr id="234" name="CustomShape 3"/>
          <p:cNvSpPr/>
          <p:nvPr/>
        </p:nvSpPr>
        <p:spPr>
          <a:xfrm>
            <a:off x="1632763" y="1883547"/>
            <a:ext cx="4490714" cy="2482948"/>
          </a:xfrm>
          <a:prstGeom prst="rect">
            <a:avLst/>
          </a:prstGeom>
          <a:noFill/>
          <a:ln>
            <a:noFill/>
          </a:ln>
        </p:spPr>
        <p:txBody>
          <a:bodyPr lIns="61235" tIns="74462" rIns="61235" bIns="30617"/>
          <a:lstStyle/>
          <a:p>
            <a:pPr>
              <a:lnSpc>
                <a:spcPct val="150000"/>
              </a:lnSpc>
            </a:pPr>
            <a:r>
              <a:rPr lang="en-US" sz="1905">
                <a:solidFill>
                  <a:srgbClr val="000000"/>
                </a:solidFill>
                <a:latin typeface="ＭＳ Ｐゴシック"/>
                <a:ea typeface="ＭＳ Ｐゴシック"/>
              </a:rPr>
              <a:t>setting①</a:t>
            </a:r>
            <a:endParaRPr sz="1225"/>
          </a:p>
          <a:p>
            <a:pPr>
              <a:lnSpc>
                <a:spcPct val="150000"/>
              </a:lnSpc>
            </a:pPr>
            <a:r>
              <a:rPr lang="en-US" sz="1633">
                <a:solidFill>
                  <a:srgbClr val="000000"/>
                </a:solidFill>
                <a:latin typeface="ＭＳ Ｐゴシック"/>
                <a:ea typeface="ＭＳ Ｐゴシック"/>
              </a:rPr>
              <a:t>・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Physics list: FTFP_BERT</a:t>
            </a:r>
            <a:endParaRPr sz="1225"/>
          </a:p>
          <a:p>
            <a:pPr>
              <a:lnSpc>
                <a:spcPct val="150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・Human: Tube of water (</a:t>
            </a:r>
            <a:r>
              <a:rPr lang="en-US" sz="1497">
                <a:solidFill>
                  <a:srgbClr val="000000"/>
                </a:solidFill>
                <a:latin typeface="Arial"/>
                <a:ea typeface="DejaVu Sans"/>
              </a:rPr>
              <a:t>⌀300mm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)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Detector:La-GPS［（Ce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0.01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La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0.24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Gd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0.75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）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2 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Si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2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O</a:t>
            </a:r>
            <a:r>
              <a:rPr lang="en-US" sz="1497" baseline="-33000">
                <a:solidFill>
                  <a:srgbClr val="000000"/>
                </a:solidFill>
                <a:latin typeface="ＭＳ Ｐゴシック"/>
                <a:ea typeface="ＭＳ Ｐゴシック"/>
              </a:rPr>
              <a:t>7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］  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              (300×300×24 mm</a:t>
            </a:r>
            <a:r>
              <a:rPr lang="en-US" sz="1497" baseline="33000">
                <a:solidFill>
                  <a:srgbClr val="000000"/>
                </a:solidFill>
                <a:latin typeface="ＭＳ Ｐゴシック"/>
                <a:ea typeface="ＭＳ Ｐゴシック"/>
              </a:rPr>
              <a:t>3</a:t>
            </a: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)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              Arrange in a hexagonal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                columnar shape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・Resolution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Position（width）：0.2 mm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Position（depth）：1 mm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Energy：10%</a:t>
            </a:r>
            <a:endParaRPr sz="1225"/>
          </a:p>
          <a:p>
            <a:pPr>
              <a:lnSpc>
                <a:spcPct val="84000"/>
              </a:lnSpc>
            </a:pPr>
            <a:r>
              <a:rPr lang="en-US" sz="1497">
                <a:solidFill>
                  <a:srgbClr val="000000"/>
                </a:solidFill>
                <a:latin typeface="ＭＳ Ｐゴシック"/>
                <a:ea typeface="ＭＳ Ｐゴシック"/>
              </a:rPr>
              <a:t>  Time：0（No deviation）</a:t>
            </a:r>
            <a:endParaRPr sz="1225"/>
          </a:p>
        </p:txBody>
      </p:sp>
      <p:pic>
        <p:nvPicPr>
          <p:cNvPr id="235" name="図 234"/>
          <p:cNvPicPr/>
          <p:nvPr/>
        </p:nvPicPr>
        <p:blipFill>
          <a:blip r:embed="rId3"/>
          <a:stretch>
            <a:fillRect/>
          </a:stretch>
        </p:blipFill>
        <p:spPr>
          <a:xfrm>
            <a:off x="5453571" y="3241487"/>
            <a:ext cx="2280383" cy="15837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1042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1362</Words>
  <Application>Microsoft Office PowerPoint</Application>
  <PresentationFormat>画面に合わせる (4:3)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Abyssinica SIL</vt:lpstr>
      <vt:lpstr>Arial Unicode MS</vt:lpstr>
      <vt:lpstr>DejaVu Sans</vt:lpstr>
      <vt:lpstr>ＭＳ Ｐゴシック</vt:lpstr>
      <vt:lpstr>TakaoPGothic</vt:lpstr>
      <vt:lpstr>游ゴシック</vt:lpstr>
      <vt:lpstr>游ゴシック Light</vt:lpstr>
      <vt:lpstr>Arial</vt:lpstr>
      <vt:lpstr>Calibri</vt:lpstr>
      <vt:lpstr>Calibri Light</vt:lpstr>
      <vt:lpstr>Century Gothic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Fujihara</dc:creator>
  <cp:lastModifiedBy>Fujihara</cp:lastModifiedBy>
  <cp:revision>3</cp:revision>
  <dcterms:created xsi:type="dcterms:W3CDTF">2017-03-02T09:40:50Z</dcterms:created>
  <dcterms:modified xsi:type="dcterms:W3CDTF">2017-03-02T18:57:25Z</dcterms:modified>
</cp:coreProperties>
</file>