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6"/>
  </p:notesMasterIdLst>
  <p:handoutMasterIdLst>
    <p:handoutMasterId r:id="rId27"/>
  </p:handoutMasterIdLst>
  <p:sldIdLst>
    <p:sldId id="265"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90" r:id="rId19"/>
    <p:sldId id="291" r:id="rId20"/>
    <p:sldId id="287" r:id="rId21"/>
    <p:sldId id="288" r:id="rId22"/>
    <p:sldId id="293" r:id="rId23"/>
    <p:sldId id="292" r:id="rId24"/>
    <p:sldId id="289" r:id="rId25"/>
  </p:sldIdLst>
  <p:sldSz cx="9144000" cy="6858000" type="screen4x3"/>
  <p:notesSz cx="6858000" cy="9144000"/>
  <p:custDataLst>
    <p:tags r:id="rId28"/>
  </p:custDataLst>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9" autoAdjust="0"/>
  </p:normalViewPr>
  <p:slideViewPr>
    <p:cSldViewPr showGuides="1">
      <p:cViewPr varScale="1">
        <p:scale>
          <a:sx n="104" d="100"/>
          <a:sy n="104" d="100"/>
        </p:scale>
        <p:origin x="1722" y="114"/>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4" d="100"/>
          <a:sy n="84" d="100"/>
        </p:scale>
        <p:origin x="38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ota\Documents\Study\&#21330;&#30740;&#30330;&#34920;&#12464;&#12521;&#125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ja-JP" sz="1800" b="0" i="0" u="none" strike="noStrike" baseline="0" dirty="0">
                <a:effectLst/>
              </a:rPr>
              <a:t>The number of patients in particle beam therapy</a:t>
            </a:r>
            <a:r>
              <a:rPr lang="en-US" altLang="ja-JP" sz="1800" b="0" i="0" u="none" strike="noStrike" baseline="30000" dirty="0">
                <a:effectLst/>
              </a:rPr>
              <a:t>[1]</a:t>
            </a:r>
            <a:endParaRPr lang="ja-JP" altLang="en-US" sz="18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Sheet1!$B$2:$B$21</c:f>
              <c:numCache>
                <c:formatCode>General</c:formatCode>
                <c:ptCount val="20"/>
                <c:pt idx="0">
                  <c:v>21</c:v>
                </c:pt>
                <c:pt idx="1">
                  <c:v>83</c:v>
                </c:pt>
                <c:pt idx="2">
                  <c:v>126</c:v>
                </c:pt>
                <c:pt idx="3">
                  <c:v>159</c:v>
                </c:pt>
                <c:pt idx="4">
                  <c:v>173</c:v>
                </c:pt>
                <c:pt idx="5">
                  <c:v>211</c:v>
                </c:pt>
                <c:pt idx="6">
                  <c:v>228</c:v>
                </c:pt>
                <c:pt idx="7">
                  <c:v>343</c:v>
                </c:pt>
                <c:pt idx="8">
                  <c:v>502</c:v>
                </c:pt>
                <c:pt idx="9">
                  <c:v>913</c:v>
                </c:pt>
                <c:pt idx="10">
                  <c:v>1098</c:v>
                </c:pt>
                <c:pt idx="11">
                  <c:v>1285</c:v>
                </c:pt>
                <c:pt idx="12">
                  <c:v>1505</c:v>
                </c:pt>
                <c:pt idx="13">
                  <c:v>1715</c:v>
                </c:pt>
                <c:pt idx="14">
                  <c:v>1733</c:v>
                </c:pt>
                <c:pt idx="15">
                  <c:v>2292</c:v>
                </c:pt>
                <c:pt idx="16">
                  <c:v>2550</c:v>
                </c:pt>
                <c:pt idx="17">
                  <c:v>2991</c:v>
                </c:pt>
                <c:pt idx="18">
                  <c:v>3493</c:v>
                </c:pt>
                <c:pt idx="19">
                  <c:v>4705</c:v>
                </c:pt>
              </c:numCache>
            </c:numRef>
          </c:val>
          <c:extLst>
            <c:ext xmlns:c16="http://schemas.microsoft.com/office/drawing/2014/chart" uri="{C3380CC4-5D6E-409C-BE32-E72D297353CC}">
              <c16:uniqueId val="{00000000-2DC9-4075-B4C8-EFDADDA1EDB4}"/>
            </c:ext>
          </c:extLst>
        </c:ser>
        <c:dLbls>
          <c:showLegendKey val="0"/>
          <c:showVal val="0"/>
          <c:showCatName val="0"/>
          <c:showSerName val="0"/>
          <c:showPercent val="0"/>
          <c:showBubbleSize val="0"/>
        </c:dLbls>
        <c:gapWidth val="219"/>
        <c:overlap val="-27"/>
        <c:axId val="681124416"/>
        <c:axId val="681121088"/>
      </c:barChart>
      <c:catAx>
        <c:axId val="681124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700" dirty="0"/>
                  <a:t>year</a:t>
                </a:r>
                <a:endParaRPr lang="ja-JP" altLang="en-US" sz="17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681121088"/>
        <c:crosses val="autoZero"/>
        <c:auto val="1"/>
        <c:lblAlgn val="ctr"/>
        <c:lblOffset val="100"/>
        <c:tickLblSkip val="1"/>
        <c:noMultiLvlLbl val="0"/>
      </c:catAx>
      <c:valAx>
        <c:axId val="681121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700" dirty="0"/>
                  <a:t>The number of patients</a:t>
                </a:r>
                <a:endParaRPr lang="ja-JP" altLang="en-US" sz="17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68112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B61B089-86C2-43D6-87CB-A9E811A0A39C}" type="datetime1">
              <a:rPr lang="ja-JP" altLang="en-US" smtClean="0">
                <a:latin typeface="Meiryo UI" panose="020B0604030504040204" pitchFamily="50" charset="-128"/>
                <a:ea typeface="Meiryo UI" panose="020B0604030504040204" pitchFamily="50" charset="-128"/>
              </a:rPr>
              <a:pPr algn="r" rtl="0"/>
              <a:t>2017/3/2</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Meiryo UI" panose="020B0604030504040204" pitchFamily="50" charset="-128"/>
                <a:ea typeface="Meiryo UI" panose="020B0604030504040204" pitchFamily="50" charset="-128"/>
              </a:defRPr>
            </a:lvl1pPr>
          </a:lstStyle>
          <a:p>
            <a:fld id="{BC967B82-94CC-4E13-AEAF-C2B928E6CFD1}" type="datetime1">
              <a:rPr lang="ja-JP" altLang="en-US" smtClean="0"/>
              <a:pPr/>
              <a:t>2017/3/2</a:t>
            </a:fld>
            <a:endParaRPr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Meiryo UI" panose="020B0604030504040204" pitchFamily="50" charset="-128"/>
                <a:ea typeface="Meiryo UI" panose="020B0604030504040204" pitchFamily="50" charset="-128"/>
              </a:defRPr>
            </a:lvl1pPr>
          </a:lstStyle>
          <a:p>
            <a:fld id="{F93199CD-3E1B-4AE6-990F-76F925F5EA9F}" type="slidenum">
              <a:rPr lang="en-US" altLang="ja-JP" smtClean="0"/>
              <a:pPr/>
              <a:t>‹#›</a:t>
            </a:fld>
            <a:endParaRPr lang="ja-JP" alt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lang="ja-JP" altLang="en-US" sz="1200" kern="1200" dirty="0">
                <a:solidFill>
                  <a:schemeClr val="tx1"/>
                </a:solidFill>
                <a:effectLst/>
                <a:latin typeface="Meiryo UI" panose="020B0604030504040204" pitchFamily="50" charset="-128"/>
                <a:ea typeface="Meiryo UI" panose="020B0604030504040204" pitchFamily="50" charset="-128"/>
                <a:cs typeface="+mn-cs"/>
              </a:rPr>
              <a:t>電子陽電子対生成事象を利用した生体内被ばく線量分布測定器の提案</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1</a:t>
            </a:fld>
            <a:endParaRPr lang="ja-JP" altLang="en-US" dirty="0"/>
          </a:p>
        </p:txBody>
      </p:sp>
    </p:spTree>
    <p:extLst>
      <p:ext uri="{BB962C8B-B14F-4D97-AF65-F5344CB8AC3E}">
        <p14:creationId xmlns:p14="http://schemas.microsoft.com/office/powerpoint/2010/main" val="379048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シンチレータ材料の一つである</a:t>
            </a:r>
            <a:r>
              <a:rPr kumimoji="1" lang="en-US" altLang="ja-JP" dirty="0"/>
              <a:t>La-GPS</a:t>
            </a:r>
            <a:r>
              <a:rPr kumimoji="1" lang="ja-JP" altLang="en-US" dirty="0"/>
              <a:t>とガンマ線の反応断面積を示す。</a:t>
            </a:r>
            <a:r>
              <a:rPr kumimoji="1" lang="en-US" altLang="ja-JP" dirty="0"/>
              <a:t>10 MeV</a:t>
            </a:r>
            <a:r>
              <a:rPr kumimoji="1" lang="ja-JP" altLang="en-US" dirty="0"/>
              <a:t>以上の領域では対生成事象が支配的になるため、対生成事象を用いた検出器が必要である。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18</a:t>
            </a:fld>
            <a:endParaRPr lang="ja-JP" altLang="en-US" dirty="0"/>
          </a:p>
        </p:txBody>
      </p:sp>
    </p:spTree>
    <p:extLst>
      <p:ext uri="{BB962C8B-B14F-4D97-AF65-F5344CB8AC3E}">
        <p14:creationId xmlns:p14="http://schemas.microsoft.com/office/powerpoint/2010/main" val="383720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対生成を用いた検出器であるが、現在特許出願準備中のため、詳細は割愛する。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19</a:t>
            </a:fld>
            <a:endParaRPr lang="ja-JP" altLang="en-US" dirty="0"/>
          </a:p>
        </p:txBody>
      </p:sp>
    </p:spTree>
    <p:extLst>
      <p:ext uri="{BB962C8B-B14F-4D97-AF65-F5344CB8AC3E}">
        <p14:creationId xmlns:p14="http://schemas.microsoft.com/office/powerpoint/2010/main" val="345520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ッグピーク位置からは高エネルギーのガンマ線が発生しており、そのようなガンマ線はまたビームに沿って発生している。そのようなガンマ線を使えば、ブラッグピーク位置を正確に、わかりやすくモニターすることが可能にな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20</a:t>
            </a:fld>
            <a:endParaRPr lang="ja-JP" altLang="en-US" dirty="0"/>
          </a:p>
        </p:txBody>
      </p:sp>
    </p:spTree>
    <p:extLst>
      <p:ext uri="{BB962C8B-B14F-4D97-AF65-F5344CB8AC3E}">
        <p14:creationId xmlns:p14="http://schemas.microsoft.com/office/powerpoint/2010/main" val="97287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粒子線治療は近年注目されているがん治療法である。陽子や炭素、酸素の原子核を加速器で加速してがん細胞に当て、がん細胞を殺すという治療法である。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3</a:t>
            </a:fld>
            <a:endParaRPr lang="ja-JP" altLang="en-US" dirty="0"/>
          </a:p>
        </p:txBody>
      </p:sp>
    </p:spTree>
    <p:extLst>
      <p:ext uri="{BB962C8B-B14F-4D97-AF65-F5344CB8AC3E}">
        <p14:creationId xmlns:p14="http://schemas.microsoft.com/office/powerpoint/2010/main" val="58612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粒子線は止まる直前に大きなエネルギーを落とす。つまりがん細胞にだけ大きなダメージを与えることができる。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4</a:t>
            </a:fld>
            <a:endParaRPr lang="ja-JP" altLang="en-US" dirty="0"/>
          </a:p>
        </p:txBody>
      </p:sp>
    </p:spTree>
    <p:extLst>
      <p:ext uri="{BB962C8B-B14F-4D97-AF65-F5344CB8AC3E}">
        <p14:creationId xmlns:p14="http://schemas.microsoft.com/office/powerpoint/2010/main" val="3768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粒子線治療では、ビームを当てる位置を間違えると正常細胞にだけダメージを与えて、がん細胞にはダメージを与えられないということが起こりうる。したがって、ビームがどこにあたっているのかをモニターすることが必要であ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5</a:t>
            </a:fld>
            <a:endParaRPr lang="ja-JP" altLang="en-US" dirty="0"/>
          </a:p>
        </p:txBody>
      </p:sp>
    </p:spTree>
    <p:extLst>
      <p:ext uri="{BB962C8B-B14F-4D97-AF65-F5344CB8AC3E}">
        <p14:creationId xmlns:p14="http://schemas.microsoft.com/office/powerpoint/2010/main" val="351174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PET</a:t>
            </a:r>
            <a:r>
              <a:rPr kumimoji="1" lang="ja-JP" altLang="en-US" dirty="0"/>
              <a:t>装置やコンプトンカメラを用いた方法が研究されている。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6</a:t>
            </a:fld>
            <a:endParaRPr lang="ja-JP" altLang="en-US" dirty="0"/>
          </a:p>
        </p:txBody>
      </p:sp>
    </p:spTree>
    <p:extLst>
      <p:ext uri="{BB962C8B-B14F-4D97-AF65-F5344CB8AC3E}">
        <p14:creationId xmlns:p14="http://schemas.microsoft.com/office/powerpoint/2010/main" val="255847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7</a:t>
            </a:fld>
            <a:endParaRPr lang="ja-JP" altLang="en-US" dirty="0"/>
          </a:p>
        </p:txBody>
      </p:sp>
    </p:spTree>
    <p:extLst>
      <p:ext uri="{BB962C8B-B14F-4D97-AF65-F5344CB8AC3E}">
        <p14:creationId xmlns:p14="http://schemas.microsoft.com/office/powerpoint/2010/main" val="45872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14F2BAE3-EE91-4C6E-A75C-1250A6D8FD8A}" type="slidenum">
              <a:rPr kumimoji="1" lang="en-GB" smtClean="0"/>
              <a:t>9</a:t>
            </a:fld>
            <a:endParaRPr kumimoji="1" lang="en-GB"/>
          </a:p>
        </p:txBody>
      </p:sp>
    </p:spTree>
    <p:extLst>
      <p:ext uri="{BB962C8B-B14F-4D97-AF65-F5344CB8AC3E}">
        <p14:creationId xmlns:p14="http://schemas.microsoft.com/office/powerpoint/2010/main" val="120524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dirty="0"/>
              <a:t>0.511 MeV, 2.2-2.3 MeV, 1-5 MeV</a:t>
            </a:r>
            <a:r>
              <a:rPr kumimoji="1" lang="ja-JP" altLang="en-US" dirty="0"/>
              <a:t>のガンマ線の発生位置は体内に広く分布している。また、</a:t>
            </a:r>
            <a:r>
              <a:rPr kumimoji="1" lang="en-US" altLang="ja-JP" dirty="0"/>
              <a:t>2.2-2.3 MeV</a:t>
            </a:r>
            <a:r>
              <a:rPr kumimoji="1" lang="ja-JP" altLang="en-US" dirty="0"/>
              <a:t>ガンマ線の発生位置はブラッグピーク位置と何の関係もない。</a:t>
            </a:r>
            <a:r>
              <a:rPr kumimoji="1" lang="en-US" altLang="ja-JP" dirty="0"/>
              <a:t>1-5 MeV</a:t>
            </a:r>
            <a:r>
              <a:rPr kumimoji="1" lang="ja-JP" altLang="en-US" dirty="0"/>
              <a:t>ガンマ線を使えば、</a:t>
            </a:r>
            <a:r>
              <a:rPr kumimoji="1" lang="en-US" altLang="ja-JP" dirty="0"/>
              <a:t>0.511 MeV</a:t>
            </a:r>
            <a:r>
              <a:rPr kumimoji="1" lang="ja-JP" altLang="en-US" dirty="0"/>
              <a:t>のガンマ線よりはブラッグピークの位置を確認しやすい。一方で、</a:t>
            </a:r>
            <a:r>
              <a:rPr kumimoji="1" lang="en-US" altLang="ja-JP" dirty="0"/>
              <a:t>10 MeV</a:t>
            </a:r>
            <a:r>
              <a:rPr kumimoji="1" lang="ja-JP" altLang="en-US" dirty="0"/>
              <a:t>以上のガンマ線はブラッグピーク位置から集中的に発生している。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13</a:t>
            </a:fld>
            <a:endParaRPr lang="ja-JP" altLang="en-US" dirty="0"/>
          </a:p>
        </p:txBody>
      </p:sp>
    </p:spTree>
    <p:extLst>
      <p:ext uri="{BB962C8B-B14F-4D97-AF65-F5344CB8AC3E}">
        <p14:creationId xmlns:p14="http://schemas.microsoft.com/office/powerpoint/2010/main" val="227588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dirty="0"/>
              <a:t>20 MeV</a:t>
            </a:r>
            <a:r>
              <a:rPr kumimoji="1" lang="ja-JP" altLang="en-US" dirty="0"/>
              <a:t>以上の高エネルギーガンマ線も発生しており、そのようなガンマ線はビームに沿って発生する。そのようなガンマ線の数は少ないが、</a:t>
            </a:r>
            <a:r>
              <a:rPr kumimoji="1" lang="en-US" altLang="ja-JP" dirty="0"/>
              <a:t>10^9</a:t>
            </a:r>
            <a:r>
              <a:rPr kumimoji="1" lang="ja-JP" altLang="en-US" dirty="0"/>
              <a:t>炭素に対しては十分なデータ量が得られることが期待できる。</a:t>
            </a:r>
            <a:endParaRPr kumimoji="1" lang="en-GB"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17</a:t>
            </a:fld>
            <a:endParaRPr lang="ja-JP" altLang="en-US" dirty="0"/>
          </a:p>
        </p:txBody>
      </p:sp>
    </p:spTree>
    <p:extLst>
      <p:ext uri="{BB962C8B-B14F-4D97-AF65-F5344CB8AC3E}">
        <p14:creationId xmlns:p14="http://schemas.microsoft.com/office/powerpoint/2010/main" val="2339895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799118" y="1828800"/>
            <a:ext cx="6173808" cy="2895600"/>
          </a:xfrm>
        </p:spPr>
        <p:txBody>
          <a:bodyPr rtlCol="0" anchor="b">
            <a:normAutofit/>
          </a:bodyPr>
          <a:lstStyle>
            <a:lvl1pPr algn="l" rtl="0">
              <a:lnSpc>
                <a:spcPct val="80000"/>
              </a:lnSpc>
              <a:defRPr sz="4951">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799118" y="4800600"/>
            <a:ext cx="6173808" cy="1219200"/>
          </a:xfrm>
        </p:spPr>
        <p:txBody>
          <a:bodyPr rtlCol="0">
            <a:normAutofit/>
          </a:bodyPr>
          <a:lstStyle>
            <a:lvl1pPr marL="0" indent="0" algn="l" rtl="0">
              <a:spcBef>
                <a:spcPts val="0"/>
              </a:spcBef>
              <a:buNone/>
              <a:defRPr sz="1500" cap="all" spc="150" baseline="0">
                <a:solidFill>
                  <a:schemeClr val="accent1"/>
                </a:solidFill>
                <a:latin typeface="Meiryo UI" panose="020B0604030504040204" pitchFamily="50" charset="-128"/>
                <a:ea typeface="Meiryo UI" panose="020B0604030504040204" pitchFamily="50" charset="-128"/>
              </a:defRPr>
            </a:lvl1pPr>
            <a:lvl2pPr marL="342991" indent="0" algn="ctr" rtl="0">
              <a:buNone/>
              <a:defRPr>
                <a:solidFill>
                  <a:schemeClr val="tx1">
                    <a:tint val="75000"/>
                  </a:schemeClr>
                </a:solidFill>
              </a:defRPr>
            </a:lvl2pPr>
            <a:lvl3pPr marL="685983" indent="0" algn="ctr" rtl="0">
              <a:buNone/>
              <a:defRPr>
                <a:solidFill>
                  <a:schemeClr val="tx1">
                    <a:tint val="75000"/>
                  </a:schemeClr>
                </a:solidFill>
              </a:defRPr>
            </a:lvl3pPr>
            <a:lvl4pPr marL="1028974" indent="0" algn="ctr" rtl="0">
              <a:buNone/>
              <a:defRPr>
                <a:solidFill>
                  <a:schemeClr val="tx1">
                    <a:tint val="75000"/>
                  </a:schemeClr>
                </a:solidFill>
              </a:defRPr>
            </a:lvl4pPr>
            <a:lvl5pPr marL="1371966" indent="0" algn="ctr" rtl="0">
              <a:buNone/>
              <a:defRPr>
                <a:solidFill>
                  <a:schemeClr val="tx1">
                    <a:tint val="75000"/>
                  </a:schemeClr>
                </a:solidFill>
              </a:defRPr>
            </a:lvl5pPr>
            <a:lvl6pPr marL="1714957" indent="0" algn="ctr" rtl="0">
              <a:buNone/>
              <a:defRPr>
                <a:solidFill>
                  <a:schemeClr val="tx1">
                    <a:tint val="75000"/>
                  </a:schemeClr>
                </a:solidFill>
              </a:defRPr>
            </a:lvl6pPr>
            <a:lvl7pPr marL="2057949" indent="0" algn="ctr" rtl="0">
              <a:buNone/>
              <a:defRPr>
                <a:solidFill>
                  <a:schemeClr val="tx1">
                    <a:tint val="75000"/>
                  </a:schemeClr>
                </a:solidFill>
              </a:defRPr>
            </a:lvl7pPr>
            <a:lvl8pPr marL="2400940" indent="0" algn="ctr" rtl="0">
              <a:buNone/>
              <a:defRPr>
                <a:solidFill>
                  <a:schemeClr val="tx1">
                    <a:tint val="75000"/>
                  </a:schemeClr>
                </a:solidFill>
              </a:defRPr>
            </a:lvl8pPr>
            <a:lvl9pPr marL="2743932" indent="0" algn="ctr" rtl="0">
              <a:buNone/>
              <a:defRPr>
                <a:solidFill>
                  <a:schemeClr val="tx1">
                    <a:tint val="75000"/>
                  </a:schemeClr>
                </a:solidFill>
              </a:defRPr>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596" y="381001"/>
            <a:ext cx="1143298" cy="5638800"/>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42108" y="381001"/>
            <a:ext cx="5544993" cy="5638800"/>
          </a:xfrm>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lgn="l" rtl="0">
              <a:defRPr>
                <a:latin typeface="Meiryo UI" panose="020B0604030504040204" pitchFamily="50" charset="-128"/>
                <a:ea typeface="Meiryo UI" panose="020B0604030504040204" pitchFamily="50" charset="-128"/>
              </a:defRPr>
            </a:lvl5pPr>
            <a:lvl6pPr algn="l" rtl="0">
              <a:defRPr/>
            </a:lvl6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94919" y="2514600"/>
            <a:ext cx="6520997" cy="2819400"/>
          </a:xfrm>
        </p:spPr>
        <p:txBody>
          <a:bodyPr rtlCol="0" anchor="b">
            <a:normAutofit/>
          </a:bodyPr>
          <a:lstStyle>
            <a:lvl1pPr algn="l" rtl="0">
              <a:lnSpc>
                <a:spcPct val="80000"/>
              </a:lnSpc>
              <a:defRPr sz="3601" b="0" cap="none"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799119" y="5410203"/>
            <a:ext cx="6517197" cy="609601"/>
          </a:xfrm>
        </p:spPr>
        <p:txBody>
          <a:bodyPr rtlCol="0" anchor="t">
            <a:normAutofit/>
          </a:bodyPr>
          <a:lstStyle>
            <a:lvl1pPr marL="0" indent="0" algn="l" rtl="0">
              <a:spcBef>
                <a:spcPts val="0"/>
              </a:spcBef>
              <a:buNone/>
              <a:defRPr sz="1500" cap="all" spc="150" baseline="0">
                <a:solidFill>
                  <a:schemeClr val="accent1"/>
                </a:solidFill>
                <a:latin typeface="Meiryo UI" panose="020B0604030504040204" pitchFamily="50" charset="-128"/>
                <a:ea typeface="Meiryo UI" panose="020B0604030504040204" pitchFamily="50" charset="-128"/>
              </a:defRPr>
            </a:lvl1pPr>
            <a:lvl2pPr marL="342991" indent="0" algn="l" rtl="0">
              <a:buNone/>
              <a:defRPr sz="1350">
                <a:solidFill>
                  <a:schemeClr val="tx1">
                    <a:tint val="75000"/>
                  </a:schemeClr>
                </a:solidFill>
              </a:defRPr>
            </a:lvl2pPr>
            <a:lvl3pPr marL="685983" indent="0" algn="l" rtl="0">
              <a:buNone/>
              <a:defRPr sz="1200">
                <a:solidFill>
                  <a:schemeClr val="tx1">
                    <a:tint val="75000"/>
                  </a:schemeClr>
                </a:solidFill>
              </a:defRPr>
            </a:lvl3pPr>
            <a:lvl4pPr marL="1028974" indent="0" algn="l" rtl="0">
              <a:buNone/>
              <a:defRPr sz="1050">
                <a:solidFill>
                  <a:schemeClr val="tx1">
                    <a:tint val="75000"/>
                  </a:schemeClr>
                </a:solidFill>
              </a:defRPr>
            </a:lvl4pPr>
            <a:lvl5pPr marL="1371966" indent="0" algn="l" rtl="0">
              <a:buNone/>
              <a:defRPr sz="1050">
                <a:solidFill>
                  <a:schemeClr val="tx1">
                    <a:tint val="75000"/>
                  </a:schemeClr>
                </a:solidFill>
              </a:defRPr>
            </a:lvl5pPr>
            <a:lvl6pPr marL="1714957" indent="0" algn="l" rtl="0">
              <a:buNone/>
              <a:defRPr sz="1050">
                <a:solidFill>
                  <a:schemeClr val="tx1">
                    <a:tint val="75000"/>
                  </a:schemeClr>
                </a:solidFill>
              </a:defRPr>
            </a:lvl6pPr>
            <a:lvl7pPr marL="2057949" indent="0" algn="l" rtl="0">
              <a:buNone/>
              <a:defRPr sz="1050">
                <a:solidFill>
                  <a:schemeClr val="tx1">
                    <a:tint val="75000"/>
                  </a:schemeClr>
                </a:solidFill>
              </a:defRPr>
            </a:lvl7pPr>
            <a:lvl8pPr marL="2400940" indent="0" algn="l" rtl="0">
              <a:buNone/>
              <a:defRPr sz="1050">
                <a:solidFill>
                  <a:schemeClr val="tx1">
                    <a:tint val="75000"/>
                  </a:schemeClr>
                </a:solidFill>
              </a:defRPr>
            </a:lvl8pPr>
            <a:lvl9pPr marL="2743932" indent="0" algn="l" rtl="0">
              <a:buNone/>
              <a:defRPr sz="105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28881" y="1905001"/>
            <a:ext cx="3315563" cy="4114800"/>
          </a:xfrm>
        </p:spPr>
        <p:txBody>
          <a:bodyPr rtlCol="0">
            <a:normAutofit/>
          </a:bodyPr>
          <a:lstStyle>
            <a:lvl1pPr algn="l" rtl="0">
              <a:defRPr sz="1800">
                <a:latin typeface="Meiryo UI" panose="020B0604030504040204" pitchFamily="50" charset="-128"/>
                <a:ea typeface="Meiryo UI" panose="020B0604030504040204" pitchFamily="50" charset="-128"/>
              </a:defRPr>
            </a:lvl1pPr>
            <a:lvl2pPr algn="l" rtl="0">
              <a:defRPr sz="1500">
                <a:latin typeface="Meiryo UI" panose="020B0604030504040204" pitchFamily="50" charset="-128"/>
                <a:ea typeface="Meiryo UI" panose="020B0604030504040204" pitchFamily="50" charset="-128"/>
              </a:defRPr>
            </a:lvl2pPr>
            <a:lvl3pPr algn="l" rtl="0">
              <a:defRPr sz="1350">
                <a:latin typeface="Meiryo UI" panose="020B0604030504040204" pitchFamily="50" charset="-128"/>
                <a:ea typeface="Meiryo UI" panose="020B0604030504040204" pitchFamily="50" charset="-128"/>
              </a:defRPr>
            </a:lvl3pPr>
            <a:lvl4pPr algn="l" rtl="0">
              <a:defRPr sz="1200">
                <a:latin typeface="Meiryo UI" panose="020B0604030504040204" pitchFamily="50" charset="-128"/>
                <a:ea typeface="Meiryo UI" panose="020B0604030504040204" pitchFamily="50" charset="-128"/>
              </a:defRPr>
            </a:lvl4pPr>
            <a:lvl5pPr algn="l" rtl="0">
              <a:defRPr sz="1200">
                <a:latin typeface="Meiryo UI" panose="020B0604030504040204" pitchFamily="50" charset="-128"/>
                <a:ea typeface="Meiryo UI" panose="020B0604030504040204" pitchFamily="50" charset="-128"/>
              </a:defRPr>
            </a:lvl5pPr>
            <a:lvl6pPr algn="l" rtl="0">
              <a:defRPr sz="1200"/>
            </a:lvl6pPr>
            <a:lvl7pPr algn="l" rtl="0">
              <a:defRPr sz="1200"/>
            </a:lvl7pPr>
            <a:lvl8pPr algn="l" rtl="0">
              <a:defRPr sz="1200"/>
            </a:lvl8pPr>
            <a:lvl9pPr algn="l" rtl="0">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4673105" y="1905001"/>
            <a:ext cx="3315563" cy="4114800"/>
          </a:xfrm>
        </p:spPr>
        <p:txBody>
          <a:bodyPr rtlCol="0">
            <a:normAutofit/>
          </a:bodyPr>
          <a:lstStyle>
            <a:lvl1pPr algn="l" rtl="0">
              <a:defRPr sz="1800">
                <a:latin typeface="Meiryo UI" panose="020B0604030504040204" pitchFamily="50" charset="-128"/>
                <a:ea typeface="Meiryo UI" panose="020B0604030504040204" pitchFamily="50" charset="-128"/>
              </a:defRPr>
            </a:lvl1pPr>
            <a:lvl2pPr algn="l" rtl="0">
              <a:defRPr sz="1500">
                <a:latin typeface="Meiryo UI" panose="020B0604030504040204" pitchFamily="50" charset="-128"/>
                <a:ea typeface="Meiryo UI" panose="020B0604030504040204" pitchFamily="50" charset="-128"/>
              </a:defRPr>
            </a:lvl2pPr>
            <a:lvl3pPr algn="l" rtl="0">
              <a:defRPr sz="1350">
                <a:latin typeface="Meiryo UI" panose="020B0604030504040204" pitchFamily="50" charset="-128"/>
                <a:ea typeface="Meiryo UI" panose="020B0604030504040204" pitchFamily="50" charset="-128"/>
              </a:defRPr>
            </a:lvl3pPr>
            <a:lvl4pPr algn="l" rtl="0">
              <a:defRPr sz="1200">
                <a:latin typeface="Meiryo UI" panose="020B0604030504040204" pitchFamily="50" charset="-128"/>
                <a:ea typeface="Meiryo UI" panose="020B0604030504040204" pitchFamily="50" charset="-128"/>
              </a:defRPr>
            </a:lvl4pPr>
            <a:lvl5pPr algn="l" rtl="0">
              <a:defRPr sz="1200">
                <a:latin typeface="Meiryo UI" panose="020B0604030504040204" pitchFamily="50" charset="-128"/>
                <a:ea typeface="Meiryo UI" panose="020B0604030504040204" pitchFamily="50" charset="-128"/>
              </a:defRPr>
            </a:lvl5pPr>
            <a:lvl6pPr algn="l" rtl="0">
              <a:defRPr sz="1200"/>
            </a:lvl6pPr>
            <a:lvl7pPr algn="l" rtl="0">
              <a:defRPr sz="1200"/>
            </a:lvl7pPr>
            <a:lvl8pPr algn="l" rtl="0">
              <a:defRPr sz="1200"/>
            </a:lvl8pPr>
            <a:lvl9pPr algn="l" rtl="0">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42106" y="1905000"/>
            <a:ext cx="3313277" cy="762000"/>
          </a:xfrm>
        </p:spPr>
        <p:txBody>
          <a:bodyPr rtlCol="0" anchor="ctr">
            <a:noAutofit/>
          </a:bodyPr>
          <a:lstStyle>
            <a:lvl1pPr marL="0" indent="0" algn="l" rtl="0">
              <a:spcBef>
                <a:spcPts val="0"/>
              </a:spcBef>
              <a:buNone/>
              <a:defRPr sz="1500" b="0" cap="all" spc="150" baseline="0">
                <a:solidFill>
                  <a:schemeClr val="accent1"/>
                </a:solidFill>
                <a:latin typeface="Meiryo UI" panose="020B0604030504040204" pitchFamily="50" charset="-128"/>
                <a:ea typeface="Meiryo UI" panose="020B0604030504040204" pitchFamily="50" charset="-128"/>
              </a:defRPr>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42106" y="2743201"/>
            <a:ext cx="3313277" cy="3276600"/>
          </a:xfrm>
        </p:spPr>
        <p:txBody>
          <a:bodyPr rtlCol="0">
            <a:normAutofit/>
          </a:bodyPr>
          <a:lstStyle>
            <a:lvl1pPr algn="l" rtl="0">
              <a:defRPr sz="1800">
                <a:latin typeface="Meiryo UI" panose="020B0604030504040204" pitchFamily="50" charset="-128"/>
                <a:ea typeface="Meiryo UI" panose="020B0604030504040204" pitchFamily="50" charset="-128"/>
              </a:defRPr>
            </a:lvl1pPr>
            <a:lvl2pPr algn="l" rtl="0">
              <a:defRPr sz="1500">
                <a:latin typeface="Meiryo UI" panose="020B0604030504040204" pitchFamily="50" charset="-128"/>
                <a:ea typeface="Meiryo UI" panose="020B0604030504040204" pitchFamily="50" charset="-128"/>
              </a:defRPr>
            </a:lvl2pPr>
            <a:lvl3pPr algn="l" rtl="0">
              <a:defRPr sz="1350">
                <a:latin typeface="Meiryo UI" panose="020B0604030504040204" pitchFamily="50" charset="-128"/>
                <a:ea typeface="Meiryo UI" panose="020B0604030504040204" pitchFamily="50" charset="-128"/>
              </a:defRPr>
            </a:lvl3pPr>
            <a:lvl4pPr algn="l" rtl="0">
              <a:defRPr sz="1200">
                <a:latin typeface="Meiryo UI" panose="020B0604030504040204" pitchFamily="50" charset="-128"/>
                <a:ea typeface="Meiryo UI" panose="020B0604030504040204" pitchFamily="50" charset="-128"/>
              </a:defRPr>
            </a:lvl4pPr>
            <a:lvl5pPr algn="l" rtl="0">
              <a:defRPr sz="1200">
                <a:latin typeface="Meiryo UI" panose="020B0604030504040204" pitchFamily="50" charset="-128"/>
                <a:ea typeface="Meiryo UI" panose="020B0604030504040204" pitchFamily="50" charset="-128"/>
              </a:defRPr>
            </a:lvl5pPr>
            <a:lvl6pPr algn="l" rtl="0">
              <a:defRPr sz="1200"/>
            </a:lvl6pPr>
            <a:lvl7pPr algn="l" rtl="0">
              <a:defRPr sz="1200"/>
            </a:lvl7pPr>
            <a:lvl8pPr algn="l" rtl="0">
              <a:defRPr sz="1200"/>
            </a:lvl8pPr>
            <a:lvl9pPr algn="l" rtl="0">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4688617" y="1905000"/>
            <a:ext cx="3313277" cy="762000"/>
          </a:xfrm>
        </p:spPr>
        <p:txBody>
          <a:bodyPr rtlCol="0" anchor="ctr">
            <a:noAutofit/>
          </a:bodyPr>
          <a:lstStyle>
            <a:lvl1pPr marL="0" indent="0" algn="l" rtl="0">
              <a:spcBef>
                <a:spcPts val="0"/>
              </a:spcBef>
              <a:buNone/>
              <a:defRPr sz="1500" b="0" cap="all" spc="150" baseline="0">
                <a:solidFill>
                  <a:schemeClr val="accent1"/>
                </a:solidFill>
                <a:latin typeface="Meiryo UI" panose="020B0604030504040204" pitchFamily="50" charset="-128"/>
                <a:ea typeface="Meiryo UI" panose="020B0604030504040204" pitchFamily="50" charset="-128"/>
              </a:defRPr>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4688617" y="2743201"/>
            <a:ext cx="3313277" cy="3276600"/>
          </a:xfrm>
        </p:spPr>
        <p:txBody>
          <a:bodyPr rtlCol="0">
            <a:normAutofit/>
          </a:bodyPr>
          <a:lstStyle>
            <a:lvl1pPr algn="l" rtl="0">
              <a:defRPr sz="1800">
                <a:latin typeface="Meiryo UI" panose="020B0604030504040204" pitchFamily="50" charset="-128"/>
                <a:ea typeface="Meiryo UI" panose="020B0604030504040204" pitchFamily="50" charset="-128"/>
              </a:defRPr>
            </a:lvl1pPr>
            <a:lvl2pPr algn="l" rtl="0">
              <a:defRPr sz="1500">
                <a:latin typeface="Meiryo UI" panose="020B0604030504040204" pitchFamily="50" charset="-128"/>
                <a:ea typeface="Meiryo UI" panose="020B0604030504040204" pitchFamily="50" charset="-128"/>
              </a:defRPr>
            </a:lvl2pPr>
            <a:lvl3pPr algn="l" rtl="0">
              <a:defRPr sz="1350">
                <a:latin typeface="Meiryo UI" panose="020B0604030504040204" pitchFamily="50" charset="-128"/>
                <a:ea typeface="Meiryo UI" panose="020B0604030504040204" pitchFamily="50" charset="-128"/>
              </a:defRPr>
            </a:lvl3pPr>
            <a:lvl4pPr algn="l" rtl="0">
              <a:defRPr sz="1200">
                <a:latin typeface="Meiryo UI" panose="020B0604030504040204" pitchFamily="50" charset="-128"/>
                <a:ea typeface="Meiryo UI" panose="020B0604030504040204" pitchFamily="50" charset="-128"/>
              </a:defRPr>
            </a:lvl4pPr>
            <a:lvl5pPr algn="l" rtl="0">
              <a:defRPr sz="1200">
                <a:latin typeface="Meiryo UI" panose="020B0604030504040204" pitchFamily="50" charset="-128"/>
                <a:ea typeface="Meiryo UI" panose="020B0604030504040204" pitchFamily="50" charset="-128"/>
              </a:defRPr>
            </a:lvl5pPr>
            <a:lvl6pPr algn="l" rtl="0">
              <a:defRPr sz="1200"/>
            </a:lvl6pPr>
            <a:lvl7pPr algn="l" rtl="0">
              <a:defRPr sz="1200"/>
            </a:lvl7pPr>
            <a:lvl8pPr algn="l" rtl="0">
              <a:defRPr sz="1200"/>
            </a:lvl8pPr>
            <a:lvl9pPr algn="l" rtl="0">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2"/>
        </a:solid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91910" y="1905000"/>
            <a:ext cx="2698158" cy="2667000"/>
          </a:xfrm>
        </p:spPr>
        <p:txBody>
          <a:bodyPr rtlCol="0" anchor="b">
            <a:noAutofit/>
          </a:bodyPr>
          <a:lstStyle>
            <a:lvl1pPr algn="l" rtl="0">
              <a:lnSpc>
                <a:spcPct val="90000"/>
              </a:lnSpc>
              <a:defRPr sz="2701" b="0" baseline="0">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3714528" y="685800"/>
            <a:ext cx="4801850" cy="5334000"/>
          </a:xfrm>
        </p:spPr>
        <p:txBody>
          <a:bodyPr rtlCol="0">
            <a:normAutofit/>
          </a:bodyPr>
          <a:lstStyle>
            <a:lvl1pPr algn="l" rtl="0">
              <a:defRPr sz="1800">
                <a:latin typeface="Meiryo UI" panose="020B0604030504040204" pitchFamily="50" charset="-128"/>
                <a:ea typeface="Meiryo UI" panose="020B0604030504040204" pitchFamily="50" charset="-128"/>
              </a:defRPr>
            </a:lvl1pPr>
            <a:lvl2pPr algn="l" rtl="0">
              <a:defRPr sz="1500">
                <a:latin typeface="Meiryo UI" panose="020B0604030504040204" pitchFamily="50" charset="-128"/>
                <a:ea typeface="Meiryo UI" panose="020B0604030504040204" pitchFamily="50" charset="-128"/>
              </a:defRPr>
            </a:lvl2pPr>
            <a:lvl3pPr algn="l" rtl="0">
              <a:defRPr sz="1350">
                <a:latin typeface="Meiryo UI" panose="020B0604030504040204" pitchFamily="50" charset="-128"/>
                <a:ea typeface="Meiryo UI" panose="020B0604030504040204" pitchFamily="50" charset="-128"/>
              </a:defRPr>
            </a:lvl3pPr>
            <a:lvl4pPr algn="l" rtl="0">
              <a:defRPr sz="1200">
                <a:latin typeface="Meiryo UI" panose="020B0604030504040204" pitchFamily="50" charset="-128"/>
                <a:ea typeface="Meiryo UI" panose="020B0604030504040204" pitchFamily="50" charset="-128"/>
              </a:defRPr>
            </a:lvl4pPr>
            <a:lvl5pPr algn="l" rtl="0">
              <a:defRPr sz="1200">
                <a:latin typeface="Meiryo UI" panose="020B0604030504040204" pitchFamily="50" charset="-128"/>
                <a:ea typeface="Meiryo UI" panose="020B0604030504040204" pitchFamily="50" charset="-128"/>
              </a:defRPr>
            </a:lvl5pPr>
            <a:lvl6pPr algn="l" rtl="0">
              <a:defRPr sz="1200"/>
            </a:lvl6pPr>
            <a:lvl7pPr algn="l" rtl="0">
              <a:defRPr sz="1200"/>
            </a:lvl7pPr>
            <a:lvl8pPr algn="l" rtl="0">
              <a:defRPr sz="1200"/>
            </a:lvl8pPr>
            <a:lvl9pPr algn="l" rtl="0">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799119" y="4648200"/>
            <a:ext cx="2686749" cy="1371600"/>
          </a:xfrm>
        </p:spPr>
        <p:txBody>
          <a:bodyPr rtlCol="0">
            <a:normAutofit/>
          </a:bodyPr>
          <a:lstStyle>
            <a:lvl1pPr marL="0" indent="0" algn="l" rtl="0">
              <a:lnSpc>
                <a:spcPct val="90000"/>
              </a:lnSpc>
              <a:spcBef>
                <a:spcPts val="900"/>
              </a:spcBef>
              <a:buNone/>
              <a:defRPr sz="1350">
                <a:latin typeface="Meiryo UI" panose="020B0604030504040204" pitchFamily="50" charset="-128"/>
                <a:ea typeface="Meiryo UI" panose="020B0604030504040204" pitchFamily="50" charset="-128"/>
              </a:defRPr>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3714528" y="685800"/>
            <a:ext cx="4801850" cy="5334000"/>
          </a:xfrm>
          <a:solidFill>
            <a:schemeClr val="bg2"/>
          </a:solidFill>
          <a:ln w="76200">
            <a:solidFill>
              <a:schemeClr val="tx1"/>
            </a:solidFill>
            <a:miter lim="800000"/>
          </a:ln>
        </p:spPr>
        <p:txBody>
          <a:bodyPr rtlCol="0">
            <a:normAutofit/>
          </a:bodyPr>
          <a:lstStyle>
            <a:lvl1pPr marL="0" indent="0" algn="ctr" rtl="0">
              <a:buNone/>
              <a:defRPr sz="1800">
                <a:latin typeface="Meiryo UI" panose="020B0604030504040204" pitchFamily="50" charset="-128"/>
                <a:ea typeface="Meiryo UI" panose="020B0604030504040204" pitchFamily="50" charset="-128"/>
              </a:defRPr>
            </a:lvl1pPr>
            <a:lvl2pPr marL="342991" indent="0" algn="l" rtl="0">
              <a:buNone/>
              <a:defRPr sz="2101"/>
            </a:lvl2pPr>
            <a:lvl3pPr marL="685983" indent="0" algn="l" rtl="0">
              <a:buNone/>
              <a:defRPr sz="1800"/>
            </a:lvl3pPr>
            <a:lvl4pPr marL="1028974" indent="0" algn="l" rtl="0">
              <a:buNone/>
              <a:defRPr sz="1500"/>
            </a:lvl4pPr>
            <a:lvl5pPr marL="1371966" indent="0" algn="l" rtl="0">
              <a:buNone/>
              <a:defRPr sz="1500"/>
            </a:lvl5pPr>
            <a:lvl6pPr marL="1714957" indent="0" algn="l" rtl="0">
              <a:buNone/>
              <a:defRPr sz="1500"/>
            </a:lvl6pPr>
            <a:lvl7pPr marL="2057949" indent="0" algn="l" rtl="0">
              <a:buNone/>
              <a:defRPr sz="1500"/>
            </a:lvl7pPr>
            <a:lvl8pPr marL="2400940" indent="0" algn="l" rtl="0">
              <a:buNone/>
              <a:defRPr sz="1500"/>
            </a:lvl8pPr>
            <a:lvl9pPr marL="2743932" indent="0" algn="l" rtl="0">
              <a:buNone/>
              <a:defRPr sz="1500"/>
            </a:lvl9pPr>
          </a:lstStyle>
          <a:p>
            <a:pPr rtl="0"/>
            <a:r>
              <a:rPr lang="ja-JP" altLang="en-US" noProof="0"/>
              <a:t>図を追加</a:t>
            </a:r>
            <a:endParaRPr lang="ja-JP" altLang="en-US" noProof="0" dirty="0"/>
          </a:p>
        </p:txBody>
      </p:sp>
      <p:sp>
        <p:nvSpPr>
          <p:cNvPr id="2" name="タイトル 1"/>
          <p:cNvSpPr>
            <a:spLocks noGrp="1"/>
          </p:cNvSpPr>
          <p:nvPr>
            <p:ph type="title"/>
          </p:nvPr>
        </p:nvSpPr>
        <p:spPr>
          <a:xfrm>
            <a:off x="791910" y="1905000"/>
            <a:ext cx="2698158" cy="2667000"/>
          </a:xfrm>
        </p:spPr>
        <p:txBody>
          <a:bodyPr rtlCol="0" anchor="b">
            <a:normAutofit/>
          </a:bodyPr>
          <a:lstStyle>
            <a:lvl1pPr algn="l" rtl="0">
              <a:lnSpc>
                <a:spcPct val="90000"/>
              </a:lnSpc>
              <a:defRPr sz="2701" b="0" i="0" baseline="0">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テキスト プレースホルダー 3"/>
          <p:cNvSpPr>
            <a:spLocks noGrp="1"/>
          </p:cNvSpPr>
          <p:nvPr>
            <p:ph type="body" sz="half" idx="2"/>
          </p:nvPr>
        </p:nvSpPr>
        <p:spPr>
          <a:xfrm>
            <a:off x="799119" y="4648200"/>
            <a:ext cx="2686749" cy="1371600"/>
          </a:xfrm>
        </p:spPr>
        <p:txBody>
          <a:bodyPr rtlCol="0">
            <a:normAutofit/>
          </a:bodyPr>
          <a:lstStyle>
            <a:lvl1pPr marL="0" indent="0" algn="l" rtl="0">
              <a:lnSpc>
                <a:spcPct val="90000"/>
              </a:lnSpc>
              <a:spcBef>
                <a:spcPts val="900"/>
              </a:spcBef>
              <a:buNone/>
              <a:defRPr sz="1350">
                <a:latin typeface="Meiryo UI" panose="020B0604030504040204" pitchFamily="50" charset="-128"/>
                <a:ea typeface="Meiryo UI" panose="020B0604030504040204" pitchFamily="50" charset="-128"/>
              </a:defRPr>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A013F82-EE5E-44EE-A61D-E31C6657F26F}" type="slidenum">
              <a:rPr lang="en-US" altLang="ja-JP" noProof="0" smtClean="0"/>
              <a:pPr/>
              <a:t>‹#›</a:t>
            </a:fld>
            <a:endParaRPr lang="ja-JP" altLang="en-US"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42109" y="381000"/>
            <a:ext cx="6859787" cy="13716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6171425" y="6400800"/>
            <a:ext cx="1087325" cy="276228"/>
          </a:xfrm>
          <a:prstGeom prst="rect">
            <a:avLst/>
          </a:prstGeom>
        </p:spPr>
        <p:txBody>
          <a:bodyPr vert="horz" lIns="91440" tIns="45720" rIns="91440" bIns="45720" rtlCol="0" anchor="ctr"/>
          <a:lstStyle>
            <a:lvl1pPr algn="r" rtl="0">
              <a:defRPr sz="75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rtl="0">
              <a:defRPr sz="750">
                <a:solidFill>
                  <a:schemeClr val="tx1">
                    <a:tint val="75000"/>
                  </a:schemeClr>
                </a:solidFill>
                <a:latin typeface="Meiryo UI" panose="020B0604030504040204" pitchFamily="50" charset="-128"/>
                <a:ea typeface="Meiryo UI" panose="020B0604030504040204" pitchFamily="50" charset="-128"/>
              </a:defRPr>
            </a:lvl1pPr>
          </a:lstStyle>
          <a:p>
            <a:r>
              <a:rPr lang="en-US" altLang="ja-JP" noProof="0"/>
              <a:t>The 113th Scientific Meeting of the Japan Society of Medical Physics</a:t>
            </a:r>
            <a:endParaRPr lang="ja-JP" altLang="en-US" noProof="0" dirty="0"/>
          </a:p>
        </p:txBody>
      </p:sp>
      <p:sp>
        <p:nvSpPr>
          <p:cNvPr id="6" name="スライド番号プレースホルダー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rtl="0">
              <a:defRPr sz="750">
                <a:solidFill>
                  <a:schemeClr val="tx1">
                    <a:tint val="75000"/>
                  </a:schemeClr>
                </a:solidFill>
                <a:latin typeface="Meiryo UI" panose="020B0604030504040204" pitchFamily="50" charset="-128"/>
                <a:ea typeface="Meiryo UI" panose="020B0604030504040204" pitchFamily="50" charset="-128"/>
              </a:defRPr>
            </a:lvl1pPr>
          </a:lstStyle>
          <a:p>
            <a:fld id="{2A013F82-EE5E-44EE-A61D-E31C6657F26F}" type="slidenum">
              <a:rPr lang="en-US" altLang="ja-JP" smtClean="0"/>
              <a:pPr/>
              <a:t>‹#›</a:t>
            </a:fld>
            <a:endParaRPr lang="ja-JP" alt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983" rtl="0" eaLnBrk="1" latinLnBrk="0" hangingPunct="1">
        <a:lnSpc>
          <a:spcPct val="90000"/>
        </a:lnSpc>
        <a:spcBef>
          <a:spcPct val="0"/>
        </a:spcBef>
        <a:buNone/>
        <a:defRPr sz="2701" kern="1200" spc="75" baseline="0">
          <a:solidFill>
            <a:schemeClr val="tx1"/>
          </a:solidFill>
          <a:latin typeface="Meiryo UI" panose="020B0604030504040204" pitchFamily="50" charset="-128"/>
          <a:ea typeface="Meiryo UI" panose="020B0604030504040204" pitchFamily="50" charset="-128"/>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eiryo UI" panose="020B0604030504040204" pitchFamily="50" charset="-128"/>
          <a:ea typeface="Meiryo UI" panose="020B0604030504040204" pitchFamily="50" charset="-128"/>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eiryo UI" panose="020B0604030504040204" pitchFamily="50" charset="-128"/>
          <a:ea typeface="Meiryo UI" panose="020B0604030504040204" pitchFamily="50" charset="-128"/>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eiryo UI" panose="020B0604030504040204" pitchFamily="50" charset="-128"/>
          <a:ea typeface="Meiryo UI" panose="020B0604030504040204" pitchFamily="50" charset="-128"/>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eiryo UI" panose="020B0604030504040204" pitchFamily="50" charset="-128"/>
          <a:ea typeface="Meiryo UI" panose="020B0604030504040204" pitchFamily="50" charset="-128"/>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eiryo UI" panose="020B0604030504040204" pitchFamily="50" charset="-128"/>
          <a:ea typeface="Meiryo UI" panose="020B0604030504040204" pitchFamily="50" charset="-128"/>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erncourier.com/cws/article/cern/29777" TargetMode="External"/><Relationship Id="rId2" Type="http://schemas.openxmlformats.org/officeDocument/2006/relationships/hyperlink" Target="http://www.antm.or.jp/05_treatment/info/ryuusisen-kanja_2014.pdf" TargetMode="External"/><Relationship Id="rId1" Type="http://schemas.openxmlformats.org/officeDocument/2006/relationships/slideLayout" Target="../slideLayouts/slideLayout2.xml"/><Relationship Id="rId5" Type="http://schemas.openxmlformats.org/officeDocument/2006/relationships/hyperlink" Target="http://physics.nist.gov/PhysRefData/Xcom/html/xcom1.html" TargetMode="External"/><Relationship Id="rId4" Type="http://schemas.openxmlformats.org/officeDocument/2006/relationships/hyperlink" Target="http://www.rcnp.osaka-u.ac.jp/~mhfukuda/Workshop/NeutronADS/NeutronADS/Welcome_files/Nishio_ProtonTherapy.pdf"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79512" y="1256734"/>
            <a:ext cx="7669949" cy="2172266"/>
          </a:xfrm>
        </p:spPr>
        <p:txBody>
          <a:bodyPr rtlCol="0">
            <a:normAutofit/>
          </a:bodyPr>
          <a:lstStyle/>
          <a:p>
            <a:r>
              <a:rPr lang="en-US" altLang="ja-JP" dirty="0"/>
              <a:t>Proposal for Dosimetry System Using e</a:t>
            </a:r>
            <a:r>
              <a:rPr lang="en-US" altLang="ja-JP" baseline="30000" dirty="0"/>
              <a:t>+</a:t>
            </a:r>
            <a:r>
              <a:rPr lang="en-US" altLang="ja-JP" dirty="0"/>
              <a:t>/e</a:t>
            </a:r>
            <a:r>
              <a:rPr lang="en-US" altLang="ja-JP" baseline="30000" dirty="0"/>
              <a:t>-</a:t>
            </a:r>
            <a:r>
              <a:rPr lang="en-US" altLang="ja-JP" dirty="0"/>
              <a:t> Pair Production Events</a:t>
            </a:r>
            <a:endParaRPr lang="ja-JP" altLang="en-US" dirty="0">
              <a:latin typeface="Meiryo UI" panose="020B0604030504040204" pitchFamily="50" charset="-128"/>
              <a:ea typeface="Meiryo UI" panose="020B0604030504040204" pitchFamily="50" charset="-128"/>
            </a:endParaRPr>
          </a:p>
        </p:txBody>
      </p:sp>
      <p:sp>
        <p:nvSpPr>
          <p:cNvPr id="4" name="サブタイトル 3"/>
          <p:cNvSpPr>
            <a:spLocks noGrp="1"/>
          </p:cNvSpPr>
          <p:nvPr>
            <p:ph type="subTitle" idx="1"/>
          </p:nvPr>
        </p:nvSpPr>
        <p:spPr>
          <a:xfrm>
            <a:off x="414086" y="3573016"/>
            <a:ext cx="7200800" cy="1800200"/>
          </a:xfrm>
        </p:spPr>
        <p:txBody>
          <a:bodyPr rtlCol="0">
            <a:noAutofit/>
          </a:bodyPr>
          <a:lstStyle/>
          <a:p>
            <a:pPr rtl="0"/>
            <a:r>
              <a:rPr lang="en-US" altLang="ja-JP" sz="2000" cap="none" dirty="0">
                <a:solidFill>
                  <a:schemeClr val="accent1">
                    <a:lumMod val="20000"/>
                    <a:lumOff val="80000"/>
                  </a:schemeClr>
                </a:solidFill>
              </a:rPr>
              <a:t>Shota KIMURA, </a:t>
            </a:r>
            <a:r>
              <a:rPr lang="en-US" altLang="ja-JP" sz="2000" cap="none" dirty="0" err="1">
                <a:solidFill>
                  <a:schemeClr val="accent1">
                    <a:lumMod val="20000"/>
                    <a:lumOff val="80000"/>
                  </a:schemeClr>
                </a:solidFill>
              </a:rPr>
              <a:t>Yusaku</a:t>
            </a:r>
            <a:r>
              <a:rPr lang="en-US" altLang="ja-JP" sz="2000" cap="none" dirty="0">
                <a:solidFill>
                  <a:schemeClr val="accent1">
                    <a:lumMod val="20000"/>
                    <a:lumOff val="80000"/>
                  </a:schemeClr>
                </a:solidFill>
              </a:rPr>
              <a:t> EMOTO, </a:t>
            </a:r>
            <a:r>
              <a:rPr lang="en-US" altLang="ja-JP" sz="2000" cap="none" dirty="0" err="1">
                <a:solidFill>
                  <a:schemeClr val="accent1">
                    <a:lumMod val="20000"/>
                    <a:lumOff val="80000"/>
                  </a:schemeClr>
                </a:solidFill>
              </a:rPr>
              <a:t>Kento</a:t>
            </a:r>
            <a:r>
              <a:rPr lang="en-US" altLang="ja-JP" sz="2000" cap="none" dirty="0">
                <a:solidFill>
                  <a:schemeClr val="accent1">
                    <a:lumMod val="20000"/>
                    <a:lumOff val="80000"/>
                  </a:schemeClr>
                </a:solidFill>
              </a:rPr>
              <a:t> FUJIHARA, Hiroshi ITO, Naomi KANEKO, Hideyuki KAWAI, </a:t>
            </a:r>
          </a:p>
          <a:p>
            <a:pPr rtl="0"/>
            <a:r>
              <a:rPr lang="en-US" altLang="ja-JP" sz="2000" cap="none" dirty="0">
                <a:solidFill>
                  <a:schemeClr val="accent1">
                    <a:lumMod val="20000"/>
                    <a:lumOff val="80000"/>
                  </a:schemeClr>
                </a:solidFill>
              </a:rPr>
              <a:t>Atsushi KOBAYASHI, and Takahiro MIZUNO</a:t>
            </a:r>
          </a:p>
          <a:p>
            <a:pPr rtl="0"/>
            <a:endParaRPr lang="en-US" altLang="ja-JP" sz="2000" cap="none" dirty="0">
              <a:solidFill>
                <a:schemeClr val="accent1">
                  <a:lumMod val="20000"/>
                  <a:lumOff val="80000"/>
                </a:schemeClr>
              </a:solidFill>
            </a:endParaRPr>
          </a:p>
          <a:p>
            <a:pPr rtl="0"/>
            <a:r>
              <a:rPr lang="en-US" altLang="ja-JP" sz="2000" cap="none" dirty="0">
                <a:solidFill>
                  <a:schemeClr val="accent1">
                    <a:lumMod val="20000"/>
                    <a:lumOff val="80000"/>
                  </a:schemeClr>
                </a:solidFill>
              </a:rPr>
              <a:t>Graduate School of Science, Chiba University</a:t>
            </a:r>
            <a:endParaRPr lang="ja-JP" altLang="en-US" sz="2000" cap="none" dirty="0">
              <a:solidFill>
                <a:schemeClr val="accent1">
                  <a:lumMod val="20000"/>
                  <a:lumOff val="80000"/>
                </a:schemeClr>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11"/>
          <p:cNvPicPr>
            <a:picLocks noGrp="1" noChangeAspect="1"/>
          </p:cNvPicPr>
          <p:nvPr>
            <p:ph idx="1"/>
          </p:nvPr>
        </p:nvPicPr>
        <p:blipFill>
          <a:blip r:embed="rId2"/>
          <a:stretch>
            <a:fillRect/>
          </a:stretch>
        </p:blipFill>
        <p:spPr>
          <a:xfrm>
            <a:off x="707074" y="1177160"/>
            <a:ext cx="3864926" cy="2624332"/>
          </a:xfrm>
        </p:spPr>
      </p:pic>
      <p:sp>
        <p:nvSpPr>
          <p:cNvPr id="7" name="スライド番号プレースホルダー 6"/>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0" name="タイトル 1"/>
          <p:cNvSpPr txBox="1">
            <a:spLocks/>
          </p:cNvSpPr>
          <p:nvPr/>
        </p:nvSpPr>
        <p:spPr>
          <a:xfrm>
            <a:off x="899592" y="207981"/>
            <a:ext cx="7560840" cy="969771"/>
          </a:xfrm>
          <a:prstGeom prst="rect">
            <a:avLst/>
          </a:prstGeom>
        </p:spPr>
        <p:txBody>
          <a:bodyPr vert="horz" lIns="68580" tIns="34290" rIns="68580" bIns="3429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kumimoji="1" lang="en-US" altLang="ja-JP" sz="2400" cap="none" dirty="0"/>
              <a:t>Distribution in the z direction (traveling direction) of gamma ray generation position</a:t>
            </a:r>
            <a:br>
              <a:rPr kumimoji="1" lang="en-US" altLang="ja-JP" sz="2400" cap="none" dirty="0"/>
            </a:br>
            <a:r>
              <a:rPr kumimoji="1" lang="en-US" altLang="ja-JP" sz="2400" cap="none" dirty="0"/>
              <a:t>(per 10</a:t>
            </a:r>
            <a:r>
              <a:rPr kumimoji="1" lang="en-US" altLang="ja-JP" sz="2400" cap="none" baseline="30000" dirty="0"/>
              <a:t>7</a:t>
            </a:r>
            <a:r>
              <a:rPr kumimoji="1" lang="en-US" altLang="ja-JP" sz="2400" cap="none" dirty="0"/>
              <a:t> protons)</a:t>
            </a:r>
            <a:endParaRPr kumimoji="1" lang="en-GB" sz="2400" cap="none" dirty="0"/>
          </a:p>
        </p:txBody>
      </p:sp>
      <p:pic>
        <p:nvPicPr>
          <p:cNvPr id="13" name="図 12"/>
          <p:cNvPicPr>
            <a:picLocks noChangeAspect="1"/>
          </p:cNvPicPr>
          <p:nvPr/>
        </p:nvPicPr>
        <p:blipFill>
          <a:blip r:embed="rId3"/>
          <a:stretch>
            <a:fillRect/>
          </a:stretch>
        </p:blipFill>
        <p:spPr>
          <a:xfrm>
            <a:off x="707074" y="3801492"/>
            <a:ext cx="3864926" cy="2624332"/>
          </a:xfrm>
          <a:prstGeom prst="rect">
            <a:avLst/>
          </a:prstGeom>
        </p:spPr>
      </p:pic>
      <p:pic>
        <p:nvPicPr>
          <p:cNvPr id="14" name="図 13"/>
          <p:cNvPicPr>
            <a:picLocks noChangeAspect="1"/>
          </p:cNvPicPr>
          <p:nvPr/>
        </p:nvPicPr>
        <p:blipFill>
          <a:blip r:embed="rId4"/>
          <a:stretch>
            <a:fillRect/>
          </a:stretch>
        </p:blipFill>
        <p:spPr>
          <a:xfrm>
            <a:off x="4572001" y="1177160"/>
            <a:ext cx="3871530" cy="2628817"/>
          </a:xfrm>
          <a:prstGeom prst="rect">
            <a:avLst/>
          </a:prstGeom>
        </p:spPr>
      </p:pic>
      <p:pic>
        <p:nvPicPr>
          <p:cNvPr id="15" name="図 14"/>
          <p:cNvPicPr>
            <a:picLocks noChangeAspect="1"/>
          </p:cNvPicPr>
          <p:nvPr/>
        </p:nvPicPr>
        <p:blipFill>
          <a:blip r:embed="rId5"/>
          <a:stretch>
            <a:fillRect/>
          </a:stretch>
        </p:blipFill>
        <p:spPr>
          <a:xfrm>
            <a:off x="4572000" y="3801492"/>
            <a:ext cx="3864926" cy="2624332"/>
          </a:xfrm>
          <a:prstGeom prst="rect">
            <a:avLst/>
          </a:prstGeom>
        </p:spPr>
      </p:pic>
      <p:sp>
        <p:nvSpPr>
          <p:cNvPr id="16" name="テキスト ボックス 15"/>
          <p:cNvSpPr txBox="1"/>
          <p:nvPr/>
        </p:nvSpPr>
        <p:spPr>
          <a:xfrm>
            <a:off x="827584" y="1140364"/>
            <a:ext cx="2289025" cy="300082"/>
          </a:xfrm>
          <a:prstGeom prst="rect">
            <a:avLst/>
          </a:prstGeom>
          <a:noFill/>
        </p:spPr>
        <p:txBody>
          <a:bodyPr wrap="none" rtlCol="0">
            <a:spAutoFit/>
          </a:bodyPr>
          <a:lstStyle/>
          <a:p>
            <a:r>
              <a:rPr kumimoji="1" lang="en-GB" sz="1350" dirty="0">
                <a:solidFill>
                  <a:schemeClr val="bg1"/>
                </a:solidFill>
              </a:rPr>
              <a:t>0.511 MeV (0.420-0.602 MeV)</a:t>
            </a:r>
          </a:p>
        </p:txBody>
      </p:sp>
      <p:sp>
        <p:nvSpPr>
          <p:cNvPr id="17" name="テキスト ボックス 16"/>
          <p:cNvSpPr txBox="1"/>
          <p:nvPr/>
        </p:nvSpPr>
        <p:spPr>
          <a:xfrm>
            <a:off x="4600442" y="1133458"/>
            <a:ext cx="2284408" cy="300082"/>
          </a:xfrm>
          <a:prstGeom prst="rect">
            <a:avLst/>
          </a:prstGeom>
          <a:noFill/>
        </p:spPr>
        <p:txBody>
          <a:bodyPr wrap="none" rtlCol="0">
            <a:spAutoFit/>
          </a:bodyPr>
          <a:lstStyle/>
          <a:p>
            <a:r>
              <a:rPr kumimoji="1" lang="en-GB" sz="1350" dirty="0">
                <a:solidFill>
                  <a:schemeClr val="bg1"/>
                </a:solidFill>
              </a:rPr>
              <a:t>1-5 MeV (except 2.2-2.3 MeV)</a:t>
            </a:r>
          </a:p>
        </p:txBody>
      </p:sp>
      <p:sp>
        <p:nvSpPr>
          <p:cNvPr id="18" name="テキスト ボックス 17"/>
          <p:cNvSpPr txBox="1"/>
          <p:nvPr/>
        </p:nvSpPr>
        <p:spPr>
          <a:xfrm>
            <a:off x="776538" y="3735187"/>
            <a:ext cx="1048685" cy="300082"/>
          </a:xfrm>
          <a:prstGeom prst="rect">
            <a:avLst/>
          </a:prstGeom>
          <a:noFill/>
        </p:spPr>
        <p:txBody>
          <a:bodyPr wrap="none" rtlCol="0">
            <a:spAutoFit/>
          </a:bodyPr>
          <a:lstStyle/>
          <a:p>
            <a:r>
              <a:rPr kumimoji="1" lang="en-GB" sz="1350" dirty="0">
                <a:solidFill>
                  <a:schemeClr val="bg1"/>
                </a:solidFill>
              </a:rPr>
              <a:t>2.2-2.3 MeV</a:t>
            </a:r>
          </a:p>
        </p:txBody>
      </p:sp>
      <p:sp>
        <p:nvSpPr>
          <p:cNvPr id="19" name="テキスト ボックス 18"/>
          <p:cNvSpPr txBox="1"/>
          <p:nvPr/>
        </p:nvSpPr>
        <p:spPr>
          <a:xfrm>
            <a:off x="4590361" y="3728281"/>
            <a:ext cx="1106393" cy="300082"/>
          </a:xfrm>
          <a:prstGeom prst="rect">
            <a:avLst/>
          </a:prstGeom>
          <a:noFill/>
        </p:spPr>
        <p:txBody>
          <a:bodyPr wrap="none" rtlCol="0">
            <a:spAutoFit/>
          </a:bodyPr>
          <a:lstStyle/>
          <a:p>
            <a:r>
              <a:rPr kumimoji="1" lang="en-GB" sz="1350" dirty="0">
                <a:solidFill>
                  <a:schemeClr val="bg1"/>
                </a:solidFill>
              </a:rPr>
              <a:t>Over 10 MeV</a:t>
            </a:r>
          </a:p>
        </p:txBody>
      </p:sp>
      <p:cxnSp>
        <p:nvCxnSpPr>
          <p:cNvPr id="20" name="直線矢印コネクタ 19"/>
          <p:cNvCxnSpPr/>
          <p:nvPr/>
        </p:nvCxnSpPr>
        <p:spPr>
          <a:xfrm>
            <a:off x="1572790" y="2276872"/>
            <a:ext cx="79861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452762" y="1919026"/>
            <a:ext cx="1319038" cy="323165"/>
          </a:xfrm>
          <a:prstGeom prst="rect">
            <a:avLst/>
          </a:prstGeom>
          <a:noFill/>
        </p:spPr>
        <p:txBody>
          <a:bodyPr wrap="square" rtlCol="0">
            <a:spAutoFit/>
          </a:bodyPr>
          <a:lstStyle/>
          <a:p>
            <a:r>
              <a:rPr kumimoji="1" lang="en-GB" sz="1500" dirty="0">
                <a:ln w="0"/>
                <a:solidFill>
                  <a:schemeClr val="bg1"/>
                </a:solidFill>
                <a:effectLst>
                  <a:outerShdw blurRad="38100" dist="25400" dir="5400000" algn="ctr" rotWithShape="0">
                    <a:srgbClr val="6E747A">
                      <a:alpha val="43000"/>
                    </a:srgbClr>
                  </a:outerShdw>
                </a:effectLst>
              </a:rPr>
              <a:t>Proton beam</a:t>
            </a:r>
          </a:p>
        </p:txBody>
      </p:sp>
      <p:sp>
        <p:nvSpPr>
          <p:cNvPr id="22" name="テキスト ボックス 21"/>
          <p:cNvSpPr txBox="1"/>
          <p:nvPr/>
        </p:nvSpPr>
        <p:spPr>
          <a:xfrm>
            <a:off x="3625670" y="3168132"/>
            <a:ext cx="529312" cy="300082"/>
          </a:xfrm>
          <a:prstGeom prst="rect">
            <a:avLst/>
          </a:prstGeom>
          <a:noFill/>
        </p:spPr>
        <p:txBody>
          <a:bodyPr wrap="none" rtlCol="0">
            <a:spAutoFit/>
          </a:bodyPr>
          <a:lstStyle/>
          <a:p>
            <a:r>
              <a:rPr kumimoji="1" lang="en-GB" sz="1350" dirty="0">
                <a:solidFill>
                  <a:srgbClr val="FF0000"/>
                </a:solidFill>
              </a:rPr>
              <a:t>1 sec</a:t>
            </a:r>
          </a:p>
        </p:txBody>
      </p:sp>
      <p:sp>
        <p:nvSpPr>
          <p:cNvPr id="23" name="テキスト ボックス 22"/>
          <p:cNvSpPr txBox="1"/>
          <p:nvPr/>
        </p:nvSpPr>
        <p:spPr>
          <a:xfrm>
            <a:off x="3335872" y="2951211"/>
            <a:ext cx="570990" cy="300082"/>
          </a:xfrm>
          <a:prstGeom prst="rect">
            <a:avLst/>
          </a:prstGeom>
          <a:noFill/>
        </p:spPr>
        <p:txBody>
          <a:bodyPr wrap="none" rtlCol="0">
            <a:spAutoFit/>
          </a:bodyPr>
          <a:lstStyle/>
          <a:p>
            <a:r>
              <a:rPr kumimoji="1" lang="en-GB" sz="1350" dirty="0">
                <a:solidFill>
                  <a:srgbClr val="0070C0"/>
                </a:solidFill>
              </a:rPr>
              <a:t>1 min</a:t>
            </a:r>
          </a:p>
        </p:txBody>
      </p:sp>
      <p:sp>
        <p:nvSpPr>
          <p:cNvPr id="24" name="テキスト ボックス 23"/>
          <p:cNvSpPr txBox="1"/>
          <p:nvPr/>
        </p:nvSpPr>
        <p:spPr>
          <a:xfrm>
            <a:off x="3184016" y="2734865"/>
            <a:ext cx="628698" cy="300082"/>
          </a:xfrm>
          <a:prstGeom prst="rect">
            <a:avLst/>
          </a:prstGeom>
          <a:noFill/>
        </p:spPr>
        <p:txBody>
          <a:bodyPr wrap="none" rtlCol="0">
            <a:spAutoFit/>
          </a:bodyPr>
          <a:lstStyle/>
          <a:p>
            <a:r>
              <a:rPr kumimoji="1" lang="en-GB" sz="1350" dirty="0">
                <a:solidFill>
                  <a:srgbClr val="00FF00"/>
                </a:solidFill>
              </a:rPr>
              <a:t>1 hour</a:t>
            </a:r>
          </a:p>
        </p:txBody>
      </p:sp>
      <p:sp>
        <p:nvSpPr>
          <p:cNvPr id="5" name="フッター プレースホルダー 4"/>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134135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stretch>
            <a:fillRect/>
          </a:stretch>
        </p:blipFill>
        <p:spPr>
          <a:xfrm>
            <a:off x="677203" y="1156876"/>
            <a:ext cx="3894797" cy="2644616"/>
          </a:xfr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図 6"/>
          <p:cNvPicPr>
            <a:picLocks noChangeAspect="1"/>
          </p:cNvPicPr>
          <p:nvPr/>
        </p:nvPicPr>
        <p:blipFill>
          <a:blip r:embed="rId3"/>
          <a:stretch>
            <a:fillRect/>
          </a:stretch>
        </p:blipFill>
        <p:spPr>
          <a:xfrm>
            <a:off x="683568" y="3801492"/>
            <a:ext cx="3888431" cy="2640293"/>
          </a:xfrm>
          <a:prstGeom prst="rect">
            <a:avLst/>
          </a:prstGeom>
        </p:spPr>
      </p:pic>
      <p:pic>
        <p:nvPicPr>
          <p:cNvPr id="8" name="図 7"/>
          <p:cNvPicPr>
            <a:picLocks noChangeAspect="1"/>
          </p:cNvPicPr>
          <p:nvPr/>
        </p:nvPicPr>
        <p:blipFill>
          <a:blip r:embed="rId4"/>
          <a:stretch>
            <a:fillRect/>
          </a:stretch>
        </p:blipFill>
        <p:spPr>
          <a:xfrm>
            <a:off x="4572000" y="1156876"/>
            <a:ext cx="3901400" cy="2649099"/>
          </a:xfrm>
          <a:prstGeom prst="rect">
            <a:avLst/>
          </a:prstGeom>
        </p:spPr>
      </p:pic>
      <p:pic>
        <p:nvPicPr>
          <p:cNvPr id="9" name="図 8"/>
          <p:cNvPicPr>
            <a:picLocks noChangeAspect="1"/>
          </p:cNvPicPr>
          <p:nvPr/>
        </p:nvPicPr>
        <p:blipFill>
          <a:blip r:embed="rId5"/>
          <a:stretch>
            <a:fillRect/>
          </a:stretch>
        </p:blipFill>
        <p:spPr>
          <a:xfrm>
            <a:off x="4572001" y="3801492"/>
            <a:ext cx="3888431" cy="2640293"/>
          </a:xfrm>
          <a:prstGeom prst="rect">
            <a:avLst/>
          </a:prstGeom>
        </p:spPr>
      </p:pic>
      <p:sp>
        <p:nvSpPr>
          <p:cNvPr id="12" name="タイトル 1"/>
          <p:cNvSpPr>
            <a:spLocks noGrp="1"/>
          </p:cNvSpPr>
          <p:nvPr>
            <p:ph type="title"/>
          </p:nvPr>
        </p:nvSpPr>
        <p:spPr>
          <a:xfrm>
            <a:off x="1115616" y="187105"/>
            <a:ext cx="6457950" cy="969771"/>
          </a:xfrm>
        </p:spPr>
        <p:txBody>
          <a:bodyPr/>
          <a:lstStyle/>
          <a:p>
            <a:r>
              <a:rPr kumimoji="1" lang="en-US" dirty="0"/>
              <a:t>z-x plane distribution</a:t>
            </a:r>
            <a:endParaRPr kumimoji="1" lang="en-GB" dirty="0"/>
          </a:p>
        </p:txBody>
      </p:sp>
      <p:sp>
        <p:nvSpPr>
          <p:cNvPr id="13" name="テキスト ボックス 12"/>
          <p:cNvSpPr txBox="1"/>
          <p:nvPr/>
        </p:nvSpPr>
        <p:spPr>
          <a:xfrm>
            <a:off x="4762266" y="1098885"/>
            <a:ext cx="2284408" cy="300082"/>
          </a:xfrm>
          <a:prstGeom prst="rect">
            <a:avLst/>
          </a:prstGeom>
          <a:noFill/>
        </p:spPr>
        <p:txBody>
          <a:bodyPr wrap="none" rtlCol="0">
            <a:spAutoFit/>
          </a:bodyPr>
          <a:lstStyle/>
          <a:p>
            <a:r>
              <a:rPr kumimoji="1" lang="en-GB" sz="1350" dirty="0">
                <a:solidFill>
                  <a:schemeClr val="bg1"/>
                </a:solidFill>
              </a:rPr>
              <a:t>1-5 MeV (except 2.2-2.3 MeV)</a:t>
            </a:r>
          </a:p>
        </p:txBody>
      </p:sp>
      <p:sp>
        <p:nvSpPr>
          <p:cNvPr id="14" name="テキスト ボックス 13"/>
          <p:cNvSpPr txBox="1"/>
          <p:nvPr/>
        </p:nvSpPr>
        <p:spPr>
          <a:xfrm>
            <a:off x="778162" y="3723919"/>
            <a:ext cx="1048685" cy="300082"/>
          </a:xfrm>
          <a:prstGeom prst="rect">
            <a:avLst/>
          </a:prstGeom>
          <a:noFill/>
        </p:spPr>
        <p:txBody>
          <a:bodyPr wrap="none" rtlCol="0">
            <a:spAutoFit/>
          </a:bodyPr>
          <a:lstStyle/>
          <a:p>
            <a:r>
              <a:rPr kumimoji="1" lang="en-GB" sz="1350" dirty="0">
                <a:solidFill>
                  <a:schemeClr val="bg1"/>
                </a:solidFill>
              </a:rPr>
              <a:t>2.2-2.3 MeV</a:t>
            </a:r>
          </a:p>
        </p:txBody>
      </p:sp>
      <p:sp>
        <p:nvSpPr>
          <p:cNvPr id="15" name="テキスト ボックス 14"/>
          <p:cNvSpPr txBox="1"/>
          <p:nvPr/>
        </p:nvSpPr>
        <p:spPr>
          <a:xfrm>
            <a:off x="4621854" y="3693710"/>
            <a:ext cx="1106393" cy="300082"/>
          </a:xfrm>
          <a:prstGeom prst="rect">
            <a:avLst/>
          </a:prstGeom>
          <a:noFill/>
        </p:spPr>
        <p:txBody>
          <a:bodyPr wrap="none" rtlCol="0">
            <a:spAutoFit/>
          </a:bodyPr>
          <a:lstStyle/>
          <a:p>
            <a:r>
              <a:rPr kumimoji="1" lang="en-GB" sz="1350" dirty="0">
                <a:solidFill>
                  <a:schemeClr val="bg1"/>
                </a:solidFill>
              </a:rPr>
              <a:t>Over 10 MeV</a:t>
            </a:r>
          </a:p>
        </p:txBody>
      </p:sp>
      <p:sp>
        <p:nvSpPr>
          <p:cNvPr id="16" name="テキスト ボックス 15"/>
          <p:cNvSpPr txBox="1"/>
          <p:nvPr/>
        </p:nvSpPr>
        <p:spPr>
          <a:xfrm>
            <a:off x="925350" y="1117651"/>
            <a:ext cx="2289025" cy="300082"/>
          </a:xfrm>
          <a:prstGeom prst="rect">
            <a:avLst/>
          </a:prstGeom>
          <a:noFill/>
        </p:spPr>
        <p:txBody>
          <a:bodyPr wrap="none" rtlCol="0">
            <a:spAutoFit/>
          </a:bodyPr>
          <a:lstStyle/>
          <a:p>
            <a:r>
              <a:rPr kumimoji="1" lang="en-GB" sz="1350" dirty="0">
                <a:solidFill>
                  <a:schemeClr val="bg1"/>
                </a:solidFill>
              </a:rPr>
              <a:t>0.511 MeV (0.420-0.602 MeV)</a:t>
            </a:r>
          </a:p>
        </p:txBody>
      </p:sp>
      <p:cxnSp>
        <p:nvCxnSpPr>
          <p:cNvPr id="17" name="直線矢印コネクタ 16"/>
          <p:cNvCxnSpPr/>
          <p:nvPr/>
        </p:nvCxnSpPr>
        <p:spPr>
          <a:xfrm>
            <a:off x="1321054" y="1916832"/>
            <a:ext cx="79861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26848" y="1521199"/>
            <a:ext cx="1397753" cy="323165"/>
          </a:xfrm>
          <a:prstGeom prst="rect">
            <a:avLst/>
          </a:prstGeom>
          <a:noFill/>
        </p:spPr>
        <p:txBody>
          <a:bodyPr wrap="square" rtlCol="0">
            <a:spAutoFit/>
          </a:bodyPr>
          <a:lstStyle/>
          <a:p>
            <a:r>
              <a:rPr kumimoji="1" lang="en-GB" sz="1500" dirty="0">
                <a:ln w="0"/>
                <a:solidFill>
                  <a:schemeClr val="bg1"/>
                </a:solidFill>
                <a:effectLst>
                  <a:outerShdw blurRad="38100" dist="25400" dir="5400000" algn="ctr" rotWithShape="0">
                    <a:srgbClr val="6E747A">
                      <a:alpha val="43000"/>
                    </a:srgbClr>
                  </a:outerShdw>
                </a:effectLst>
              </a:rPr>
              <a:t>Proton beam</a:t>
            </a:r>
          </a:p>
        </p:txBody>
      </p:sp>
      <p:sp>
        <p:nvSpPr>
          <p:cNvPr id="19" name="テキスト ボックス 18"/>
          <p:cNvSpPr txBox="1"/>
          <p:nvPr/>
        </p:nvSpPr>
        <p:spPr>
          <a:xfrm>
            <a:off x="3616463" y="3205579"/>
            <a:ext cx="529312" cy="300082"/>
          </a:xfrm>
          <a:prstGeom prst="rect">
            <a:avLst/>
          </a:prstGeom>
          <a:noFill/>
        </p:spPr>
        <p:txBody>
          <a:bodyPr wrap="none" rtlCol="0">
            <a:spAutoFit/>
          </a:bodyPr>
          <a:lstStyle/>
          <a:p>
            <a:r>
              <a:rPr kumimoji="1" lang="en-US" sz="1350" dirty="0">
                <a:solidFill>
                  <a:schemeClr val="bg1"/>
                </a:solidFill>
              </a:rPr>
              <a:t>1 sec</a:t>
            </a:r>
            <a:endParaRPr kumimoji="1" lang="en-GB" sz="1350" dirty="0">
              <a:solidFill>
                <a:schemeClr val="bg1"/>
              </a:solidFill>
            </a:endParaRPr>
          </a:p>
        </p:txBody>
      </p:sp>
      <p:sp>
        <p:nvSpPr>
          <p:cNvPr id="22" name="フッター プレースホルダー 21"/>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19804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stretch>
            <a:fillRect/>
          </a:stretch>
        </p:blipFill>
        <p:spPr>
          <a:xfrm>
            <a:off x="663069" y="1147278"/>
            <a:ext cx="3908931" cy="2654213"/>
          </a:xfr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 name="図 9"/>
          <p:cNvPicPr>
            <a:picLocks noChangeAspect="1"/>
          </p:cNvPicPr>
          <p:nvPr/>
        </p:nvPicPr>
        <p:blipFill>
          <a:blip r:embed="rId3"/>
          <a:stretch>
            <a:fillRect/>
          </a:stretch>
        </p:blipFill>
        <p:spPr>
          <a:xfrm>
            <a:off x="663069" y="3801491"/>
            <a:ext cx="3908932" cy="2654213"/>
          </a:xfrm>
          <a:prstGeom prst="rect">
            <a:avLst/>
          </a:prstGeom>
        </p:spPr>
      </p:pic>
      <p:pic>
        <p:nvPicPr>
          <p:cNvPr id="12" name="図 11"/>
          <p:cNvPicPr>
            <a:picLocks noChangeAspect="1"/>
          </p:cNvPicPr>
          <p:nvPr/>
        </p:nvPicPr>
        <p:blipFill>
          <a:blip r:embed="rId4"/>
          <a:stretch>
            <a:fillRect/>
          </a:stretch>
        </p:blipFill>
        <p:spPr>
          <a:xfrm>
            <a:off x="4579143" y="1149763"/>
            <a:ext cx="3901787" cy="2649361"/>
          </a:xfrm>
          <a:prstGeom prst="rect">
            <a:avLst/>
          </a:prstGeom>
        </p:spPr>
      </p:pic>
      <p:pic>
        <p:nvPicPr>
          <p:cNvPr id="13" name="図 12"/>
          <p:cNvPicPr>
            <a:picLocks noChangeAspect="1"/>
          </p:cNvPicPr>
          <p:nvPr/>
        </p:nvPicPr>
        <p:blipFill>
          <a:blip r:embed="rId5"/>
          <a:stretch>
            <a:fillRect/>
          </a:stretch>
        </p:blipFill>
        <p:spPr>
          <a:xfrm>
            <a:off x="4572000" y="3799124"/>
            <a:ext cx="3908931" cy="2654212"/>
          </a:xfrm>
          <a:prstGeom prst="rect">
            <a:avLst/>
          </a:prstGeom>
        </p:spPr>
      </p:pic>
      <p:sp>
        <p:nvSpPr>
          <p:cNvPr id="14" name="タイトル 1"/>
          <p:cNvSpPr>
            <a:spLocks noGrp="1"/>
          </p:cNvSpPr>
          <p:nvPr>
            <p:ph type="title"/>
          </p:nvPr>
        </p:nvSpPr>
        <p:spPr>
          <a:xfrm>
            <a:off x="663069" y="145774"/>
            <a:ext cx="6457950" cy="969771"/>
          </a:xfrm>
        </p:spPr>
        <p:txBody>
          <a:bodyPr/>
          <a:lstStyle/>
          <a:p>
            <a:r>
              <a:rPr kumimoji="1" lang="en-GB" dirty="0"/>
              <a:t>x-y plane distribution</a:t>
            </a:r>
          </a:p>
        </p:txBody>
      </p:sp>
      <p:sp>
        <p:nvSpPr>
          <p:cNvPr id="15" name="テキスト ボックス 14"/>
          <p:cNvSpPr txBox="1"/>
          <p:nvPr/>
        </p:nvSpPr>
        <p:spPr>
          <a:xfrm>
            <a:off x="4621853" y="1098259"/>
            <a:ext cx="2284408" cy="300082"/>
          </a:xfrm>
          <a:prstGeom prst="rect">
            <a:avLst/>
          </a:prstGeom>
          <a:noFill/>
        </p:spPr>
        <p:txBody>
          <a:bodyPr wrap="none" rtlCol="0">
            <a:spAutoFit/>
          </a:bodyPr>
          <a:lstStyle/>
          <a:p>
            <a:r>
              <a:rPr kumimoji="1" lang="en-GB" sz="1350" dirty="0">
                <a:solidFill>
                  <a:schemeClr val="bg1"/>
                </a:solidFill>
              </a:rPr>
              <a:t>1-5 MeV (except 2.2-2.3 MeV)</a:t>
            </a:r>
          </a:p>
        </p:txBody>
      </p:sp>
      <p:sp>
        <p:nvSpPr>
          <p:cNvPr id="16" name="テキスト ボックス 15"/>
          <p:cNvSpPr txBox="1"/>
          <p:nvPr/>
        </p:nvSpPr>
        <p:spPr>
          <a:xfrm>
            <a:off x="765698" y="3751925"/>
            <a:ext cx="1048685" cy="300082"/>
          </a:xfrm>
          <a:prstGeom prst="rect">
            <a:avLst/>
          </a:prstGeom>
          <a:noFill/>
        </p:spPr>
        <p:txBody>
          <a:bodyPr wrap="none" rtlCol="0">
            <a:spAutoFit/>
          </a:bodyPr>
          <a:lstStyle/>
          <a:p>
            <a:r>
              <a:rPr kumimoji="1" lang="en-GB" sz="1350" dirty="0">
                <a:solidFill>
                  <a:schemeClr val="bg1"/>
                </a:solidFill>
              </a:rPr>
              <a:t>2.2-2.3 MeV</a:t>
            </a:r>
          </a:p>
        </p:txBody>
      </p:sp>
      <p:sp>
        <p:nvSpPr>
          <p:cNvPr id="17" name="テキスト ボックス 16"/>
          <p:cNvSpPr txBox="1"/>
          <p:nvPr/>
        </p:nvSpPr>
        <p:spPr>
          <a:xfrm>
            <a:off x="4621853" y="3764552"/>
            <a:ext cx="1106393" cy="300082"/>
          </a:xfrm>
          <a:prstGeom prst="rect">
            <a:avLst/>
          </a:prstGeom>
          <a:noFill/>
        </p:spPr>
        <p:txBody>
          <a:bodyPr wrap="none" rtlCol="0">
            <a:spAutoFit/>
          </a:bodyPr>
          <a:lstStyle/>
          <a:p>
            <a:r>
              <a:rPr kumimoji="1" lang="en-GB" sz="1350" dirty="0">
                <a:solidFill>
                  <a:schemeClr val="bg1"/>
                </a:solidFill>
              </a:rPr>
              <a:t>Over 10 MeV</a:t>
            </a:r>
          </a:p>
        </p:txBody>
      </p:sp>
      <p:sp>
        <p:nvSpPr>
          <p:cNvPr id="18" name="テキスト ボックス 17"/>
          <p:cNvSpPr txBox="1"/>
          <p:nvPr/>
        </p:nvSpPr>
        <p:spPr>
          <a:xfrm>
            <a:off x="899592" y="1115677"/>
            <a:ext cx="2289025" cy="300082"/>
          </a:xfrm>
          <a:prstGeom prst="rect">
            <a:avLst/>
          </a:prstGeom>
          <a:noFill/>
        </p:spPr>
        <p:txBody>
          <a:bodyPr wrap="none" rtlCol="0">
            <a:spAutoFit/>
          </a:bodyPr>
          <a:lstStyle/>
          <a:p>
            <a:r>
              <a:rPr kumimoji="1" lang="en-GB" sz="1350" dirty="0">
                <a:solidFill>
                  <a:schemeClr val="bg1"/>
                </a:solidFill>
              </a:rPr>
              <a:t>0.511 MeV (0.420-0.602 MeV)</a:t>
            </a:r>
          </a:p>
        </p:txBody>
      </p:sp>
      <p:sp>
        <p:nvSpPr>
          <p:cNvPr id="19" name="テキスト ボックス 18"/>
          <p:cNvSpPr txBox="1"/>
          <p:nvPr/>
        </p:nvSpPr>
        <p:spPr>
          <a:xfrm>
            <a:off x="1475656" y="3128918"/>
            <a:ext cx="1588868" cy="300082"/>
          </a:xfrm>
          <a:prstGeom prst="rect">
            <a:avLst/>
          </a:prstGeom>
          <a:noFill/>
        </p:spPr>
        <p:txBody>
          <a:bodyPr wrap="square" rtlCol="0">
            <a:spAutoFit/>
          </a:bodyPr>
          <a:lstStyle/>
          <a:p>
            <a:r>
              <a:rPr kumimoji="1" lang="ja-JP" altLang="en-US" sz="1350" dirty="0">
                <a:solidFill>
                  <a:schemeClr val="bg1"/>
                </a:solidFill>
              </a:rPr>
              <a:t>⦿ </a:t>
            </a:r>
            <a:r>
              <a:rPr kumimoji="1" lang="en-US" altLang="ja-JP" sz="1350" dirty="0">
                <a:solidFill>
                  <a:schemeClr val="bg1"/>
                </a:solidFill>
              </a:rPr>
              <a:t>Proton beam</a:t>
            </a:r>
            <a:endParaRPr kumimoji="1" lang="en-GB" sz="1350" dirty="0">
              <a:solidFill>
                <a:schemeClr val="bg1"/>
              </a:solidFill>
            </a:endParaRPr>
          </a:p>
        </p:txBody>
      </p:sp>
      <p:sp>
        <p:nvSpPr>
          <p:cNvPr id="20" name="テキスト ボックス 19"/>
          <p:cNvSpPr txBox="1"/>
          <p:nvPr/>
        </p:nvSpPr>
        <p:spPr>
          <a:xfrm>
            <a:off x="3188617" y="3128918"/>
            <a:ext cx="529312" cy="300082"/>
          </a:xfrm>
          <a:prstGeom prst="rect">
            <a:avLst/>
          </a:prstGeom>
          <a:noFill/>
        </p:spPr>
        <p:txBody>
          <a:bodyPr wrap="none" rtlCol="0">
            <a:spAutoFit/>
          </a:bodyPr>
          <a:lstStyle/>
          <a:p>
            <a:r>
              <a:rPr kumimoji="1" lang="en-GB" sz="1350" dirty="0">
                <a:solidFill>
                  <a:schemeClr val="bg1"/>
                </a:solidFill>
              </a:rPr>
              <a:t>1 sec</a:t>
            </a:r>
          </a:p>
        </p:txBody>
      </p:sp>
      <p:sp>
        <p:nvSpPr>
          <p:cNvPr id="2" name="フッター プレースホルダー 1"/>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31461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Summary of proton</a:t>
            </a:r>
            <a:r>
              <a:rPr lang="ja-JP" altLang="en-US" dirty="0"/>
              <a:t> </a:t>
            </a:r>
            <a:r>
              <a:rPr lang="en-US" altLang="ja-JP" dirty="0"/>
              <a:t>beam</a:t>
            </a:r>
            <a:r>
              <a:rPr lang="ja-JP" altLang="en-US" dirty="0"/>
              <a:t> </a:t>
            </a:r>
            <a:r>
              <a:rPr lang="en-US" altLang="ja-JP" dirty="0"/>
              <a:t>irradiation simulation</a:t>
            </a:r>
            <a:endParaRPr lang="en-GB" dirty="0"/>
          </a:p>
        </p:txBody>
      </p:sp>
      <p:sp>
        <p:nvSpPr>
          <p:cNvPr id="3" name="コンテンツ プレースホルダー 2"/>
          <p:cNvSpPr>
            <a:spLocks noGrp="1"/>
          </p:cNvSpPr>
          <p:nvPr>
            <p:ph idx="1"/>
          </p:nvPr>
        </p:nvSpPr>
        <p:spPr>
          <a:xfrm>
            <a:off x="1142107" y="1904999"/>
            <a:ext cx="6852578" cy="4548337"/>
          </a:xfrm>
        </p:spPr>
        <p:txBody>
          <a:bodyPr>
            <a:normAutofit/>
          </a:bodyPr>
          <a:lstStyle/>
          <a:p>
            <a:r>
              <a:rPr lang="en-US" dirty="0"/>
              <a:t>The source </a:t>
            </a:r>
            <a:r>
              <a:rPr lang="en-US" altLang="ja-JP" dirty="0"/>
              <a:t>(final scattering position) </a:t>
            </a:r>
            <a:r>
              <a:rPr lang="en-US" dirty="0"/>
              <a:t>of 0.511 MeV gamma rays is widely distributed in the body</a:t>
            </a:r>
          </a:p>
          <a:p>
            <a:r>
              <a:rPr lang="en-US" dirty="0"/>
              <a:t>When trying to see with 0.511 MeV gamma ray, it is necessary to wait for a long time from beam irradiation</a:t>
            </a:r>
          </a:p>
          <a:p>
            <a:r>
              <a:rPr lang="en-US" dirty="0"/>
              <a:t>Generating position of 2.2-2.3 MeV gamma rays is widely distributed in the body, and there is no relation between generating position and the Bragg peak position</a:t>
            </a:r>
          </a:p>
          <a:p>
            <a:r>
              <a:rPr lang="en-US" dirty="0"/>
              <a:t>Generation position of 1-5 MeV gamma rays is also widely distributed in the body</a:t>
            </a:r>
          </a:p>
          <a:p>
            <a:r>
              <a:rPr lang="en-US" dirty="0"/>
              <a:t>Easier to distinguish the Bragg peak position than using 0.511 MeV gamma ray</a:t>
            </a:r>
          </a:p>
          <a:p>
            <a:r>
              <a:rPr lang="en-US" dirty="0">
                <a:solidFill>
                  <a:schemeClr val="accent3"/>
                </a:solidFill>
              </a:rPr>
              <a:t>Gamma rays over 10 MeV are generated intensively from the Bragg peak position</a:t>
            </a:r>
            <a:endParaRPr lang="en-GB" dirty="0">
              <a:solidFill>
                <a:schemeClr val="accent3"/>
              </a:solidFill>
            </a:endParaRPr>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6917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stretch>
            <a:fillRect/>
          </a:stretch>
        </p:blipFill>
        <p:spPr>
          <a:xfrm>
            <a:off x="650606" y="1130885"/>
            <a:ext cx="3921394" cy="2662675"/>
          </a:xfr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図 6"/>
          <p:cNvPicPr>
            <a:picLocks noChangeAspect="1"/>
          </p:cNvPicPr>
          <p:nvPr/>
        </p:nvPicPr>
        <p:blipFill>
          <a:blip r:embed="rId3"/>
          <a:stretch>
            <a:fillRect/>
          </a:stretch>
        </p:blipFill>
        <p:spPr>
          <a:xfrm>
            <a:off x="651693" y="3793683"/>
            <a:ext cx="3920308" cy="2661937"/>
          </a:xfrm>
          <a:prstGeom prst="rect">
            <a:avLst/>
          </a:prstGeom>
        </p:spPr>
      </p:pic>
      <p:pic>
        <p:nvPicPr>
          <p:cNvPr id="8" name="図 7"/>
          <p:cNvPicPr>
            <a:picLocks noChangeAspect="1"/>
          </p:cNvPicPr>
          <p:nvPr/>
        </p:nvPicPr>
        <p:blipFill>
          <a:blip r:embed="rId4"/>
          <a:stretch>
            <a:fillRect/>
          </a:stretch>
        </p:blipFill>
        <p:spPr>
          <a:xfrm>
            <a:off x="4571277" y="1131747"/>
            <a:ext cx="3919944" cy="2661691"/>
          </a:xfrm>
          <a:prstGeom prst="rect">
            <a:avLst/>
          </a:prstGeom>
        </p:spPr>
      </p:pic>
      <p:pic>
        <p:nvPicPr>
          <p:cNvPr id="10" name="図 9"/>
          <p:cNvPicPr>
            <a:picLocks noChangeAspect="1"/>
          </p:cNvPicPr>
          <p:nvPr/>
        </p:nvPicPr>
        <p:blipFill>
          <a:blip r:embed="rId5"/>
          <a:stretch>
            <a:fillRect/>
          </a:stretch>
        </p:blipFill>
        <p:spPr>
          <a:xfrm>
            <a:off x="4572000" y="3793683"/>
            <a:ext cx="3920308" cy="2661937"/>
          </a:xfrm>
          <a:prstGeom prst="rect">
            <a:avLst/>
          </a:prstGeom>
        </p:spPr>
      </p:pic>
      <p:sp>
        <p:nvSpPr>
          <p:cNvPr id="11" name="タイトル 7"/>
          <p:cNvSpPr>
            <a:spLocks noGrp="1"/>
          </p:cNvSpPr>
          <p:nvPr>
            <p:ph type="title"/>
          </p:nvPr>
        </p:nvSpPr>
        <p:spPr>
          <a:xfrm>
            <a:off x="680580" y="182104"/>
            <a:ext cx="7923868" cy="969771"/>
          </a:xfrm>
        </p:spPr>
        <p:txBody>
          <a:bodyPr>
            <a:normAutofit fontScale="90000"/>
          </a:bodyPr>
          <a:lstStyle/>
          <a:p>
            <a:r>
              <a:rPr kumimoji="1" lang="en-US" altLang="ja-JP" dirty="0"/>
              <a:t>Distribution in the z direction (traveling direction) of gamma ray generation position</a:t>
            </a:r>
            <a:br>
              <a:rPr kumimoji="1" lang="en-US" altLang="ja-JP" dirty="0"/>
            </a:br>
            <a:r>
              <a:rPr kumimoji="1" lang="en-US" altLang="ja-JP" dirty="0"/>
              <a:t>(per 10</a:t>
            </a:r>
            <a:r>
              <a:rPr kumimoji="1" lang="en-US" altLang="ja-JP" baseline="30000" dirty="0"/>
              <a:t>7</a:t>
            </a:r>
            <a:r>
              <a:rPr kumimoji="1" lang="en-US" altLang="ja-JP" dirty="0"/>
              <a:t> carbons)</a:t>
            </a:r>
            <a:endParaRPr kumimoji="1" lang="en-GB" dirty="0"/>
          </a:p>
        </p:txBody>
      </p:sp>
      <p:sp>
        <p:nvSpPr>
          <p:cNvPr id="12" name="テキスト ボックス 11"/>
          <p:cNvSpPr txBox="1"/>
          <p:nvPr/>
        </p:nvSpPr>
        <p:spPr>
          <a:xfrm>
            <a:off x="4661729" y="1105156"/>
            <a:ext cx="2284408" cy="300082"/>
          </a:xfrm>
          <a:prstGeom prst="rect">
            <a:avLst/>
          </a:prstGeom>
          <a:noFill/>
        </p:spPr>
        <p:txBody>
          <a:bodyPr wrap="none" rtlCol="0">
            <a:spAutoFit/>
          </a:bodyPr>
          <a:lstStyle/>
          <a:p>
            <a:r>
              <a:rPr kumimoji="1" lang="en-GB" sz="1350" dirty="0">
                <a:solidFill>
                  <a:schemeClr val="bg1"/>
                </a:solidFill>
              </a:rPr>
              <a:t>1-5 MeV (except 2.2-2.3 MeV)</a:t>
            </a:r>
          </a:p>
        </p:txBody>
      </p:sp>
      <p:sp>
        <p:nvSpPr>
          <p:cNvPr id="13" name="テキスト ボックス 12"/>
          <p:cNvSpPr txBox="1"/>
          <p:nvPr/>
        </p:nvSpPr>
        <p:spPr>
          <a:xfrm>
            <a:off x="705456" y="3760537"/>
            <a:ext cx="1106393" cy="300082"/>
          </a:xfrm>
          <a:prstGeom prst="rect">
            <a:avLst/>
          </a:prstGeom>
          <a:noFill/>
        </p:spPr>
        <p:txBody>
          <a:bodyPr wrap="none" rtlCol="0">
            <a:spAutoFit/>
          </a:bodyPr>
          <a:lstStyle/>
          <a:p>
            <a:r>
              <a:rPr kumimoji="1" lang="en-GB" sz="1350" dirty="0">
                <a:solidFill>
                  <a:schemeClr val="bg1"/>
                </a:solidFill>
              </a:rPr>
              <a:t>Over 10 MeV</a:t>
            </a:r>
          </a:p>
        </p:txBody>
      </p:sp>
      <p:sp>
        <p:nvSpPr>
          <p:cNvPr id="14" name="テキスト ボックス 13"/>
          <p:cNvSpPr txBox="1"/>
          <p:nvPr/>
        </p:nvSpPr>
        <p:spPr>
          <a:xfrm>
            <a:off x="770309" y="1105156"/>
            <a:ext cx="2289025" cy="300082"/>
          </a:xfrm>
          <a:prstGeom prst="rect">
            <a:avLst/>
          </a:prstGeom>
          <a:noFill/>
        </p:spPr>
        <p:txBody>
          <a:bodyPr wrap="none" rtlCol="0">
            <a:spAutoFit/>
          </a:bodyPr>
          <a:lstStyle/>
          <a:p>
            <a:r>
              <a:rPr kumimoji="1" lang="en-GB" sz="1350" dirty="0">
                <a:solidFill>
                  <a:schemeClr val="bg1"/>
                </a:solidFill>
              </a:rPr>
              <a:t>0.511 MeV (0.420-0.602 MeV)</a:t>
            </a:r>
          </a:p>
        </p:txBody>
      </p:sp>
      <p:sp>
        <p:nvSpPr>
          <p:cNvPr id="15" name="テキスト ボックス 14"/>
          <p:cNvSpPr txBox="1"/>
          <p:nvPr/>
        </p:nvSpPr>
        <p:spPr>
          <a:xfrm>
            <a:off x="1234801" y="1532536"/>
            <a:ext cx="1200342" cy="253916"/>
          </a:xfrm>
          <a:prstGeom prst="rect">
            <a:avLst/>
          </a:prstGeom>
          <a:noFill/>
        </p:spPr>
        <p:txBody>
          <a:bodyPr wrap="square" rtlCol="0">
            <a:spAutoFit/>
          </a:bodyPr>
          <a:lstStyle/>
          <a:p>
            <a:r>
              <a:rPr kumimoji="1" lang="en-GB" sz="1050" dirty="0">
                <a:ln w="0"/>
                <a:solidFill>
                  <a:schemeClr val="bg1"/>
                </a:solidFill>
                <a:effectLst>
                  <a:outerShdw blurRad="38100" dist="25400" dir="5400000" algn="ctr" rotWithShape="0">
                    <a:srgbClr val="6E747A">
                      <a:alpha val="43000"/>
                    </a:srgbClr>
                  </a:outerShdw>
                </a:effectLst>
              </a:rPr>
              <a:t>Carbon beam</a:t>
            </a:r>
          </a:p>
        </p:txBody>
      </p:sp>
      <p:cxnSp>
        <p:nvCxnSpPr>
          <p:cNvPr id="16" name="直線矢印コネクタ 15"/>
          <p:cNvCxnSpPr/>
          <p:nvPr/>
        </p:nvCxnSpPr>
        <p:spPr>
          <a:xfrm>
            <a:off x="1361626" y="1814768"/>
            <a:ext cx="79861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626923" y="3760537"/>
            <a:ext cx="1114216" cy="300082"/>
          </a:xfrm>
          <a:prstGeom prst="rect">
            <a:avLst/>
          </a:prstGeom>
          <a:noFill/>
        </p:spPr>
        <p:txBody>
          <a:bodyPr wrap="none" rtlCol="0">
            <a:spAutoFit/>
          </a:bodyPr>
          <a:lstStyle/>
          <a:p>
            <a:r>
              <a:rPr kumimoji="1" lang="en-GB" sz="1350" dirty="0">
                <a:solidFill>
                  <a:schemeClr val="bg1"/>
                </a:solidFill>
              </a:rPr>
              <a:t>Over 20 MeV</a:t>
            </a:r>
          </a:p>
        </p:txBody>
      </p:sp>
      <p:sp>
        <p:nvSpPr>
          <p:cNvPr id="18" name="テキスト ボックス 17"/>
          <p:cNvSpPr txBox="1"/>
          <p:nvPr/>
        </p:nvSpPr>
        <p:spPr>
          <a:xfrm>
            <a:off x="3607595" y="3038731"/>
            <a:ext cx="529312" cy="300082"/>
          </a:xfrm>
          <a:prstGeom prst="rect">
            <a:avLst/>
          </a:prstGeom>
          <a:noFill/>
        </p:spPr>
        <p:txBody>
          <a:bodyPr wrap="none" rtlCol="0">
            <a:spAutoFit/>
          </a:bodyPr>
          <a:lstStyle/>
          <a:p>
            <a:r>
              <a:rPr kumimoji="1" lang="en-GB" sz="1350" dirty="0">
                <a:solidFill>
                  <a:srgbClr val="FF0000"/>
                </a:solidFill>
              </a:rPr>
              <a:t>1 sec</a:t>
            </a:r>
          </a:p>
        </p:txBody>
      </p:sp>
      <p:sp>
        <p:nvSpPr>
          <p:cNvPr id="19" name="テキスト ボックス 18"/>
          <p:cNvSpPr txBox="1"/>
          <p:nvPr/>
        </p:nvSpPr>
        <p:spPr>
          <a:xfrm>
            <a:off x="3205269" y="2785919"/>
            <a:ext cx="570990" cy="300082"/>
          </a:xfrm>
          <a:prstGeom prst="rect">
            <a:avLst/>
          </a:prstGeom>
          <a:noFill/>
        </p:spPr>
        <p:txBody>
          <a:bodyPr wrap="none" rtlCol="0">
            <a:spAutoFit/>
          </a:bodyPr>
          <a:lstStyle/>
          <a:p>
            <a:r>
              <a:rPr kumimoji="1" lang="en-GB" sz="1350" dirty="0">
                <a:solidFill>
                  <a:srgbClr val="0070C0"/>
                </a:solidFill>
              </a:rPr>
              <a:t>1 min</a:t>
            </a:r>
          </a:p>
        </p:txBody>
      </p:sp>
      <p:sp>
        <p:nvSpPr>
          <p:cNvPr id="20" name="テキスト ボックス 19"/>
          <p:cNvSpPr txBox="1"/>
          <p:nvPr/>
        </p:nvSpPr>
        <p:spPr>
          <a:xfrm>
            <a:off x="2809584" y="2504691"/>
            <a:ext cx="628698" cy="300082"/>
          </a:xfrm>
          <a:prstGeom prst="rect">
            <a:avLst/>
          </a:prstGeom>
          <a:noFill/>
        </p:spPr>
        <p:txBody>
          <a:bodyPr wrap="none" rtlCol="0">
            <a:spAutoFit/>
          </a:bodyPr>
          <a:lstStyle/>
          <a:p>
            <a:r>
              <a:rPr kumimoji="1" lang="en-GB" sz="1350" dirty="0">
                <a:solidFill>
                  <a:srgbClr val="00FF00"/>
                </a:solidFill>
              </a:rPr>
              <a:t>1 hour</a:t>
            </a:r>
          </a:p>
        </p:txBody>
      </p:sp>
      <p:sp>
        <p:nvSpPr>
          <p:cNvPr id="2" name="フッター プレースホルダー 1"/>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27456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693" y="1131745"/>
            <a:ext cx="3920308" cy="2661938"/>
          </a:xfrm>
        </p:spPr>
      </p:pic>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
        <p:nvSpPr>
          <p:cNvPr id="5" name="スライド番号プレースホルダー 4"/>
          <p:cNvSpPr>
            <a:spLocks noGrp="1"/>
          </p:cNvSpPr>
          <p:nvPr>
            <p:ph type="sldNum" sz="quarter" idx="12"/>
          </p:nvPr>
        </p:nvSpPr>
        <p:spPr/>
        <p:txBody>
          <a:bodyPr/>
          <a:lstStyle/>
          <a:p>
            <a:fld id="{2A013F82-EE5E-44EE-A61D-E31C6657F26F}" type="slidenum">
              <a:rPr lang="en-US" altLang="ja-JP" noProof="0" smtClean="0"/>
              <a:pPr/>
              <a:t>15</a:t>
            </a:fld>
            <a:endParaRPr lang="ja-JP" altLang="en-US" noProof="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131743"/>
            <a:ext cx="3920312" cy="266194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93" y="3793683"/>
            <a:ext cx="3920307" cy="2661937"/>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793683"/>
            <a:ext cx="3920308" cy="2661937"/>
          </a:xfrm>
          <a:prstGeom prst="rect">
            <a:avLst/>
          </a:prstGeom>
        </p:spPr>
      </p:pic>
      <p:sp>
        <p:nvSpPr>
          <p:cNvPr id="12" name="タイトル 1"/>
          <p:cNvSpPr txBox="1">
            <a:spLocks/>
          </p:cNvSpPr>
          <p:nvPr/>
        </p:nvSpPr>
        <p:spPr>
          <a:xfrm>
            <a:off x="1115616" y="187105"/>
            <a:ext cx="6457950" cy="969771"/>
          </a:xfrm>
          <a:prstGeom prst="rect">
            <a:avLst/>
          </a:prstGeom>
        </p:spPr>
        <p:txBody>
          <a:bodyPr vert="horz" lIns="91440" tIns="45720" rIns="91440" bIns="45720" rtlCol="0" anchor="b">
            <a:normAutofit/>
          </a:bodyPr>
          <a:lstStyle>
            <a:lvl1pPr algn="l" defTabSz="685983" rtl="0" eaLnBrk="1" latinLnBrk="0" hangingPunct="1">
              <a:lnSpc>
                <a:spcPct val="90000"/>
              </a:lnSpc>
              <a:spcBef>
                <a:spcPct val="0"/>
              </a:spcBef>
              <a:buNone/>
              <a:defRPr sz="2701" kern="1200" spc="75" baseline="0">
                <a:solidFill>
                  <a:schemeClr val="tx1"/>
                </a:solidFill>
                <a:latin typeface="Meiryo UI" panose="020B0604030504040204" pitchFamily="50" charset="-128"/>
                <a:ea typeface="Meiryo UI" panose="020B0604030504040204" pitchFamily="50" charset="-128"/>
                <a:cs typeface="+mj-cs"/>
              </a:defRPr>
            </a:lvl1pPr>
          </a:lstStyle>
          <a:p>
            <a:r>
              <a:rPr kumimoji="1" lang="en-US" dirty="0"/>
              <a:t>z-x plane distribution</a:t>
            </a:r>
            <a:endParaRPr kumimoji="1" lang="en-GB" dirty="0"/>
          </a:p>
        </p:txBody>
      </p:sp>
      <p:sp>
        <p:nvSpPr>
          <p:cNvPr id="13" name="テキスト ボックス 12"/>
          <p:cNvSpPr txBox="1"/>
          <p:nvPr/>
        </p:nvSpPr>
        <p:spPr>
          <a:xfrm>
            <a:off x="4762266" y="1098885"/>
            <a:ext cx="2284408" cy="300082"/>
          </a:xfrm>
          <a:prstGeom prst="rect">
            <a:avLst/>
          </a:prstGeom>
          <a:noFill/>
        </p:spPr>
        <p:txBody>
          <a:bodyPr wrap="none" rtlCol="0">
            <a:spAutoFit/>
          </a:bodyPr>
          <a:lstStyle/>
          <a:p>
            <a:r>
              <a:rPr kumimoji="1" lang="en-GB" sz="1350" dirty="0">
                <a:solidFill>
                  <a:schemeClr val="bg1"/>
                </a:solidFill>
              </a:rPr>
              <a:t>1-5 MeV (except 2.2-2.3 MeV)</a:t>
            </a:r>
          </a:p>
        </p:txBody>
      </p:sp>
      <p:sp>
        <p:nvSpPr>
          <p:cNvPr id="14" name="テキスト ボックス 13"/>
          <p:cNvSpPr txBox="1"/>
          <p:nvPr/>
        </p:nvSpPr>
        <p:spPr>
          <a:xfrm>
            <a:off x="778162" y="3723919"/>
            <a:ext cx="1048685" cy="300082"/>
          </a:xfrm>
          <a:prstGeom prst="rect">
            <a:avLst/>
          </a:prstGeom>
          <a:noFill/>
        </p:spPr>
        <p:txBody>
          <a:bodyPr wrap="none" rtlCol="0">
            <a:spAutoFit/>
          </a:bodyPr>
          <a:lstStyle/>
          <a:p>
            <a:r>
              <a:rPr kumimoji="1" lang="en-GB" sz="1350" dirty="0">
                <a:solidFill>
                  <a:schemeClr val="bg1"/>
                </a:solidFill>
              </a:rPr>
              <a:t>2.2-2.3 MeV</a:t>
            </a:r>
          </a:p>
        </p:txBody>
      </p:sp>
      <p:sp>
        <p:nvSpPr>
          <p:cNvPr id="15" name="テキスト ボックス 14"/>
          <p:cNvSpPr txBox="1"/>
          <p:nvPr/>
        </p:nvSpPr>
        <p:spPr>
          <a:xfrm>
            <a:off x="4621854" y="3693710"/>
            <a:ext cx="1106393" cy="300082"/>
          </a:xfrm>
          <a:prstGeom prst="rect">
            <a:avLst/>
          </a:prstGeom>
          <a:noFill/>
        </p:spPr>
        <p:txBody>
          <a:bodyPr wrap="none" rtlCol="0">
            <a:spAutoFit/>
          </a:bodyPr>
          <a:lstStyle/>
          <a:p>
            <a:r>
              <a:rPr kumimoji="1" lang="en-GB" sz="1350" dirty="0">
                <a:solidFill>
                  <a:schemeClr val="bg1"/>
                </a:solidFill>
              </a:rPr>
              <a:t>Over 10 MeV</a:t>
            </a:r>
          </a:p>
        </p:txBody>
      </p:sp>
      <p:sp>
        <p:nvSpPr>
          <p:cNvPr id="16" name="テキスト ボックス 15"/>
          <p:cNvSpPr txBox="1"/>
          <p:nvPr/>
        </p:nvSpPr>
        <p:spPr>
          <a:xfrm>
            <a:off x="925350" y="1117651"/>
            <a:ext cx="2289025" cy="300082"/>
          </a:xfrm>
          <a:prstGeom prst="rect">
            <a:avLst/>
          </a:prstGeom>
          <a:noFill/>
        </p:spPr>
        <p:txBody>
          <a:bodyPr wrap="none" rtlCol="0">
            <a:spAutoFit/>
          </a:bodyPr>
          <a:lstStyle/>
          <a:p>
            <a:r>
              <a:rPr kumimoji="1" lang="en-GB" sz="1350" dirty="0">
                <a:solidFill>
                  <a:schemeClr val="bg1"/>
                </a:solidFill>
              </a:rPr>
              <a:t>0.511 MeV (0.420-0.602 MeV)</a:t>
            </a:r>
          </a:p>
        </p:txBody>
      </p:sp>
      <p:cxnSp>
        <p:nvCxnSpPr>
          <p:cNvPr id="17" name="直線矢印コネクタ 16"/>
          <p:cNvCxnSpPr/>
          <p:nvPr/>
        </p:nvCxnSpPr>
        <p:spPr>
          <a:xfrm>
            <a:off x="1321054" y="1916832"/>
            <a:ext cx="79861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26848" y="1521199"/>
            <a:ext cx="1397753" cy="323165"/>
          </a:xfrm>
          <a:prstGeom prst="rect">
            <a:avLst/>
          </a:prstGeom>
          <a:noFill/>
        </p:spPr>
        <p:txBody>
          <a:bodyPr wrap="square" rtlCol="0">
            <a:spAutoFit/>
          </a:bodyPr>
          <a:lstStyle/>
          <a:p>
            <a:r>
              <a:rPr kumimoji="1" lang="en-GB" sz="1500" dirty="0">
                <a:ln w="0"/>
                <a:solidFill>
                  <a:schemeClr val="bg1"/>
                </a:solidFill>
                <a:effectLst>
                  <a:outerShdw blurRad="38100" dist="25400" dir="5400000" algn="ctr" rotWithShape="0">
                    <a:srgbClr val="6E747A">
                      <a:alpha val="43000"/>
                    </a:srgbClr>
                  </a:outerShdw>
                </a:effectLst>
              </a:rPr>
              <a:t>Carbon beam</a:t>
            </a:r>
          </a:p>
        </p:txBody>
      </p:sp>
      <p:sp>
        <p:nvSpPr>
          <p:cNvPr id="19" name="テキスト ボックス 18"/>
          <p:cNvSpPr txBox="1"/>
          <p:nvPr/>
        </p:nvSpPr>
        <p:spPr>
          <a:xfrm>
            <a:off x="3628532" y="3146112"/>
            <a:ext cx="529312" cy="300082"/>
          </a:xfrm>
          <a:prstGeom prst="rect">
            <a:avLst/>
          </a:prstGeom>
          <a:noFill/>
        </p:spPr>
        <p:txBody>
          <a:bodyPr wrap="none" rtlCol="0">
            <a:spAutoFit/>
          </a:bodyPr>
          <a:lstStyle/>
          <a:p>
            <a:r>
              <a:rPr kumimoji="1" lang="en-GB" sz="1350" dirty="0">
                <a:solidFill>
                  <a:schemeClr val="bg1"/>
                </a:solidFill>
              </a:rPr>
              <a:t>1 sec</a:t>
            </a:r>
          </a:p>
        </p:txBody>
      </p:sp>
    </p:spTree>
    <p:extLst>
      <p:ext uri="{BB962C8B-B14F-4D97-AF65-F5344CB8AC3E}">
        <p14:creationId xmlns:p14="http://schemas.microsoft.com/office/powerpoint/2010/main" val="693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
        <p:nvSpPr>
          <p:cNvPr id="5" name="スライド番号プレースホルダー 4"/>
          <p:cNvSpPr>
            <a:spLocks noGrp="1"/>
          </p:cNvSpPr>
          <p:nvPr>
            <p:ph type="sldNum" sz="quarter" idx="12"/>
          </p:nvPr>
        </p:nvSpPr>
        <p:spPr/>
        <p:txBody>
          <a:bodyPr/>
          <a:lstStyle/>
          <a:p>
            <a:fld id="{2A013F82-EE5E-44EE-A61D-E31C6657F26F}" type="slidenum">
              <a:rPr lang="en-US" altLang="ja-JP" noProof="0" smtClean="0"/>
              <a:pPr/>
              <a:t>16</a:t>
            </a:fld>
            <a:endParaRPr lang="ja-JP" altLang="en-US" noProof="0"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93" y="3793683"/>
            <a:ext cx="3920307" cy="2661937"/>
          </a:xfrm>
          <a:prstGeom prst="rect">
            <a:avLst/>
          </a:prstGeom>
        </p:spPr>
      </p:pic>
      <p:pic>
        <p:nvPicPr>
          <p:cNvPr id="10" name="コンテンツ プレースホルダー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3793683"/>
            <a:ext cx="3920307" cy="2661937"/>
          </a:xfr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131746"/>
            <a:ext cx="3920307" cy="266193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93" y="1131746"/>
            <a:ext cx="3920307" cy="2661937"/>
          </a:xfrm>
          <a:prstGeom prst="rect">
            <a:avLst/>
          </a:prstGeom>
        </p:spPr>
      </p:pic>
      <p:sp>
        <p:nvSpPr>
          <p:cNvPr id="14" name="タイトル 1"/>
          <p:cNvSpPr>
            <a:spLocks noGrp="1"/>
          </p:cNvSpPr>
          <p:nvPr>
            <p:ph type="title"/>
          </p:nvPr>
        </p:nvSpPr>
        <p:spPr>
          <a:xfrm>
            <a:off x="663069" y="145774"/>
            <a:ext cx="6457950" cy="969771"/>
          </a:xfrm>
        </p:spPr>
        <p:txBody>
          <a:bodyPr/>
          <a:lstStyle/>
          <a:p>
            <a:r>
              <a:rPr kumimoji="1" lang="en-GB" dirty="0"/>
              <a:t>x-y plane distribution</a:t>
            </a:r>
          </a:p>
        </p:txBody>
      </p:sp>
      <p:sp>
        <p:nvSpPr>
          <p:cNvPr id="15" name="テキスト ボックス 14"/>
          <p:cNvSpPr txBox="1"/>
          <p:nvPr/>
        </p:nvSpPr>
        <p:spPr>
          <a:xfrm>
            <a:off x="4621853" y="1098259"/>
            <a:ext cx="2284408" cy="300082"/>
          </a:xfrm>
          <a:prstGeom prst="rect">
            <a:avLst/>
          </a:prstGeom>
          <a:noFill/>
        </p:spPr>
        <p:txBody>
          <a:bodyPr wrap="none" rtlCol="0">
            <a:spAutoFit/>
          </a:bodyPr>
          <a:lstStyle/>
          <a:p>
            <a:r>
              <a:rPr kumimoji="1" lang="en-GB" sz="1350" dirty="0">
                <a:solidFill>
                  <a:schemeClr val="bg1"/>
                </a:solidFill>
              </a:rPr>
              <a:t>1-5 MeV (except 2.2-2.3 MeV)</a:t>
            </a:r>
          </a:p>
        </p:txBody>
      </p:sp>
      <p:sp>
        <p:nvSpPr>
          <p:cNvPr id="16" name="テキスト ボックス 15"/>
          <p:cNvSpPr txBox="1"/>
          <p:nvPr/>
        </p:nvSpPr>
        <p:spPr>
          <a:xfrm>
            <a:off x="765698" y="3751925"/>
            <a:ext cx="1048685" cy="300082"/>
          </a:xfrm>
          <a:prstGeom prst="rect">
            <a:avLst/>
          </a:prstGeom>
          <a:noFill/>
        </p:spPr>
        <p:txBody>
          <a:bodyPr wrap="none" rtlCol="0">
            <a:spAutoFit/>
          </a:bodyPr>
          <a:lstStyle/>
          <a:p>
            <a:r>
              <a:rPr kumimoji="1" lang="en-GB" sz="1350" dirty="0">
                <a:solidFill>
                  <a:schemeClr val="bg1"/>
                </a:solidFill>
              </a:rPr>
              <a:t>2.2-2.3 MeV</a:t>
            </a:r>
          </a:p>
        </p:txBody>
      </p:sp>
      <p:sp>
        <p:nvSpPr>
          <p:cNvPr id="17" name="テキスト ボックス 16"/>
          <p:cNvSpPr txBox="1"/>
          <p:nvPr/>
        </p:nvSpPr>
        <p:spPr>
          <a:xfrm>
            <a:off x="4621853" y="3764552"/>
            <a:ext cx="1106393" cy="300082"/>
          </a:xfrm>
          <a:prstGeom prst="rect">
            <a:avLst/>
          </a:prstGeom>
          <a:noFill/>
        </p:spPr>
        <p:txBody>
          <a:bodyPr wrap="none" rtlCol="0">
            <a:spAutoFit/>
          </a:bodyPr>
          <a:lstStyle/>
          <a:p>
            <a:r>
              <a:rPr kumimoji="1" lang="en-GB" sz="1350" dirty="0">
                <a:solidFill>
                  <a:schemeClr val="bg1"/>
                </a:solidFill>
              </a:rPr>
              <a:t>Over 10 MeV</a:t>
            </a:r>
          </a:p>
        </p:txBody>
      </p:sp>
      <p:sp>
        <p:nvSpPr>
          <p:cNvPr id="18" name="テキスト ボックス 17"/>
          <p:cNvSpPr txBox="1"/>
          <p:nvPr/>
        </p:nvSpPr>
        <p:spPr>
          <a:xfrm>
            <a:off x="899592" y="1115677"/>
            <a:ext cx="2289025" cy="300082"/>
          </a:xfrm>
          <a:prstGeom prst="rect">
            <a:avLst/>
          </a:prstGeom>
          <a:noFill/>
        </p:spPr>
        <p:txBody>
          <a:bodyPr wrap="none" rtlCol="0">
            <a:spAutoFit/>
          </a:bodyPr>
          <a:lstStyle/>
          <a:p>
            <a:r>
              <a:rPr kumimoji="1" lang="en-GB" sz="1350" dirty="0">
                <a:solidFill>
                  <a:schemeClr val="bg1"/>
                </a:solidFill>
              </a:rPr>
              <a:t>0.511 MeV (0.420-0.602 MeV)</a:t>
            </a:r>
          </a:p>
        </p:txBody>
      </p:sp>
      <p:sp>
        <p:nvSpPr>
          <p:cNvPr id="19" name="テキスト ボックス 18"/>
          <p:cNvSpPr txBox="1"/>
          <p:nvPr/>
        </p:nvSpPr>
        <p:spPr>
          <a:xfrm>
            <a:off x="1475656" y="3128918"/>
            <a:ext cx="1588868" cy="300082"/>
          </a:xfrm>
          <a:prstGeom prst="rect">
            <a:avLst/>
          </a:prstGeom>
          <a:noFill/>
        </p:spPr>
        <p:txBody>
          <a:bodyPr wrap="square" rtlCol="0">
            <a:spAutoFit/>
          </a:bodyPr>
          <a:lstStyle/>
          <a:p>
            <a:r>
              <a:rPr kumimoji="1" lang="ja-JP" altLang="en-US" sz="1350" dirty="0">
                <a:solidFill>
                  <a:schemeClr val="bg1"/>
                </a:solidFill>
              </a:rPr>
              <a:t>⦿ </a:t>
            </a:r>
            <a:r>
              <a:rPr kumimoji="1" lang="en-US" altLang="ja-JP" sz="1350" dirty="0">
                <a:solidFill>
                  <a:schemeClr val="bg1"/>
                </a:solidFill>
              </a:rPr>
              <a:t>Carbon beam</a:t>
            </a:r>
            <a:endParaRPr kumimoji="1" lang="en-GB" sz="1350" dirty="0">
              <a:solidFill>
                <a:schemeClr val="bg1"/>
              </a:solidFill>
            </a:endParaRPr>
          </a:p>
        </p:txBody>
      </p:sp>
      <p:sp>
        <p:nvSpPr>
          <p:cNvPr id="20" name="テキスト ボックス 19"/>
          <p:cNvSpPr txBox="1"/>
          <p:nvPr/>
        </p:nvSpPr>
        <p:spPr>
          <a:xfrm>
            <a:off x="3188617" y="3128918"/>
            <a:ext cx="529312" cy="300082"/>
          </a:xfrm>
          <a:prstGeom prst="rect">
            <a:avLst/>
          </a:prstGeom>
          <a:noFill/>
        </p:spPr>
        <p:txBody>
          <a:bodyPr wrap="none" rtlCol="0">
            <a:spAutoFit/>
          </a:bodyPr>
          <a:lstStyle/>
          <a:p>
            <a:r>
              <a:rPr kumimoji="1" lang="en-GB" sz="1350" dirty="0">
                <a:solidFill>
                  <a:schemeClr val="bg1"/>
                </a:solidFill>
              </a:rPr>
              <a:t>1 sec</a:t>
            </a:r>
          </a:p>
        </p:txBody>
      </p:sp>
    </p:spTree>
    <p:extLst>
      <p:ext uri="{BB962C8B-B14F-4D97-AF65-F5344CB8AC3E}">
        <p14:creationId xmlns:p14="http://schemas.microsoft.com/office/powerpoint/2010/main" val="14396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Summary of carbon</a:t>
            </a:r>
            <a:r>
              <a:rPr lang="ja-JP" altLang="en-US" dirty="0"/>
              <a:t> </a:t>
            </a:r>
            <a:r>
              <a:rPr lang="en-US" altLang="ja-JP" dirty="0"/>
              <a:t>beam</a:t>
            </a:r>
            <a:r>
              <a:rPr lang="ja-JP" altLang="en-US" dirty="0"/>
              <a:t> </a:t>
            </a:r>
            <a:r>
              <a:rPr lang="en-US" altLang="ja-JP" dirty="0"/>
              <a:t>irradiation simulation</a:t>
            </a:r>
            <a:endParaRPr kumimoji="1" lang="en-GB" dirty="0"/>
          </a:p>
        </p:txBody>
      </p:sp>
      <p:sp>
        <p:nvSpPr>
          <p:cNvPr id="3" name="コンテンツ プレースホルダー 2"/>
          <p:cNvSpPr>
            <a:spLocks noGrp="1"/>
          </p:cNvSpPr>
          <p:nvPr>
            <p:ph idx="1"/>
          </p:nvPr>
        </p:nvSpPr>
        <p:spPr/>
        <p:txBody>
          <a:bodyPr>
            <a:normAutofit/>
          </a:bodyPr>
          <a:lstStyle/>
          <a:p>
            <a:r>
              <a:rPr kumimoji="1" lang="en-US" altLang="ja-JP" sz="2000" dirty="0"/>
              <a:t>High energy (&gt;20 MeV) gamma rays are also generated, and such gamma rays are generated along the beam.</a:t>
            </a:r>
          </a:p>
          <a:p>
            <a:r>
              <a:rPr kumimoji="1" lang="en-US" sz="2000" dirty="0"/>
              <a:t>Although the number of high energy gamma rays is small, sufficient data amount can be expected for 10</a:t>
            </a:r>
            <a:r>
              <a:rPr kumimoji="1" lang="en-US" sz="2000" baseline="30000" dirty="0"/>
              <a:t>9</a:t>
            </a:r>
            <a:r>
              <a:rPr kumimoji="1" lang="en-US" sz="2000" dirty="0"/>
              <a:t> carbons.</a:t>
            </a:r>
            <a:endParaRPr kumimoji="1" lang="en-GB" sz="20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フッター プレースホルダー 4"/>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306590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Cross section of gamma rays</a:t>
            </a:r>
            <a:r>
              <a:rPr kumimoji="1" lang="en-US" altLang="ja-JP" baseline="30000" dirty="0"/>
              <a:t>[4]</a:t>
            </a:r>
            <a:endParaRPr kumimoji="1" lang="en-GB" baseline="30000" dirty="0"/>
          </a:p>
        </p:txBody>
      </p:sp>
      <p:sp>
        <p:nvSpPr>
          <p:cNvPr id="3" name="コンテンツ プレースホルダー 2"/>
          <p:cNvSpPr>
            <a:spLocks noGrp="1"/>
          </p:cNvSpPr>
          <p:nvPr>
            <p:ph idx="1"/>
          </p:nvPr>
        </p:nvSpPr>
        <p:spPr/>
        <p:txBody>
          <a:bodyPr/>
          <a:lstStyle/>
          <a:p>
            <a:r>
              <a:rPr kumimoji="1" lang="en-US" altLang="ja-JP" sz="2000" dirty="0"/>
              <a:t>Cross section between La-GPS ((Gd</a:t>
            </a:r>
            <a:r>
              <a:rPr kumimoji="1" lang="en-US" altLang="ja-JP" sz="2000" baseline="-25000" dirty="0"/>
              <a:t>1-x</a:t>
            </a:r>
            <a:r>
              <a:rPr kumimoji="1" lang="en-US" altLang="ja-JP" sz="2000" dirty="0"/>
              <a:t>La</a:t>
            </a:r>
            <a:r>
              <a:rPr kumimoji="1" lang="en-US" altLang="ja-JP" sz="2000" baseline="-25000" dirty="0"/>
              <a:t>x-y</a:t>
            </a:r>
            <a:r>
              <a:rPr kumimoji="1" lang="en-US" altLang="ja-JP" sz="2000" dirty="0"/>
              <a:t>Ce</a:t>
            </a:r>
            <a:r>
              <a:rPr kumimoji="1" lang="en-US" altLang="ja-JP" sz="2000" baseline="-25000" dirty="0"/>
              <a:t>y</a:t>
            </a:r>
            <a:r>
              <a:rPr kumimoji="1" lang="en-US" altLang="ja-JP" sz="2000" dirty="0"/>
              <a:t>)</a:t>
            </a:r>
            <a:r>
              <a:rPr kumimoji="1" lang="en-US" altLang="ja-JP" sz="2000" baseline="-25000" dirty="0"/>
              <a:t>2</a:t>
            </a:r>
            <a:r>
              <a:rPr kumimoji="1" lang="en-US" altLang="ja-JP" sz="2000" dirty="0"/>
              <a:t>Si</a:t>
            </a:r>
            <a:r>
              <a:rPr kumimoji="1" lang="en-US" altLang="ja-JP" sz="2000" baseline="-25000" dirty="0"/>
              <a:t>2</a:t>
            </a:r>
            <a:r>
              <a:rPr kumimoji="1" lang="en-US" altLang="ja-JP" sz="2000" dirty="0"/>
              <a:t>O</a:t>
            </a:r>
            <a:r>
              <a:rPr kumimoji="1" lang="en-US" altLang="ja-JP" sz="2000" baseline="-25000" dirty="0"/>
              <a:t>7</a:t>
            </a:r>
            <a:r>
              <a:rPr kumimoji="1" lang="en-US" altLang="ja-JP" sz="2000" dirty="0"/>
              <a:t> x=0.25, y=0.01) and gamma ray</a:t>
            </a:r>
            <a:r>
              <a:rPr kumimoji="1" lang="en-US" altLang="ja-JP" sz="2000" baseline="30000" dirty="0"/>
              <a:t>[5]</a:t>
            </a:r>
          </a:p>
          <a:p>
            <a:endParaRPr kumimoji="1" lang="en-GB"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図 4"/>
          <p:cNvPicPr>
            <a:picLocks noChangeAspect="1"/>
          </p:cNvPicPr>
          <p:nvPr/>
        </p:nvPicPr>
        <p:blipFill>
          <a:blip r:embed="rId3"/>
          <a:stretch>
            <a:fillRect/>
          </a:stretch>
        </p:blipFill>
        <p:spPr>
          <a:xfrm>
            <a:off x="179512" y="2713295"/>
            <a:ext cx="4729290" cy="3458903"/>
          </a:xfrm>
          <a:prstGeom prst="rect">
            <a:avLst/>
          </a:prstGeom>
        </p:spPr>
      </p:pic>
      <p:sp>
        <p:nvSpPr>
          <p:cNvPr id="6" name="右矢印 5"/>
          <p:cNvSpPr/>
          <p:nvPr/>
        </p:nvSpPr>
        <p:spPr>
          <a:xfrm>
            <a:off x="5131892" y="3938169"/>
            <a:ext cx="717884" cy="349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350"/>
          </a:p>
        </p:txBody>
      </p:sp>
      <p:sp>
        <p:nvSpPr>
          <p:cNvPr id="7" name="テキスト ボックス 6"/>
          <p:cNvSpPr txBox="1"/>
          <p:nvPr/>
        </p:nvSpPr>
        <p:spPr>
          <a:xfrm>
            <a:off x="5835348" y="3605022"/>
            <a:ext cx="3308652" cy="1015663"/>
          </a:xfrm>
          <a:prstGeom prst="rect">
            <a:avLst/>
          </a:prstGeom>
          <a:noFill/>
        </p:spPr>
        <p:txBody>
          <a:bodyPr wrap="square" rtlCol="0">
            <a:spAutoFit/>
          </a:bodyPr>
          <a:lstStyle/>
          <a:p>
            <a:r>
              <a:rPr kumimoji="1" lang="en-US" altLang="ja-JP" sz="2000" dirty="0"/>
              <a:t>Pair production events are dominant when gamma ray’s energy is over 10 MeV</a:t>
            </a:r>
          </a:p>
        </p:txBody>
      </p:sp>
      <p:sp>
        <p:nvSpPr>
          <p:cNvPr id="8" name="フッター プレースホルダー 7"/>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24118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GB" dirty="0"/>
              <a:t>Proposal of new system</a:t>
            </a:r>
          </a:p>
        </p:txBody>
      </p:sp>
      <p:sp>
        <p:nvSpPr>
          <p:cNvPr id="3" name="コンテンツ プレースホルダー 2"/>
          <p:cNvSpPr>
            <a:spLocks noGrp="1"/>
          </p:cNvSpPr>
          <p:nvPr>
            <p:ph idx="1"/>
          </p:nvPr>
        </p:nvSpPr>
        <p:spPr/>
        <p:txBody>
          <a:bodyPr>
            <a:normAutofit/>
          </a:bodyPr>
          <a:lstStyle/>
          <a:p>
            <a:r>
              <a:rPr kumimoji="1" lang="en-GB" sz="2000" dirty="0"/>
              <a:t>Using pair production events</a:t>
            </a:r>
          </a:p>
          <a:p>
            <a:r>
              <a:rPr kumimoji="1" lang="en-GB" sz="2000" dirty="0"/>
              <a:t>Details of the system is omitted because this system is now preparing for patent applications</a:t>
            </a:r>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
        <p:nvSpPr>
          <p:cNvPr id="5" name="スライド番号プレースホルダー 4"/>
          <p:cNvSpPr>
            <a:spLocks noGrp="1"/>
          </p:cNvSpPr>
          <p:nvPr>
            <p:ph type="sldNum" sz="quarter" idx="12"/>
          </p:nvPr>
        </p:nvSpPr>
        <p:spPr/>
        <p:txBody>
          <a:bodyPr/>
          <a:lstStyle/>
          <a:p>
            <a:fld id="{2A013F82-EE5E-44EE-A61D-E31C6657F26F}" type="slidenum">
              <a:rPr lang="en-US" altLang="ja-JP" noProof="0" smtClean="0"/>
              <a:pPr/>
              <a:t>19</a:t>
            </a:fld>
            <a:endParaRPr lang="ja-JP" altLang="en-US" noProof="0" dirty="0"/>
          </a:p>
        </p:txBody>
      </p:sp>
    </p:spTree>
    <p:extLst>
      <p:ext uri="{BB962C8B-B14F-4D97-AF65-F5344CB8AC3E}">
        <p14:creationId xmlns:p14="http://schemas.microsoft.com/office/powerpoint/2010/main" val="17580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2109" y="381000"/>
            <a:ext cx="7174307" cy="1371600"/>
          </a:xfrm>
        </p:spPr>
        <p:txBody>
          <a:bodyPr>
            <a:normAutofit/>
          </a:bodyPr>
          <a:lstStyle/>
          <a:p>
            <a:r>
              <a:rPr kumimoji="1" lang="en-US" sz="3200" dirty="0"/>
              <a:t>Disclosure of Conflict of Interest</a:t>
            </a:r>
            <a:endParaRPr kumimoji="1" lang="en-GB" sz="3200" dirty="0"/>
          </a:p>
        </p:txBody>
      </p:sp>
      <p:sp>
        <p:nvSpPr>
          <p:cNvPr id="3" name="コンテンツ プレースホルダー 2"/>
          <p:cNvSpPr>
            <a:spLocks noGrp="1"/>
          </p:cNvSpPr>
          <p:nvPr>
            <p:ph idx="1"/>
          </p:nvPr>
        </p:nvSpPr>
        <p:spPr/>
        <p:txBody>
          <a:bodyPr anchor="ctr">
            <a:normAutofit/>
          </a:bodyPr>
          <a:lstStyle/>
          <a:p>
            <a:pPr marL="0" indent="0" algn="ctr">
              <a:buNone/>
            </a:pPr>
            <a:r>
              <a:rPr kumimoji="1" lang="en-US" sz="2400" dirty="0"/>
              <a:t>We have nothing to declare for this study.</a:t>
            </a:r>
            <a:endParaRPr kumimoji="1" lang="en-GB" sz="2400" dirty="0"/>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
        <p:nvSpPr>
          <p:cNvPr id="5" name="スライド番号プレースホルダー 4"/>
          <p:cNvSpPr>
            <a:spLocks noGrp="1"/>
          </p:cNvSpPr>
          <p:nvPr>
            <p:ph type="sldNum" sz="quarter" idx="12"/>
          </p:nvPr>
        </p:nvSpPr>
        <p:spPr/>
        <p:txBody>
          <a:bodyPr/>
          <a:lstStyle/>
          <a:p>
            <a:fld id="{2A013F82-EE5E-44EE-A61D-E31C6657F26F}" type="slidenum">
              <a:rPr lang="en-US" altLang="ja-JP" noProof="0" smtClean="0"/>
              <a:pPr/>
              <a:t>2</a:t>
            </a:fld>
            <a:endParaRPr lang="ja-JP" altLang="en-US" noProof="0" dirty="0"/>
          </a:p>
        </p:txBody>
      </p:sp>
    </p:spTree>
    <p:extLst>
      <p:ext uri="{BB962C8B-B14F-4D97-AF65-F5344CB8AC3E}">
        <p14:creationId xmlns:p14="http://schemas.microsoft.com/office/powerpoint/2010/main" val="92104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GB" dirty="0"/>
              <a:t>Conclusions</a:t>
            </a:r>
          </a:p>
        </p:txBody>
      </p:sp>
      <p:sp>
        <p:nvSpPr>
          <p:cNvPr id="3" name="コンテンツ プレースホルダー 2"/>
          <p:cNvSpPr>
            <a:spLocks noGrp="1"/>
          </p:cNvSpPr>
          <p:nvPr>
            <p:ph idx="1"/>
          </p:nvPr>
        </p:nvSpPr>
        <p:spPr/>
        <p:txBody>
          <a:bodyPr>
            <a:normAutofit/>
          </a:bodyPr>
          <a:lstStyle/>
          <a:p>
            <a:r>
              <a:rPr kumimoji="1" lang="en-US" sz="2000" dirty="0"/>
              <a:t>At the Bragg peak position, high energy gamma rays are generated, and such gamma rays are generated along the beam.</a:t>
            </a:r>
          </a:p>
          <a:p>
            <a:r>
              <a:rPr kumimoji="1" lang="en-US" sz="2000" dirty="0"/>
              <a:t>By using such gamma rays, Bragg peak position can be monitored accurately and easily.</a:t>
            </a:r>
            <a:endParaRPr kumimoji="1" lang="en-GB" sz="2000" dirty="0"/>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
        <p:nvSpPr>
          <p:cNvPr id="5" name="スライド番号プレースホルダー 4"/>
          <p:cNvSpPr>
            <a:spLocks noGrp="1"/>
          </p:cNvSpPr>
          <p:nvPr>
            <p:ph type="sldNum" sz="quarter" idx="12"/>
          </p:nvPr>
        </p:nvSpPr>
        <p:spPr/>
        <p:txBody>
          <a:bodyPr/>
          <a:lstStyle/>
          <a:p>
            <a:fld id="{2A013F82-EE5E-44EE-A61D-E31C6657F26F}" type="slidenum">
              <a:rPr lang="en-US" altLang="ja-JP" noProof="0" smtClean="0"/>
              <a:pPr/>
              <a:t>20</a:t>
            </a:fld>
            <a:endParaRPr lang="ja-JP" altLang="en-US" noProof="0" dirty="0"/>
          </a:p>
        </p:txBody>
      </p:sp>
    </p:spTree>
    <p:extLst>
      <p:ext uri="{BB962C8B-B14F-4D97-AF65-F5344CB8AC3E}">
        <p14:creationId xmlns:p14="http://schemas.microsoft.com/office/powerpoint/2010/main" val="1496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References</a:t>
            </a:r>
            <a:endParaRPr kumimoji="1" lang="en-GB" dirty="0"/>
          </a:p>
        </p:txBody>
      </p:sp>
      <p:sp>
        <p:nvSpPr>
          <p:cNvPr id="3" name="コンテンツ プレースホルダー 2"/>
          <p:cNvSpPr>
            <a:spLocks noGrp="1"/>
          </p:cNvSpPr>
          <p:nvPr>
            <p:ph idx="1"/>
          </p:nvPr>
        </p:nvSpPr>
        <p:spPr>
          <a:xfrm>
            <a:off x="514350" y="2503170"/>
            <a:ext cx="8452808" cy="3018094"/>
          </a:xfrm>
        </p:spPr>
        <p:txBody>
          <a:bodyPr>
            <a:normAutofit fontScale="92500" lnSpcReduction="10000"/>
          </a:bodyPr>
          <a:lstStyle/>
          <a:p>
            <a:pPr marL="342900" indent="-342900">
              <a:buFont typeface="+mj-lt"/>
              <a:buAutoNum type="arabicPeriod"/>
            </a:pPr>
            <a:r>
              <a:rPr kumimoji="1" lang="ja-JP" altLang="en-US" sz="1500" dirty="0"/>
              <a:t>公益財団法人医用原子力技術研究振興財団</a:t>
            </a:r>
            <a:r>
              <a:rPr kumimoji="1" lang="en-US" altLang="ja-JP" sz="1500" dirty="0"/>
              <a:t>:</a:t>
            </a:r>
            <a:r>
              <a:rPr kumimoji="1" lang="ja-JP" altLang="en-US" sz="1500" dirty="0"/>
              <a:t> 各粒子線施設における治療の登録患者数 （年度別） </a:t>
            </a:r>
            <a:r>
              <a:rPr kumimoji="1" lang="en-GB" altLang="ja-JP" sz="1500" dirty="0">
                <a:hlinkClick r:id="rId2"/>
              </a:rPr>
              <a:t>http://www.antm.or.jp/05_treatment/info/ryuusisen-kanja_2014.pdf</a:t>
            </a:r>
            <a:r>
              <a:rPr kumimoji="1" lang="ja-JP" altLang="en-US" sz="1500" dirty="0"/>
              <a:t> </a:t>
            </a:r>
            <a:r>
              <a:rPr lang="en-GB" altLang="ja-JP" sz="1500" dirty="0"/>
              <a:t>(retrieved on the</a:t>
            </a:r>
            <a:r>
              <a:rPr lang="ja-JP" altLang="en-US" sz="1500" dirty="0"/>
              <a:t> </a:t>
            </a:r>
            <a:r>
              <a:rPr lang="en-GB" altLang="ja-JP" sz="1500" dirty="0"/>
              <a:t>25th of Feb. 2017)</a:t>
            </a:r>
          </a:p>
          <a:p>
            <a:pPr marL="342900" indent="-342900">
              <a:buFont typeface="+mj-lt"/>
              <a:buAutoNum type="arabicPeriod"/>
            </a:pPr>
            <a:r>
              <a:rPr lang="en-US" altLang="ja-JP" sz="1500" dirty="0" err="1"/>
              <a:t>Amaldi</a:t>
            </a:r>
            <a:r>
              <a:rPr lang="en-US" altLang="ja-JP" sz="1500" dirty="0"/>
              <a:t> U and Kraft G: Particle accelerators take up the fight against cancer CERN COURIER 46(10) (2006) </a:t>
            </a:r>
            <a:r>
              <a:rPr lang="en-US" altLang="ja-JP" sz="1500" dirty="0">
                <a:hlinkClick r:id="rId3"/>
              </a:rPr>
              <a:t>http://cerncourier.com/cws/article/cern/29777</a:t>
            </a:r>
            <a:r>
              <a:rPr lang="en-US" altLang="ja-JP" sz="1500" dirty="0"/>
              <a:t> (retrieved on the 1st of Dec. 2016)</a:t>
            </a:r>
          </a:p>
          <a:p>
            <a:pPr marL="342900" indent="-342900">
              <a:buFont typeface="+mj-lt"/>
              <a:buAutoNum type="arabicPeriod"/>
            </a:pPr>
            <a:r>
              <a:rPr lang="ja-JP" altLang="en-US" sz="1500" dirty="0"/>
              <a:t>西尾禎治</a:t>
            </a:r>
            <a:r>
              <a:rPr lang="en-US" altLang="ja-JP" sz="1500" dirty="0"/>
              <a:t>: </a:t>
            </a:r>
            <a:r>
              <a:rPr lang="ja-JP" altLang="en-US" sz="1500" dirty="0"/>
              <a:t>陽子線がん治療における原子核反応の重要性 </a:t>
            </a:r>
            <a:r>
              <a:rPr lang="en-GB" altLang="ja-JP" sz="1500" dirty="0">
                <a:hlinkClick r:id="rId4"/>
              </a:rPr>
              <a:t>http://www.rcnp.osaka-u.ac.jp/~mhfukuda/Workshop/NeutronADS/NeutronADS/Welcome_files/Nishio_ProtonTherapy.pdf</a:t>
            </a:r>
            <a:r>
              <a:rPr lang="en-GB" altLang="ja-JP" sz="1500" dirty="0"/>
              <a:t> (retrieved on the 27th of Feb. 2017)</a:t>
            </a:r>
          </a:p>
          <a:p>
            <a:pPr marL="342900" indent="-342900">
              <a:buFont typeface="+mj-lt"/>
              <a:buAutoNum type="arabicPeriod"/>
            </a:pPr>
            <a:r>
              <a:rPr lang="en-GB" altLang="ja-JP" sz="1500" dirty="0"/>
              <a:t>Berger M J; Hubbell J H; Seltzer S M; Chang J; </a:t>
            </a:r>
            <a:r>
              <a:rPr lang="en-GB" altLang="ja-JP" sz="1500" dirty="0" err="1"/>
              <a:t>Coursey</a:t>
            </a:r>
            <a:r>
              <a:rPr lang="en-GB" altLang="ja-JP" sz="1500" dirty="0"/>
              <a:t> J S; </a:t>
            </a:r>
            <a:r>
              <a:rPr lang="en-GB" altLang="ja-JP" sz="1500" dirty="0" err="1"/>
              <a:t>Sukumar</a:t>
            </a:r>
            <a:r>
              <a:rPr lang="en-GB" altLang="ja-JP" sz="1500" dirty="0"/>
              <a:t> R; </a:t>
            </a:r>
            <a:r>
              <a:rPr lang="en-GB" altLang="ja-JP" sz="1500" dirty="0" err="1"/>
              <a:t>Zucker</a:t>
            </a:r>
            <a:r>
              <a:rPr lang="en-GB" altLang="ja-JP" sz="1500" dirty="0"/>
              <a:t> D S; Olsen K: NIST XCOM: Photon Cross Section Database </a:t>
            </a:r>
            <a:r>
              <a:rPr lang="en-GB" altLang="ja-JP" sz="1500" dirty="0">
                <a:hlinkClick r:id="rId5"/>
              </a:rPr>
              <a:t>http://physics.nist.gov/PhysRefData/Xcom/html/xcom1.html</a:t>
            </a:r>
            <a:r>
              <a:rPr lang="en-GB" altLang="ja-JP" sz="1500" dirty="0"/>
              <a:t> (retrieved on the 1st of Dec. 2016)</a:t>
            </a:r>
          </a:p>
          <a:p>
            <a:pPr marL="342900" indent="-342900">
              <a:buFont typeface="+mj-lt"/>
              <a:buAutoNum type="arabicPeriod"/>
            </a:pPr>
            <a:endParaRPr kumimoji="1" lang="en-GB" sz="1500"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63211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dirty="0"/>
              <a:t>About particle beam therapy</a:t>
            </a:r>
            <a:endParaRPr lang="en-GB" dirty="0"/>
          </a:p>
        </p:txBody>
      </p:sp>
      <p:sp>
        <p:nvSpPr>
          <p:cNvPr id="5" name="コンテンツ プレースホルダー 4"/>
          <p:cNvSpPr>
            <a:spLocks noGrp="1"/>
          </p:cNvSpPr>
          <p:nvPr>
            <p:ph sz="half" idx="1"/>
          </p:nvPr>
        </p:nvSpPr>
        <p:spPr>
          <a:xfrm>
            <a:off x="1128881" y="1905001"/>
            <a:ext cx="3443119" cy="4114800"/>
          </a:xfrm>
        </p:spPr>
        <p:txBody>
          <a:bodyPr>
            <a:normAutofit/>
          </a:bodyPr>
          <a:lstStyle/>
          <a:p>
            <a:r>
              <a:rPr lang="en-US" altLang="ja-JP" sz="2000" dirty="0"/>
              <a:t>Cancer treatment</a:t>
            </a:r>
          </a:p>
          <a:p>
            <a:r>
              <a:rPr lang="en-US" altLang="ja-JP" sz="2000" dirty="0"/>
              <a:t>Accelerate protons or the nucleus of carbon or oxygen with an accelerator and hit cancer cells</a:t>
            </a:r>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3660161439"/>
              </p:ext>
            </p:extLst>
          </p:nvPr>
        </p:nvGraphicFramePr>
        <p:xfrm>
          <a:off x="4528016" y="1914854"/>
          <a:ext cx="4508480" cy="4322458"/>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D57F1E4F-1CFF-5643-939E-217C01CDF565}" type="slidenum">
              <a:rPr lang="en-US" smtClean="0"/>
              <a:pPr/>
              <a:t>3</a:t>
            </a:fld>
            <a:endParaRPr lang="en-US" dirty="0"/>
          </a:p>
        </p:txBody>
      </p:sp>
      <p:cxnSp>
        <p:nvCxnSpPr>
          <p:cNvPr id="12" name="直線矢印コネクタ 11"/>
          <p:cNvCxnSpPr/>
          <p:nvPr/>
        </p:nvCxnSpPr>
        <p:spPr>
          <a:xfrm flipV="1">
            <a:off x="5880947" y="3645024"/>
            <a:ext cx="1859405" cy="111532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433363" y="2917565"/>
            <a:ext cx="2408188" cy="646331"/>
          </a:xfrm>
          <a:prstGeom prst="rect">
            <a:avLst/>
          </a:prstGeom>
          <a:solidFill>
            <a:schemeClr val="accent1"/>
          </a:solidFill>
        </p:spPr>
        <p:txBody>
          <a:bodyPr wrap="square" rtlCol="0">
            <a:spAutoFit/>
          </a:bodyPr>
          <a:lstStyle/>
          <a:p>
            <a:r>
              <a:rPr kumimoji="1" lang="en-GB" dirty="0"/>
              <a:t>The number of patients is increasing.</a:t>
            </a:r>
          </a:p>
        </p:txBody>
      </p:sp>
      <p:sp>
        <p:nvSpPr>
          <p:cNvPr id="18" name="フッター プレースホルダー 17"/>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397530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GB" dirty="0"/>
              <a:t>Benefits of particle beam therapy</a:t>
            </a:r>
          </a:p>
        </p:txBody>
      </p:sp>
      <p:sp>
        <p:nvSpPr>
          <p:cNvPr id="7" name="コンテンツ プレースホルダー 6"/>
          <p:cNvSpPr>
            <a:spLocks noGrp="1"/>
          </p:cNvSpPr>
          <p:nvPr>
            <p:ph sz="half" idx="1"/>
          </p:nvPr>
        </p:nvSpPr>
        <p:spPr>
          <a:xfrm>
            <a:off x="271732" y="2503170"/>
            <a:ext cx="4427506" cy="2582014"/>
          </a:xfrm>
        </p:spPr>
        <p:txBody>
          <a:bodyPr>
            <a:normAutofit lnSpcReduction="10000"/>
          </a:bodyPr>
          <a:lstStyle/>
          <a:p>
            <a:pPr marL="0" indent="0">
              <a:buNone/>
            </a:pPr>
            <a:r>
              <a:rPr kumimoji="1" lang="en-GB" sz="2000" dirty="0"/>
              <a:t>The effect becomes enormous only when the particle stop. </a:t>
            </a:r>
          </a:p>
          <a:p>
            <a:endParaRPr kumimoji="1" lang="en-GB" sz="2000" dirty="0"/>
          </a:p>
          <a:p>
            <a:pPr marL="0" indent="0">
              <a:buNone/>
            </a:pPr>
            <a:endParaRPr kumimoji="1" lang="en-US" altLang="ja-JP" sz="2000" u="sng" dirty="0"/>
          </a:p>
          <a:p>
            <a:pPr marL="0" indent="0">
              <a:buNone/>
            </a:pPr>
            <a:r>
              <a:rPr kumimoji="1" lang="en-US" altLang="ja-JP" sz="2000" u="sng" dirty="0"/>
              <a:t>Give large damage only to cancer cells.</a:t>
            </a:r>
          </a:p>
        </p:txBody>
      </p:sp>
      <p:sp>
        <p:nvSpPr>
          <p:cNvPr id="8" name="コンテンツ プレースホルダー 7"/>
          <p:cNvSpPr>
            <a:spLocks noGrp="1"/>
          </p:cNvSpPr>
          <p:nvPr>
            <p:ph sz="half" idx="2"/>
          </p:nvPr>
        </p:nvSpPr>
        <p:spPr>
          <a:xfrm>
            <a:off x="4699238" y="5373179"/>
            <a:ext cx="4186239" cy="575186"/>
          </a:xfrm>
        </p:spPr>
        <p:txBody>
          <a:bodyPr>
            <a:normAutofit lnSpcReduction="10000"/>
          </a:bodyPr>
          <a:lstStyle/>
          <a:p>
            <a:pPr marL="0" indent="0">
              <a:buNone/>
            </a:pPr>
            <a:r>
              <a:rPr kumimoji="1" lang="en-US" altLang="ja-JP" dirty="0"/>
              <a:t>Relative dose of various radiations in the body</a:t>
            </a:r>
            <a:r>
              <a:rPr kumimoji="1" lang="en-US" altLang="ja-JP" baseline="30000" dirty="0"/>
              <a:t>[2]</a:t>
            </a:r>
          </a:p>
        </p:txBody>
      </p:sp>
      <p:pic>
        <p:nvPicPr>
          <p:cNvPr id="13" name="図 12"/>
          <p:cNvPicPr>
            <a:picLocks noChangeAspect="1"/>
          </p:cNvPicPr>
          <p:nvPr/>
        </p:nvPicPr>
        <p:blipFill>
          <a:blip r:embed="rId3"/>
          <a:stretch>
            <a:fillRect/>
          </a:stretch>
        </p:blipFill>
        <p:spPr>
          <a:xfrm>
            <a:off x="4699240" y="2400301"/>
            <a:ext cx="4186238" cy="2900363"/>
          </a:xfrm>
          <a:prstGeom prst="rect">
            <a:avLst/>
          </a:prstGeom>
        </p:spPr>
      </p:pic>
      <p:sp>
        <p:nvSpPr>
          <p:cNvPr id="14" name="下矢印 13"/>
          <p:cNvSpPr/>
          <p:nvPr/>
        </p:nvSpPr>
        <p:spPr>
          <a:xfrm>
            <a:off x="2051720" y="3150798"/>
            <a:ext cx="576064" cy="710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35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a:t>
            </a:fld>
            <a:endParaRPr lang="en-US" dirty="0"/>
          </a:p>
        </p:txBody>
      </p:sp>
      <p:sp>
        <p:nvSpPr>
          <p:cNvPr id="2" name="フッター プレースホルダー 1"/>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744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GB" dirty="0"/>
              <a:t>Risks of particle beam therapy</a:t>
            </a:r>
          </a:p>
        </p:txBody>
      </p:sp>
      <p:sp>
        <p:nvSpPr>
          <p:cNvPr id="3" name="コンテンツ プレースホルダー 2"/>
          <p:cNvSpPr>
            <a:spLocks noGrp="1"/>
          </p:cNvSpPr>
          <p:nvPr>
            <p:ph idx="1"/>
          </p:nvPr>
        </p:nvSpPr>
        <p:spPr/>
        <p:txBody>
          <a:bodyPr>
            <a:normAutofit/>
          </a:bodyPr>
          <a:lstStyle/>
          <a:p>
            <a:r>
              <a:rPr kumimoji="1" lang="en-US" altLang="ja-JP" sz="2000" dirty="0"/>
              <a:t>If the position to hit the beam is incorrect, it will damage only normal cells and cannot damage cancer cells.</a:t>
            </a:r>
          </a:p>
        </p:txBody>
      </p:sp>
      <p:sp>
        <p:nvSpPr>
          <p:cNvPr id="5" name="右矢印 4"/>
          <p:cNvSpPr/>
          <p:nvPr/>
        </p:nvSpPr>
        <p:spPr>
          <a:xfrm>
            <a:off x="666391" y="4460935"/>
            <a:ext cx="1268083" cy="498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350"/>
          </a:p>
        </p:txBody>
      </p:sp>
      <p:sp>
        <p:nvSpPr>
          <p:cNvPr id="6" name="テキスト ボックス 5"/>
          <p:cNvSpPr txBox="1"/>
          <p:nvPr/>
        </p:nvSpPr>
        <p:spPr>
          <a:xfrm>
            <a:off x="2051720" y="4462527"/>
            <a:ext cx="6310536" cy="707886"/>
          </a:xfrm>
          <a:prstGeom prst="rect">
            <a:avLst/>
          </a:prstGeom>
          <a:noFill/>
        </p:spPr>
        <p:txBody>
          <a:bodyPr wrap="square" rtlCol="0">
            <a:spAutoFit/>
          </a:bodyPr>
          <a:lstStyle/>
          <a:p>
            <a:r>
              <a:rPr kumimoji="1" lang="en-GB" sz="2000" dirty="0">
                <a:solidFill>
                  <a:schemeClr val="accent3"/>
                </a:solidFill>
              </a:rPr>
              <a:t>It is necessary to monitor the position where the beam is hit in real time.</a:t>
            </a:r>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5</a:t>
            </a:fld>
            <a:endParaRPr lang="en-US" dirty="0"/>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24353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a:t>Previous Research</a:t>
            </a:r>
            <a:r>
              <a:rPr kumimoji="1" lang="en-US" altLang="ja-JP" baseline="30000" dirty="0"/>
              <a:t>[3]</a:t>
            </a:r>
            <a:endParaRPr kumimoji="1" lang="en-GB" baseline="30000" dirty="0"/>
          </a:p>
        </p:txBody>
      </p:sp>
      <p:sp>
        <p:nvSpPr>
          <p:cNvPr id="6" name="コンテンツ プレースホルダー 5"/>
          <p:cNvSpPr>
            <a:spLocks noGrp="1"/>
          </p:cNvSpPr>
          <p:nvPr>
            <p:ph idx="1"/>
          </p:nvPr>
        </p:nvSpPr>
        <p:spPr/>
        <p:txBody>
          <a:bodyPr>
            <a:normAutofit/>
          </a:bodyPr>
          <a:lstStyle/>
          <a:p>
            <a:r>
              <a:rPr kumimoji="1" lang="en-GB" sz="2000" dirty="0"/>
              <a:t>PET (Positron Emission Tomography)</a:t>
            </a:r>
          </a:p>
          <a:p>
            <a:pPr lvl="1"/>
            <a:r>
              <a:rPr kumimoji="1" lang="en-US" altLang="ja-JP" sz="1800" dirty="0"/>
              <a:t>Using 0.511 MeV gamma rays emitted when positron annihilate</a:t>
            </a:r>
          </a:p>
          <a:p>
            <a:r>
              <a:rPr kumimoji="1" lang="en-GB" sz="2000" dirty="0"/>
              <a:t>Compton Camera</a:t>
            </a:r>
            <a:endParaRPr kumimoji="1" lang="en-US" sz="2000" dirty="0"/>
          </a:p>
          <a:p>
            <a:pPr lvl="1"/>
            <a:r>
              <a:rPr kumimoji="1" lang="en-US" sz="1800" dirty="0"/>
              <a:t>Capture gamma rays of 2.3 MeV / 0.718 MeV with a Compton camera.</a:t>
            </a:r>
          </a:p>
          <a:p>
            <a:pPr lvl="1"/>
            <a:r>
              <a:rPr kumimoji="1" lang="en-US" sz="1800" dirty="0"/>
              <a:t>Combine with data obtained by PET detector to construct an image.</a:t>
            </a:r>
            <a:endParaRPr kumimoji="1" lang="en-GB" sz="18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6</a:t>
            </a:fld>
            <a:endParaRPr lang="en-US" dirty="0"/>
          </a:p>
        </p:txBody>
      </p:sp>
      <p:sp>
        <p:nvSpPr>
          <p:cNvPr id="2" name="フッター プレースホルダー 1"/>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30831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Simulation of energy and position distribution of gamma ray generated by particle beam therapy</a:t>
            </a:r>
            <a:endParaRPr lang="en-GB" dirty="0"/>
          </a:p>
        </p:txBody>
      </p:sp>
      <p:sp>
        <p:nvSpPr>
          <p:cNvPr id="3" name="コンテンツ プレースホルダー 2"/>
          <p:cNvSpPr>
            <a:spLocks noGrp="1"/>
          </p:cNvSpPr>
          <p:nvPr>
            <p:ph idx="1"/>
          </p:nvPr>
        </p:nvSpPr>
        <p:spPr/>
        <p:txBody>
          <a:bodyPr>
            <a:normAutofit/>
          </a:bodyPr>
          <a:lstStyle/>
          <a:p>
            <a:r>
              <a:rPr lang="fr-FR" altLang="ja-JP" dirty="0"/>
              <a:t>GEANT4, Monte Carlo simulation code</a:t>
            </a:r>
            <a:endParaRPr lang="en-US" altLang="ja-JP" dirty="0"/>
          </a:p>
          <a:p>
            <a:r>
              <a:rPr lang="en-US" altLang="ja-JP" dirty="0"/>
              <a:t>Beam Energy</a:t>
            </a:r>
          </a:p>
          <a:p>
            <a:pPr lvl="1"/>
            <a:r>
              <a:rPr lang="en-US" altLang="ja-JP" dirty="0"/>
              <a:t>Carbon beams…290 MeV/n</a:t>
            </a:r>
          </a:p>
          <a:p>
            <a:pPr lvl="1"/>
            <a:r>
              <a:rPr lang="en-US" altLang="ja-JP" dirty="0"/>
              <a:t>Proton beams…175 MeV</a:t>
            </a:r>
          </a:p>
          <a:p>
            <a:r>
              <a:rPr lang="en-US" altLang="ja-JP" dirty="0"/>
              <a:t>Material of the phantom</a:t>
            </a:r>
          </a:p>
          <a:p>
            <a:pPr lvl="1"/>
            <a:r>
              <a:rPr lang="en-US" altLang="ja-JP" dirty="0"/>
              <a:t>G4_MIX_D_WAX (H:13.4%, C:77.8%, O:3.5%, Mg:3.9%, Ti:1.4%)</a:t>
            </a:r>
          </a:p>
          <a:p>
            <a:r>
              <a:rPr lang="en-US" altLang="ja-JP" dirty="0"/>
              <a:t>Physics List</a:t>
            </a:r>
          </a:p>
          <a:p>
            <a:pPr lvl="1"/>
            <a:r>
              <a:rPr lang="en-US" altLang="ja-JP" dirty="0"/>
              <a:t>FTFP_BERT_HP+G4RadioactiveDecayPhysics (Carbon beams)</a:t>
            </a:r>
          </a:p>
          <a:p>
            <a:pPr lvl="1"/>
            <a:r>
              <a:rPr lang="en-US" altLang="ja-JP" dirty="0"/>
              <a:t>QGSP_BIC_HP+G4RadioactiveDecayPhysics (Proton beams)</a:t>
            </a:r>
          </a:p>
          <a:p>
            <a:r>
              <a:rPr lang="en-US" altLang="ja-JP" dirty="0"/>
              <a:t>Shot 10</a:t>
            </a:r>
            <a:r>
              <a:rPr lang="en-US" altLang="ja-JP" baseline="30000" dirty="0"/>
              <a:t>7 </a:t>
            </a:r>
            <a:r>
              <a:rPr lang="en-US" altLang="ja-JP" dirty="0"/>
              <a:t>particles</a:t>
            </a:r>
            <a:endParaRPr lang="en-US" altLang="ja-JP" baseline="30000"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33516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142107" y="3458741"/>
            <a:ext cx="7109563" cy="3956938"/>
          </a:xfrm>
          <a:prstGeom prst="rect">
            <a:avLst/>
          </a:prstGeom>
        </p:spPr>
      </p:pic>
      <p:sp>
        <p:nvSpPr>
          <p:cNvPr id="2" name="タイトル 1"/>
          <p:cNvSpPr>
            <a:spLocks noGrp="1"/>
          </p:cNvSpPr>
          <p:nvPr>
            <p:ph type="title"/>
          </p:nvPr>
        </p:nvSpPr>
        <p:spPr/>
        <p:txBody>
          <a:bodyPr/>
          <a:lstStyle/>
          <a:p>
            <a:r>
              <a:rPr kumimoji="1" lang="en-GB" dirty="0"/>
              <a:t>Simulation flow</a:t>
            </a:r>
          </a:p>
        </p:txBody>
      </p:sp>
      <p:sp>
        <p:nvSpPr>
          <p:cNvPr id="3" name="コンテンツ プレースホルダー 2"/>
          <p:cNvSpPr>
            <a:spLocks noGrp="1"/>
          </p:cNvSpPr>
          <p:nvPr>
            <p:ph idx="1"/>
          </p:nvPr>
        </p:nvSpPr>
        <p:spPr/>
        <p:txBody>
          <a:bodyPr/>
          <a:lstStyle/>
          <a:p>
            <a:r>
              <a:rPr kumimoji="1" lang="en-US" altLang="ja-JP" dirty="0"/>
              <a:t>Shoot beams</a:t>
            </a:r>
          </a:p>
          <a:p>
            <a:r>
              <a:rPr kumimoji="1" lang="en-US" altLang="ja-JP" dirty="0"/>
              <a:t>Acquired data</a:t>
            </a:r>
          </a:p>
          <a:p>
            <a:pPr lvl="1"/>
            <a:r>
              <a:rPr kumimoji="1" lang="en-US" altLang="ja-JP" dirty="0"/>
              <a:t>Gamma ray’s last scattered point in the body</a:t>
            </a:r>
          </a:p>
          <a:p>
            <a:pPr lvl="1"/>
            <a:r>
              <a:rPr kumimoji="1" lang="en-US" altLang="ja-JP" dirty="0"/>
              <a:t>Gamma ray’s position, momentum direction and energy on the surface of the body</a:t>
            </a:r>
          </a:p>
          <a:p>
            <a:r>
              <a:rPr kumimoji="1" lang="en-US" altLang="ja-JP" dirty="0"/>
              <a:t>Gamma rays entering detecting area (30 cm*30 cm, located 5 cm from the body, orange square in the picture) are extracted</a:t>
            </a:r>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フッター プレースホルダー 3"/>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403134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Energy distribution of gamma rays</a:t>
            </a:r>
            <a:endParaRPr lang="en-GB" dirty="0"/>
          </a:p>
        </p:txBody>
      </p:sp>
      <p:sp>
        <p:nvSpPr>
          <p:cNvPr id="5" name="テキスト プレースホルダー 4"/>
          <p:cNvSpPr>
            <a:spLocks noGrp="1"/>
          </p:cNvSpPr>
          <p:nvPr>
            <p:ph type="body" idx="1"/>
          </p:nvPr>
        </p:nvSpPr>
        <p:spPr>
          <a:xfrm>
            <a:off x="323528" y="1905000"/>
            <a:ext cx="4131855" cy="762000"/>
          </a:xfrm>
        </p:spPr>
        <p:txBody>
          <a:bodyPr/>
          <a:lstStyle/>
          <a:p>
            <a:r>
              <a:rPr lang="en-US" dirty="0"/>
              <a:t>Carbon beams</a:t>
            </a:r>
            <a:endParaRPr lang="en-GB" dirty="0"/>
          </a:p>
        </p:txBody>
      </p:sp>
      <p:sp>
        <p:nvSpPr>
          <p:cNvPr id="3" name="コンテンツ プレースホルダー 2"/>
          <p:cNvSpPr>
            <a:spLocks noGrp="1"/>
          </p:cNvSpPr>
          <p:nvPr>
            <p:ph sz="half" idx="2"/>
          </p:nvPr>
        </p:nvSpPr>
        <p:spPr>
          <a:xfrm>
            <a:off x="539552" y="2743201"/>
            <a:ext cx="3915831" cy="3276600"/>
          </a:xfrm>
        </p:spPr>
        <p:txBody>
          <a:bodyPr/>
          <a:lstStyle/>
          <a:p>
            <a:r>
              <a:rPr lang="en-US" altLang="ja-JP" dirty="0"/>
              <a:t>Maximum ~500 MeV</a:t>
            </a:r>
          </a:p>
          <a:p>
            <a:r>
              <a:rPr lang="en-US" altLang="ja-JP" dirty="0"/>
              <a:t>About 98% is less than 10 MeV</a:t>
            </a:r>
          </a:p>
          <a:p>
            <a:endParaRPr lang="en-GB" dirty="0"/>
          </a:p>
        </p:txBody>
      </p:sp>
      <p:sp>
        <p:nvSpPr>
          <p:cNvPr id="6" name="テキスト プレースホルダー 5"/>
          <p:cNvSpPr>
            <a:spLocks noGrp="1"/>
          </p:cNvSpPr>
          <p:nvPr>
            <p:ph type="body" sz="quarter" idx="3"/>
          </p:nvPr>
        </p:nvSpPr>
        <p:spPr/>
        <p:txBody>
          <a:bodyPr/>
          <a:lstStyle/>
          <a:p>
            <a:r>
              <a:rPr lang="en-US" dirty="0"/>
              <a:t>Proton beams</a:t>
            </a:r>
            <a:endParaRPr lang="en-GB" dirty="0"/>
          </a:p>
        </p:txBody>
      </p:sp>
      <p:sp>
        <p:nvSpPr>
          <p:cNvPr id="7" name="コンテンツ プレースホルダー 6"/>
          <p:cNvSpPr>
            <a:spLocks noGrp="1"/>
          </p:cNvSpPr>
          <p:nvPr>
            <p:ph sz="quarter" idx="4"/>
          </p:nvPr>
        </p:nvSpPr>
        <p:spPr/>
        <p:txBody>
          <a:bodyPr/>
          <a:lstStyle/>
          <a:p>
            <a:r>
              <a:rPr lang="en-US" altLang="ja-JP" dirty="0"/>
              <a:t>Maximum ~30 MeV</a:t>
            </a:r>
            <a:endParaRPr lang="ja-JP" altLang="en-US" dirty="0"/>
          </a:p>
          <a:p>
            <a:endParaRPr lang="en-GB"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12" name="テキスト ボックス 11"/>
          <p:cNvSpPr txBox="1"/>
          <p:nvPr/>
        </p:nvSpPr>
        <p:spPr>
          <a:xfrm>
            <a:off x="3322882" y="4459117"/>
            <a:ext cx="2270675" cy="1754326"/>
          </a:xfrm>
          <a:prstGeom prst="rect">
            <a:avLst/>
          </a:prstGeom>
          <a:noFill/>
        </p:spPr>
        <p:txBody>
          <a:bodyPr wrap="square" rtlCol="0">
            <a:spAutoFit/>
          </a:bodyPr>
          <a:lstStyle/>
          <a:p>
            <a:r>
              <a:rPr lang="en-US" altLang="ja-JP" dirty="0"/>
              <a:t>Peak @0.511 MeV</a:t>
            </a:r>
          </a:p>
          <a:p>
            <a:pPr lvl="1"/>
            <a:r>
              <a:rPr lang="en-US" altLang="ja-JP" dirty="0"/>
              <a:t>Pair annihilation of e</a:t>
            </a:r>
            <a:r>
              <a:rPr lang="en-US" altLang="ja-JP" baseline="30000" dirty="0"/>
              <a:t>+</a:t>
            </a:r>
          </a:p>
          <a:p>
            <a:r>
              <a:rPr lang="en-GB" altLang="ja-JP" dirty="0"/>
              <a:t>Peak @2.24 MeV</a:t>
            </a:r>
            <a:endParaRPr lang="en-US" altLang="ja-JP" dirty="0"/>
          </a:p>
          <a:p>
            <a:pPr lvl="1"/>
            <a:r>
              <a:rPr lang="en-US" altLang="ja-JP" dirty="0"/>
              <a:t>Bond energy of deuterium</a:t>
            </a:r>
            <a:endParaRPr kumimoji="1" lang="en-GB" dirty="0"/>
          </a:p>
        </p:txBody>
      </p:sp>
      <p:pic>
        <p:nvPicPr>
          <p:cNvPr id="8" name="図 7"/>
          <p:cNvPicPr>
            <a:picLocks noChangeAspect="1"/>
          </p:cNvPicPr>
          <p:nvPr/>
        </p:nvPicPr>
        <p:blipFill>
          <a:blip r:embed="rId3"/>
          <a:stretch>
            <a:fillRect/>
          </a:stretch>
        </p:blipFill>
        <p:spPr>
          <a:xfrm>
            <a:off x="5593557" y="3602684"/>
            <a:ext cx="3486151" cy="2367140"/>
          </a:xfrm>
          <a:prstGeom prst="rect">
            <a:avLst/>
          </a:prstGeom>
        </p:spPr>
      </p:pic>
      <p:pic>
        <p:nvPicPr>
          <p:cNvPr id="9" name="図 8"/>
          <p:cNvPicPr>
            <a:picLocks noChangeAspect="1"/>
          </p:cNvPicPr>
          <p:nvPr/>
        </p:nvPicPr>
        <p:blipFill>
          <a:blip r:embed="rId4"/>
          <a:stretch>
            <a:fillRect/>
          </a:stretch>
        </p:blipFill>
        <p:spPr>
          <a:xfrm>
            <a:off x="71438" y="3762054"/>
            <a:ext cx="3251444" cy="2207771"/>
          </a:xfrm>
          <a:prstGeom prst="rect">
            <a:avLst/>
          </a:prstGeom>
        </p:spPr>
      </p:pic>
      <p:sp>
        <p:nvSpPr>
          <p:cNvPr id="17" name="フッター プレースホルダー 16"/>
          <p:cNvSpPr>
            <a:spLocks noGrp="1"/>
          </p:cNvSpPr>
          <p:nvPr>
            <p:ph type="ftr" sz="quarter" idx="11"/>
          </p:nvPr>
        </p:nvSpPr>
        <p:spPr/>
        <p:txBody>
          <a:bodyPr/>
          <a:lstStyle/>
          <a:p>
            <a:r>
              <a:rPr lang="en-US" altLang="ja-JP" noProof="0"/>
              <a:t>The 113th Scientific Meeting of the Japan Society of Medical Physics</a:t>
            </a:r>
            <a:endParaRPr lang="ja-JP" altLang="en-US" noProof="0" dirty="0"/>
          </a:p>
        </p:txBody>
      </p:sp>
    </p:spTree>
    <p:extLst>
      <p:ext uri="{BB962C8B-B14F-4D97-AF65-F5344CB8AC3E}">
        <p14:creationId xmlns:p14="http://schemas.microsoft.com/office/powerpoint/2010/main" val="31344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デジタル ブルー トンネル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86_TF02895261_TF02895261" id="{05CA96EC-9039-4BE1-B72D-C3F40BA991BC}" vid="{643CF4FA-6109-407E-A9A6-7229A0C6F279}"/>
    </a:ext>
  </a:extLst>
</a:theme>
</file>

<file path=ppt/theme/theme2.xml><?xml version="1.0" encoding="utf-8"?>
<a:theme xmlns:a="http://schemas.openxmlformats.org/drawingml/2006/main" name="Office テーマ">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4873beb7-5857-4685-be1f-d57550cc96cc"/>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ビジネス用デジタルの青のトンネル プレゼンテーション (ワイドスクリーン)</Template>
  <TotalTime>0</TotalTime>
  <Words>1600</Words>
  <Application>Microsoft Office PowerPoint</Application>
  <PresentationFormat>画面に合わせる (4:3)</PresentationFormat>
  <Paragraphs>188</Paragraphs>
  <Slides>21</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Meiryo UI</vt:lpstr>
      <vt:lpstr>ＭＳ ゴシック</vt:lpstr>
      <vt:lpstr>Arial</vt:lpstr>
      <vt:lpstr>Corbel</vt:lpstr>
      <vt:lpstr>デジタル ブルー トンネル 16x9</vt:lpstr>
      <vt:lpstr>Proposal for Dosimetry System Using e+/e- Pair Production Events</vt:lpstr>
      <vt:lpstr>Disclosure of Conflict of Interest</vt:lpstr>
      <vt:lpstr>About particle beam therapy</vt:lpstr>
      <vt:lpstr>Benefits of particle beam therapy</vt:lpstr>
      <vt:lpstr>Risks of particle beam therapy</vt:lpstr>
      <vt:lpstr>Previous Research[3]</vt:lpstr>
      <vt:lpstr>Simulation of energy and position distribution of gamma ray generated by particle beam therapy</vt:lpstr>
      <vt:lpstr>Simulation flow</vt:lpstr>
      <vt:lpstr>Energy distribution of gamma rays</vt:lpstr>
      <vt:lpstr>PowerPoint プレゼンテーション</vt:lpstr>
      <vt:lpstr>z-x plane distribution</vt:lpstr>
      <vt:lpstr>x-y plane distribution</vt:lpstr>
      <vt:lpstr>Summary of proton beam irradiation simulation</vt:lpstr>
      <vt:lpstr>Distribution in the z direction (traveling direction) of gamma ray generation position (per 107 carbons)</vt:lpstr>
      <vt:lpstr>PowerPoint プレゼンテーション</vt:lpstr>
      <vt:lpstr>x-y plane distribution</vt:lpstr>
      <vt:lpstr>Summary of carbon beam irradiation simulation</vt:lpstr>
      <vt:lpstr>Cross section of gamma rays[4]</vt:lpstr>
      <vt:lpstr>Proposal of new system</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2017-02-25T07:04:44Z</dcterms:created>
  <dcterms:modified xsi:type="dcterms:W3CDTF">2017-03-02T08:47:43Z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