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8" r:id="rId2"/>
  </p:sldMasterIdLst>
  <p:notesMasterIdLst>
    <p:notesMasterId r:id="rId13"/>
  </p:notesMasterIdLst>
  <p:sldIdLst>
    <p:sldId id="256" r:id="rId3"/>
    <p:sldId id="26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71325" autoAdjust="0"/>
  </p:normalViewPr>
  <p:slideViewPr>
    <p:cSldViewPr snapToGrid="0">
      <p:cViewPr varScale="1">
        <p:scale>
          <a:sx n="52" d="100"/>
          <a:sy n="52" d="100"/>
        </p:scale>
        <p:origin x="10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Sheet2!$B$8:$D$8</c:f>
              <c:numCache>
                <c:formatCode>General</c:formatCode>
                <c:ptCount val="3"/>
                <c:pt idx="0">
                  <c:v>3.81</c:v>
                </c:pt>
                <c:pt idx="1">
                  <c:v>44.489999999999995</c:v>
                </c:pt>
                <c:pt idx="2">
                  <c:v>83.49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981676384"/>
        <c:axId val="-981678560"/>
      </c:barChart>
      <c:catAx>
        <c:axId val="-98167638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-981678560"/>
        <c:crosses val="autoZero"/>
        <c:auto val="1"/>
        <c:lblAlgn val="ctr"/>
        <c:lblOffset val="100"/>
        <c:noMultiLvlLbl val="0"/>
      </c:catAx>
      <c:valAx>
        <c:axId val="-981678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 sz="1800" dirty="0"/>
                  <a:t>number</a:t>
                </a:r>
                <a:r>
                  <a:rPr lang="en-US" altLang="ja-JP" sz="1800" baseline="0" dirty="0"/>
                  <a:t> of events [ /mm3]</a:t>
                </a:r>
                <a:endParaRPr lang="ja-JP" altLang="en-US" sz="1800" dirty="0"/>
              </a:p>
            </c:rich>
          </c:tx>
          <c:layout>
            <c:manualLayout>
              <c:xMode val="edge"/>
              <c:yMode val="edge"/>
              <c:x val="4.6904623162594486E-2"/>
              <c:y val="0.2256933524113442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-98167638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F7C570-1987-4C16-B4CD-FB8C1953E464}" type="datetimeFigureOut">
              <a:rPr kumimoji="1" lang="ja-JP" altLang="en-US" smtClean="0"/>
              <a:t>2017/3/3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579ED-84B1-4F85-BDEE-CF03E471B9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934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演題番号：</a:t>
            </a:r>
            <a:r>
              <a:rPr kumimoji="1" lang="en-US" altLang="ja-JP" dirty="0" smtClean="0"/>
              <a:t>O-041</a:t>
            </a:r>
          </a:p>
          <a:p>
            <a:r>
              <a:rPr kumimoji="1" lang="ja-JP" altLang="en-US" dirty="0" smtClean="0"/>
              <a:t>演題名　：位置分解能</a:t>
            </a:r>
            <a:r>
              <a:rPr kumimoji="1" lang="en-US" altLang="ja-JP" dirty="0" smtClean="0"/>
              <a:t>0.5mm</a:t>
            </a:r>
            <a:r>
              <a:rPr kumimoji="1" lang="ja-JP" altLang="en-US" dirty="0" smtClean="0"/>
              <a:t>の</a:t>
            </a:r>
            <a:r>
              <a:rPr kumimoji="1" lang="en-US" altLang="ja-JP" dirty="0" err="1" smtClean="0"/>
              <a:t>PETγ</a:t>
            </a:r>
            <a:r>
              <a:rPr kumimoji="1" lang="ja-JP" altLang="en-US" dirty="0" smtClean="0"/>
              <a:t>線測定器の開発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579ED-84B1-4F85-BDEE-CF03E471B99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880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コンプトン散乱事象を適切に解析に用いれば、有効な事象数は</a:t>
            </a:r>
            <a:r>
              <a:rPr kumimoji="1" lang="en-US" altLang="ja-JP" dirty="0" smtClean="0"/>
              <a:t>10</a:t>
            </a:r>
            <a:r>
              <a:rPr kumimoji="1" lang="ja-JP" altLang="en-US" dirty="0" smtClean="0"/>
              <a:t>倍以上になり、再構成画像の位置分解能向上につながる。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579ED-84B1-4F85-BDEE-CF03E471B99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907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29EA-3BE0-4BE8-A9D3-7275CA3CC870}" type="slidenum">
              <a:rPr lang="ja-JP" altLang="en-US" smtClean="0">
                <a:solidFill>
                  <a:prstClr val="black"/>
                </a:solidFill>
              </a:rPr>
              <a:pPr/>
              <a:t>2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101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PET</a:t>
            </a:r>
            <a:r>
              <a:rPr kumimoji="1" lang="ja-JP" altLang="en-US" dirty="0" smtClean="0"/>
              <a:t>装置において、１回の陽電子・電子対消滅事象に対してガンマ線が２本放出され、それらはシンチレーション結晶によって捉えられる。しかし、位置分解能を良くしようとしてシンチレーション結晶をより小さくしてしまうと、コンプトン散乱の影響により、位置分解能は良くならない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579ED-84B1-4F85-BDEE-CF03E471B99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263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１回の電子陽電子対消滅事象に対して、検出器結晶内でのガンマ線のコンプトン散乱は１～６回程度起こる。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579ED-84B1-4F85-BDEE-CF03E471B99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2931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シンチレータの上下面（この図では左右の面）に並べた波長変換ファイバーによって位置を検出</a:t>
            </a:r>
            <a:endParaRPr kumimoji="1" lang="en-US" altLang="ja-JP" dirty="0" smtClean="0"/>
          </a:p>
          <a:p>
            <a:r>
              <a:rPr kumimoji="1" lang="ja-JP" altLang="en-US" dirty="0" smtClean="0"/>
              <a:t>シンチレータの側面に貼った</a:t>
            </a:r>
            <a:r>
              <a:rPr kumimoji="1" lang="en-US" altLang="ja-JP" dirty="0" err="1" smtClean="0"/>
              <a:t>SiPM</a:t>
            </a:r>
            <a:r>
              <a:rPr kumimoji="1" lang="ja-JP" altLang="en-US" dirty="0" smtClean="0"/>
              <a:t>によってエネルギーを検出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579ED-84B1-4F85-BDEE-CF03E471B99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96654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コンプトン散乱しない事象は４％程度しか存在しない。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579ED-84B1-4F85-BDEE-CF03E471B99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80891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エネルギーのデータによって、最初のガンマ線散乱位置を特定。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579ED-84B1-4F85-BDEE-CF03E471B99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40332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73%</a:t>
            </a:r>
            <a:r>
              <a:rPr kumimoji="1" lang="ja-JP" altLang="en-US" dirty="0" smtClean="0"/>
              <a:t>のコンプトン散乱事象で最初の散乱位置を特定できた。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579ED-84B1-4F85-BDEE-CF03E471B99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52719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コンプトン散乱事象を適切に解析に用いれば、有効な事象数は</a:t>
            </a:r>
            <a:r>
              <a:rPr kumimoji="1" lang="en-US" altLang="ja-JP" dirty="0" smtClean="0"/>
              <a:t>10</a:t>
            </a:r>
            <a:r>
              <a:rPr kumimoji="1" lang="ja-JP" altLang="en-US" dirty="0" smtClean="0"/>
              <a:t>倍以上になる。これは、発光位置の重心を用いた解析よりも優れている。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579ED-84B1-4F85-BDEE-CF03E471B99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7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799" y="1964267"/>
            <a:ext cx="5398295" cy="2421464"/>
          </a:xfrm>
        </p:spPr>
        <p:txBody>
          <a:bodyPr anchor="b">
            <a:normAutofit/>
          </a:bodyPr>
          <a:lstStyle>
            <a:lvl1pPr algn="r">
              <a:defRPr sz="36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799" y="4385733"/>
            <a:ext cx="5398295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350" cap="all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99419" y="5870576"/>
            <a:ext cx="120015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3/3/2017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799" y="5870576"/>
            <a:ext cx="3670469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6719" y="5870576"/>
            <a:ext cx="413375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4732865"/>
            <a:ext cx="7598570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8701" y="932112"/>
            <a:ext cx="656987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5299603"/>
            <a:ext cx="7598570" cy="49371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09602"/>
            <a:ext cx="7598570" cy="3124199"/>
          </a:xfrm>
        </p:spPr>
        <p:txBody>
          <a:bodyPr anchor="ctr">
            <a:normAutofit/>
          </a:bodyPr>
          <a:lstStyle>
            <a:lvl1pPr algn="l">
              <a:defRPr sz="2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4343400"/>
            <a:ext cx="7598571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678400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6206" y="823337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744201" y="609602"/>
            <a:ext cx="7162799" cy="2743199"/>
          </a:xfrm>
        </p:spPr>
        <p:txBody>
          <a:bodyPr anchor="ctr">
            <a:normAutofit/>
          </a:bodyPr>
          <a:lstStyle>
            <a:lvl1pPr algn="l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3406" y="3352800"/>
            <a:ext cx="7004388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599" y="4343400"/>
            <a:ext cx="7614275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2" y="3308581"/>
            <a:ext cx="7598569" cy="1468800"/>
          </a:xfrm>
        </p:spPr>
        <p:txBody>
          <a:bodyPr anchor="b">
            <a:normAutofit/>
          </a:bodyPr>
          <a:lstStyle>
            <a:lvl1pPr algn="l">
              <a:defRPr sz="2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4777381"/>
            <a:ext cx="759857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678400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6206" y="823337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744201" y="609602"/>
            <a:ext cx="7162799" cy="2743199"/>
          </a:xfrm>
        </p:spPr>
        <p:txBody>
          <a:bodyPr anchor="ctr">
            <a:normAutofit/>
          </a:bodyPr>
          <a:lstStyle>
            <a:lvl1pPr algn="l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350" y="3886200"/>
            <a:ext cx="7601577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49" y="4775200"/>
            <a:ext cx="7601577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09602"/>
            <a:ext cx="7598570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351" y="3505200"/>
            <a:ext cx="759857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1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4343400"/>
            <a:ext cx="759857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14351" y="609601"/>
            <a:ext cx="7598569" cy="145626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4006" y="609600"/>
            <a:ext cx="1618914" cy="5181601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609600"/>
            <a:ext cx="5874087" cy="51816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84601-E48B-4040-B00F-DAD44ED29DB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6750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E1967-0765-4E24-90E4-1868CBE7E8C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002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50281-7056-46FE-AFC0-EA4694CC90A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2346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0C9A-BCCA-4501-ABC2-32BFAB0732B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4586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7E359-E8B2-40D1-9DC9-BEB475BCA8C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265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29F0-9597-4241-AB96-A94AD4B3062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9541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9A4C-AF93-43EA-B9D3-FBADBBB4071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7997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BECD3-D8CE-49F0-A257-E12EB1FF75A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2720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07C47-F002-463A-8076-4CA26E495F6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4518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A932-387A-4485-8D68-03250E8BB15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3563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04BB-77AD-48F7-9168-1F06794DC56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933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3308581"/>
            <a:ext cx="7598570" cy="1468800"/>
          </a:xfrm>
        </p:spPr>
        <p:txBody>
          <a:bodyPr anchor="b"/>
          <a:lstStyle>
            <a:lvl1pPr algn="l">
              <a:defRPr sz="30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49" y="4777381"/>
            <a:ext cx="7598571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 cap="all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1" y="2142067"/>
            <a:ext cx="3746501" cy="3649134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66421" y="2142068"/>
            <a:ext cx="3746499" cy="3649133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30252" y="2218267"/>
            <a:ext cx="3531791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1" y="2870201"/>
            <a:ext cx="3747692" cy="2920998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572003" y="2226734"/>
            <a:ext cx="3542110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67612" y="2870201"/>
            <a:ext cx="3746501" cy="2920998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074333"/>
            <a:ext cx="2760664" cy="1371600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6151" y="609601"/>
            <a:ext cx="4626770" cy="5181600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3445933"/>
            <a:ext cx="276066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1600200"/>
            <a:ext cx="4623490" cy="1371600"/>
          </a:xfrm>
        </p:spPr>
        <p:txBody>
          <a:bodyPr anchor="b">
            <a:normAutofit/>
          </a:bodyPr>
          <a:lstStyle>
            <a:lvl1pPr algn="l">
              <a:defRPr sz="21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2190" y="914400"/>
            <a:ext cx="2460731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2971800"/>
            <a:ext cx="4623490" cy="1828800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1" y="609601"/>
            <a:ext cx="7598569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2142068"/>
            <a:ext cx="7598569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42245" y="5870576"/>
            <a:ext cx="120015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1" y="5870576"/>
            <a:ext cx="5870744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9546" y="5870576"/>
            <a:ext cx="413375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342900" rtl="0" eaLnBrk="1" latinLnBrk="0" hangingPunct="1">
        <a:spcBef>
          <a:spcPct val="0"/>
        </a:spcBef>
        <a:buNone/>
        <a:defRPr kumimoji="1" sz="27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kumimoji="1" sz="13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kumimoji="1"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kumimoji="1"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kumimoji="1"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kumimoji="1"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kumimoji="1"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kumimoji="1"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kumimoji="1"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kumimoji="1"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100000">
              <a:srgbClr val="181CC7"/>
            </a:gs>
            <a:gs pos="100000">
              <a:srgbClr val="7005D4">
                <a:alpha val="99000"/>
              </a:srgbClr>
            </a:gs>
            <a:gs pos="100000">
              <a:srgbClr val="8C3D9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9C18C030-82F6-42AE-B2D5-E540C440899E}" type="datetime1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2017/3/3</a:t>
            </a:fld>
            <a:endParaRPr kumimoji="1"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kumimoji="1"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79E2E2B8-5B0F-43C6-9421-0FAFD96D2749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kumimoji="1"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310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232597" y="1746551"/>
            <a:ext cx="5137497" cy="2421464"/>
          </a:xfrm>
        </p:spPr>
        <p:txBody>
          <a:bodyPr>
            <a:normAutofit fontScale="90000"/>
          </a:bodyPr>
          <a:lstStyle/>
          <a:p>
            <a:r>
              <a:rPr lang="en-US" altLang="ja-JP" cap="none" dirty="0" smtClean="0"/>
              <a:t>Development of </a:t>
            </a:r>
            <a:br>
              <a:rPr lang="en-US" altLang="ja-JP" cap="none" dirty="0" smtClean="0"/>
            </a:br>
            <a:r>
              <a:rPr lang="en-US" altLang="ja-JP" cap="none" dirty="0" smtClean="0"/>
              <a:t>gamma-detectors for PET with position resolution of 0.5 mm</a:t>
            </a:r>
            <a:r>
              <a:rPr lang="en-US" altLang="ja-JP" dirty="0"/>
              <a:t/>
            </a: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02286" y="4146550"/>
            <a:ext cx="6167807" cy="1054100"/>
          </a:xfrm>
        </p:spPr>
        <p:txBody>
          <a:bodyPr>
            <a:noAutofit/>
          </a:bodyPr>
          <a:lstStyle/>
          <a:p>
            <a:r>
              <a:rPr lang="en-US" altLang="ja-JP" sz="1800" b="1" u="sng" dirty="0"/>
              <a:t>Y </a:t>
            </a:r>
            <a:r>
              <a:rPr lang="en-US" altLang="ja-JP" sz="1800" b="1" u="sng" dirty="0" err="1"/>
              <a:t>Emoto</a:t>
            </a:r>
            <a:r>
              <a:rPr lang="en-US" altLang="ja-JP" sz="1800" dirty="0"/>
              <a:t>, K </a:t>
            </a:r>
            <a:r>
              <a:rPr lang="en-US" altLang="ja-JP" sz="1800" dirty="0" err="1"/>
              <a:t>Fujihara</a:t>
            </a:r>
            <a:r>
              <a:rPr lang="en-US" altLang="ja-JP" sz="1800" dirty="0"/>
              <a:t>, H Ito,  N Kaneko, H Kawai, S Kimura, A Kobayashi, </a:t>
            </a:r>
            <a:r>
              <a:rPr lang="en-US" altLang="ja-JP" sz="1800" cap="none" dirty="0"/>
              <a:t>and</a:t>
            </a:r>
            <a:r>
              <a:rPr lang="en-US" altLang="ja-JP" sz="1800" dirty="0"/>
              <a:t> T </a:t>
            </a:r>
            <a:r>
              <a:rPr lang="en-US" altLang="ja-JP" sz="1800" dirty="0" smtClean="0"/>
              <a:t>Mizuno</a:t>
            </a:r>
          </a:p>
          <a:p>
            <a:r>
              <a:rPr lang="en-US" altLang="ja-JP" sz="1800" dirty="0"/>
              <a:t/>
            </a:r>
            <a:br>
              <a:rPr lang="en-US" altLang="ja-JP" sz="1800" dirty="0"/>
            </a:br>
            <a:r>
              <a:rPr lang="en-US" altLang="ja-JP" sz="1800" dirty="0"/>
              <a:t>Graduate </a:t>
            </a:r>
            <a:r>
              <a:rPr lang="en-US" altLang="ja-JP" sz="1800" dirty="0" smtClean="0"/>
              <a:t>School </a:t>
            </a:r>
            <a:r>
              <a:rPr lang="en-US" altLang="ja-JP" sz="1800" dirty="0"/>
              <a:t>of Science, Chiba University, Japan</a:t>
            </a:r>
            <a:endParaRPr kumimoji="1" lang="ja-JP" altLang="en-US" sz="18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653" y="4846718"/>
            <a:ext cx="1243299" cy="842235"/>
          </a:xfrm>
          <a:prstGeom prst="rect">
            <a:avLst/>
          </a:prstGeom>
          <a:ln w="15875">
            <a:solidFill>
              <a:sysClr val="windowText" lastClr="000000"/>
            </a:solidFill>
          </a:ln>
        </p:spPr>
      </p:pic>
      <p:sp>
        <p:nvSpPr>
          <p:cNvPr id="5" name="テキスト ボックス 4"/>
          <p:cNvSpPr txBox="1"/>
          <p:nvPr/>
        </p:nvSpPr>
        <p:spPr>
          <a:xfrm>
            <a:off x="658394" y="1635479"/>
            <a:ext cx="859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en-US" altLang="ja-JP" b="1" kern="0" dirty="0" smtClean="0">
                <a:solidFill>
                  <a:srgbClr val="FF0000"/>
                </a:solidFill>
              </a:rPr>
              <a:t>O-041</a:t>
            </a:r>
            <a:endParaRPr kumimoji="1" lang="ja-JP" altLang="en-US" b="1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285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79"/>
    </mc:Choice>
    <mc:Fallback xmlns="">
      <p:transition spd="slow" advTm="8079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600" cap="none" dirty="0" smtClean="0"/>
              <a:t>Conclusion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400" dirty="0"/>
              <a:t>If </a:t>
            </a:r>
            <a:r>
              <a:rPr lang="en-US" altLang="ja-JP" sz="2400" b="1" dirty="0">
                <a:solidFill>
                  <a:schemeClr val="accent2">
                    <a:lumMod val="75000"/>
                  </a:schemeClr>
                </a:solidFill>
              </a:rPr>
              <a:t>Compton scattering </a:t>
            </a:r>
            <a:r>
              <a:rPr lang="en-US" altLang="ja-JP" sz="2400" dirty="0"/>
              <a:t>events are used as data for PET analysis, the data quantity is </a:t>
            </a:r>
            <a:r>
              <a:rPr lang="en-US" altLang="ja-JP" sz="2400" u="sng" dirty="0"/>
              <a:t>more than </a:t>
            </a:r>
            <a:r>
              <a:rPr lang="en-US" altLang="ja-JP" sz="2400" b="1" u="sng" dirty="0">
                <a:solidFill>
                  <a:schemeClr val="accent2">
                    <a:lumMod val="75000"/>
                  </a:schemeClr>
                </a:solidFill>
              </a:rPr>
              <a:t>ten times</a:t>
            </a:r>
            <a:r>
              <a:rPr lang="en-US" altLang="ja-JP" sz="2400" b="1" u="sng" dirty="0"/>
              <a:t> </a:t>
            </a:r>
            <a:r>
              <a:rPr lang="en-US" altLang="ja-JP" sz="2400" u="sng" dirty="0"/>
              <a:t>as many as that of photoelectric absorption events</a:t>
            </a:r>
            <a:r>
              <a:rPr lang="en-US" altLang="ja-JP" sz="2400" dirty="0"/>
              <a:t>.</a:t>
            </a:r>
          </a:p>
          <a:p>
            <a:endParaRPr lang="en-US" altLang="ja-JP" sz="2400" dirty="0"/>
          </a:p>
          <a:p>
            <a:r>
              <a:rPr lang="en-US" altLang="ja-JP" sz="2400" dirty="0"/>
              <a:t>If the energy discrepancy is calculated using the data of </a:t>
            </a:r>
            <a:r>
              <a:rPr lang="en-US" altLang="ja-JP" sz="2400" dirty="0" err="1"/>
              <a:t>SiPM</a:t>
            </a:r>
            <a:r>
              <a:rPr lang="en-US" altLang="ja-JP" sz="2400" dirty="0"/>
              <a:t>, the position accuracy improves compared with using the centroid of scintillation lights.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16804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841"/>
    </mc:Choice>
    <mc:Fallback xmlns="">
      <p:transition spd="slow" advTm="1384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1753" y="2686273"/>
            <a:ext cx="8850898" cy="2592288"/>
          </a:xfrm>
        </p:spPr>
        <p:txBody>
          <a:bodyPr>
            <a:noAutofit/>
          </a:bodyPr>
          <a:lstStyle/>
          <a:p>
            <a:r>
              <a:rPr lang="en-US" altLang="ja-JP" sz="2800" b="1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/>
            </a:r>
            <a:br>
              <a:rPr lang="en-US" altLang="ja-JP" sz="2800" b="1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r>
              <a:rPr lang="en-US" altLang="ja-JP" sz="2800" b="1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We have nothing to declare for this study.</a:t>
            </a:r>
            <a:r>
              <a:rPr lang="ja-JP" alt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/>
            </a:r>
            <a:br>
              <a:rPr lang="ja-JP" alt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endParaRPr kumimoji="1" lang="ja-JP" altLang="en-US" sz="2800" b="1" dirty="0">
              <a:solidFill>
                <a:srgbClr val="FFFF00"/>
              </a:solidFill>
              <a:latin typeface="Arial" panose="020B0604020202020204" pitchFamily="34" charset="0"/>
              <a:ea typeface="Arial Unicode MS" pitchFamily="50" charset="-128"/>
              <a:cs typeface="Arial" panose="020B0604020202020204" pitchFamily="34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7504" y="138118"/>
            <a:ext cx="75328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kumimoji="1" lang="en-US" altLang="ja-JP" sz="1600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If you have </a:t>
            </a:r>
            <a:r>
              <a:rPr kumimoji="1" lang="en-US" altLang="ja-JP" sz="1600" u="sng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no disclosure</a:t>
            </a:r>
            <a:r>
              <a:rPr kumimoji="1" lang="en-US" altLang="ja-JP" sz="1600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, please </a:t>
            </a:r>
            <a:r>
              <a:rPr kumimoji="1" lang="en-US" altLang="ja-JP" sz="1600" dirty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use </a:t>
            </a:r>
            <a:r>
              <a:rPr kumimoji="1" lang="en-US" altLang="ja-JP" sz="1600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this</a:t>
            </a:r>
            <a:r>
              <a:rPr kumimoji="1" lang="ja-JP" altLang="en-US" sz="1600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</a:t>
            </a:r>
            <a:r>
              <a:rPr kumimoji="1" lang="en-US" altLang="ja-JP" sz="1600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as the </a:t>
            </a:r>
            <a:r>
              <a:rPr kumimoji="1" lang="en-US" altLang="ja-JP" sz="1600" dirty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second </a:t>
            </a:r>
            <a:r>
              <a:rPr kumimoji="1" lang="en-US" altLang="ja-JP" sz="1600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slide (next to title slide). </a:t>
            </a:r>
            <a:endParaRPr kumimoji="1" lang="ja-JP" altLang="en-US" sz="1600" dirty="0">
              <a:solidFill>
                <a:srgbClr val="000000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27012" y="1196752"/>
            <a:ext cx="890339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/>
            <a:r>
              <a:rPr kumimoji="1" lang="en-US" altLang="ja-JP" sz="4400" b="1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Disclosure of Conflict of Interest</a:t>
            </a:r>
            <a:endParaRPr kumimoji="1" lang="ja-JP" altLang="en-US" sz="4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3059832" y="6165304"/>
            <a:ext cx="5952819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50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The 113</a:t>
            </a:r>
            <a:r>
              <a:rPr lang="en-US" altLang="ja-JP" sz="1500" baseline="3000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th</a:t>
            </a:r>
            <a:r>
              <a:rPr lang="en-US" altLang="ja-JP" sz="150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 </a:t>
            </a:r>
            <a:r>
              <a:rPr lang="en-US" altLang="ja-JP" sz="1500" dirty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Scientific Meeting of the Japan Society of Medical Physics</a:t>
            </a:r>
            <a:endParaRPr lang="en-US" altLang="ja-JP" sz="1500" dirty="0" smtClean="0">
              <a:solidFill>
                <a:srgbClr val="FFFF00"/>
              </a:solidFill>
              <a:latin typeface="Arial" panose="020B0604020202020204" pitchFamily="34" charset="0"/>
              <a:ea typeface="Arial Unicode MS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34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2400" dirty="0"/>
              <a:t>B</a:t>
            </a:r>
            <a:r>
              <a:rPr lang="en-US" altLang="ja-JP" sz="2400" cap="none" dirty="0"/>
              <a:t>asic method to improve the position resolution of PET</a:t>
            </a:r>
            <a:endParaRPr lang="ja-JP" altLang="en-US" sz="2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1800" dirty="0" smtClean="0"/>
              <a:t>In the Positron Emission tomography (PET), positrons and electrons annihilate and pairs of gamma-rays are created. These gamma-rays are caught by the scintillators of the detectors.</a:t>
            </a:r>
          </a:p>
          <a:p>
            <a:endParaRPr kumimoji="1" lang="en-US" altLang="ja-JP" sz="1800" dirty="0" smtClean="0"/>
          </a:p>
          <a:p>
            <a:r>
              <a:rPr lang="en-US" altLang="ja-JP" sz="1800" dirty="0" smtClean="0"/>
              <a:t>In order to improve the position resolution of PET, scintillation crystals have to be subdivided into small pieces.</a:t>
            </a:r>
          </a:p>
          <a:p>
            <a:endParaRPr lang="en-US" altLang="ja-JP" sz="1800" dirty="0" smtClean="0"/>
          </a:p>
          <a:p>
            <a:r>
              <a:rPr kumimoji="1" lang="en-US" altLang="ja-JP" sz="1800" dirty="0" smtClean="0"/>
              <a:t>But, </a:t>
            </a:r>
            <a:r>
              <a:rPr lang="en-US" altLang="ja-JP" sz="1800" dirty="0" smtClean="0"/>
              <a:t>the smaller </a:t>
            </a:r>
            <a:r>
              <a:rPr kumimoji="1" lang="en-US" altLang="ja-JP" sz="1800" dirty="0" smtClean="0"/>
              <a:t>the crystals are made, the more difficult it becomes to ignore the effect of Compton scattering.</a:t>
            </a:r>
          </a:p>
          <a:p>
            <a:pPr marL="0" indent="0">
              <a:buNone/>
            </a:pPr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75189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155"/>
    </mc:Choice>
    <mc:Fallback xmlns="">
      <p:transition spd="slow" advTm="37155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4351" y="2463801"/>
            <a:ext cx="3344417" cy="2736850"/>
          </a:xfrm>
        </p:spPr>
        <p:txBody>
          <a:bodyPr>
            <a:noAutofit/>
          </a:bodyPr>
          <a:lstStyle/>
          <a:p>
            <a:r>
              <a:rPr lang="en-US" altLang="ja-JP" sz="1800" dirty="0"/>
              <a:t>In the PET </a:t>
            </a:r>
            <a:r>
              <a:rPr lang="en-US" altLang="ja-JP" sz="1800" dirty="0" smtClean="0"/>
              <a:t>detectors</a:t>
            </a:r>
            <a:r>
              <a:rPr lang="en-US" altLang="ja-JP" sz="1800" dirty="0"/>
              <a:t>, </a:t>
            </a:r>
            <a:r>
              <a:rPr lang="en-US" altLang="ja-JP" sz="1800" b="1" u="sng" dirty="0"/>
              <a:t>Compton scattering</a:t>
            </a:r>
            <a:r>
              <a:rPr lang="en-US" altLang="ja-JP" sz="1800" dirty="0"/>
              <a:t> typically occur </a:t>
            </a:r>
            <a:r>
              <a:rPr lang="en-US" altLang="ja-JP" sz="1800" b="1" u="sng" dirty="0"/>
              <a:t>1</a:t>
            </a:r>
            <a:r>
              <a:rPr lang="ja-JP" altLang="en-US" sz="1800" b="1" u="sng" dirty="0"/>
              <a:t>～</a:t>
            </a:r>
            <a:r>
              <a:rPr lang="en-US" altLang="ja-JP" sz="1800" b="1" u="sng" dirty="0"/>
              <a:t>6</a:t>
            </a:r>
            <a:r>
              <a:rPr lang="ja-JP" altLang="en-US" sz="1800" b="1" u="sng" dirty="0"/>
              <a:t> </a:t>
            </a:r>
            <a:r>
              <a:rPr lang="en-US" altLang="ja-JP" sz="1800" b="1" u="sng" dirty="0"/>
              <a:t>times</a:t>
            </a:r>
            <a:r>
              <a:rPr lang="en-US" altLang="ja-JP" sz="1800" dirty="0"/>
              <a:t> by one annihilation event. (</a:t>
            </a:r>
            <a:r>
              <a:rPr lang="en-US" altLang="ja-JP" sz="1800" b="1" u="sng" dirty="0"/>
              <a:t>3</a:t>
            </a:r>
            <a:r>
              <a:rPr lang="ja-JP" altLang="en-US" sz="1800" b="1" u="sng" dirty="0"/>
              <a:t>～</a:t>
            </a:r>
            <a:r>
              <a:rPr lang="en-US" altLang="ja-JP" sz="1800" b="1" u="sng" dirty="0"/>
              <a:t>8</a:t>
            </a:r>
            <a:r>
              <a:rPr lang="ja-JP" altLang="en-US" sz="1800" b="1" u="sng" dirty="0"/>
              <a:t> </a:t>
            </a:r>
            <a:r>
              <a:rPr lang="en-US" altLang="ja-JP" sz="1800" b="1" u="sng" dirty="0"/>
              <a:t>electrons are scattered </a:t>
            </a:r>
            <a:r>
              <a:rPr lang="en-US" altLang="ja-JP" sz="1800" dirty="0"/>
              <a:t>including photoelectric absorption) </a:t>
            </a:r>
            <a:endParaRPr lang="en-US" altLang="ja-JP" sz="1800" dirty="0" smtClean="0"/>
          </a:p>
          <a:p>
            <a:endParaRPr lang="en-US" altLang="ja-JP" sz="1800" dirty="0"/>
          </a:p>
          <a:p>
            <a:r>
              <a:rPr lang="en-US" altLang="ja-JP" sz="1800" dirty="0" smtClean="0"/>
              <a:t>It is important to detect where the first scattering position is</a:t>
            </a:r>
            <a:r>
              <a:rPr lang="en-US" altLang="ja-JP" sz="1800" dirty="0"/>
              <a:t>. </a:t>
            </a:r>
            <a:endParaRPr kumimoji="1" lang="ja-JP" altLang="en-US" sz="18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1799" y="919898"/>
            <a:ext cx="4986570" cy="334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654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997"/>
    </mc:Choice>
    <mc:Fallback xmlns="">
      <p:transition spd="slow" advTm="34997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cap="none" dirty="0" smtClean="0"/>
              <a:t>Structure </a:t>
            </a:r>
            <a:r>
              <a:rPr lang="en-US" altLang="ja-JP" cap="none" dirty="0"/>
              <a:t>of the </a:t>
            </a:r>
            <a:r>
              <a:rPr lang="en-US" altLang="ja-JP" cap="none" dirty="0" smtClean="0"/>
              <a:t>detectors</a:t>
            </a:r>
            <a:endParaRPr kumimoji="1" lang="ja-JP" altLang="en-US" cap="none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4353" y="2463801"/>
            <a:ext cx="4776976" cy="2736850"/>
          </a:xfrm>
        </p:spPr>
        <p:txBody>
          <a:bodyPr>
            <a:noAutofit/>
          </a:bodyPr>
          <a:lstStyle/>
          <a:p>
            <a:r>
              <a:rPr lang="en-US" altLang="ja-JP" sz="1600" dirty="0" smtClean="0"/>
              <a:t>plate-like </a:t>
            </a:r>
            <a:r>
              <a:rPr lang="en-US" altLang="ja-JP" sz="1600" u="sng" dirty="0" smtClean="0"/>
              <a:t>La-GPS </a:t>
            </a:r>
            <a:r>
              <a:rPr lang="en-US" altLang="ja-JP" sz="1600" u="sng" dirty="0"/>
              <a:t>scintillators</a:t>
            </a:r>
            <a:r>
              <a:rPr lang="en-US" altLang="ja-JP" sz="1600" dirty="0"/>
              <a:t> (34 mm ×34 mm × thickness of 3 mm</a:t>
            </a:r>
            <a:r>
              <a:rPr lang="en-US" altLang="ja-JP" sz="1600" dirty="0" smtClean="0"/>
              <a:t>)</a:t>
            </a:r>
          </a:p>
          <a:p>
            <a:pPr marL="0" indent="0">
              <a:buNone/>
            </a:pPr>
            <a:r>
              <a:rPr lang="en-US" altLang="ja-JP" sz="1600" dirty="0" smtClean="0"/>
              <a:t>             La-GPS scintillator </a:t>
            </a:r>
            <a:r>
              <a:rPr lang="ja-JP" altLang="en-US" sz="1600" dirty="0"/>
              <a:t>･･･  </a:t>
            </a:r>
            <a:r>
              <a:rPr lang="en-US" altLang="ja-JP" sz="1600" dirty="0"/>
              <a:t>(</a:t>
            </a:r>
            <a:r>
              <a:rPr lang="en-US" altLang="ja-JP" sz="1600" dirty="0" err="1" smtClean="0"/>
              <a:t>La,Gd</a:t>
            </a:r>
            <a:r>
              <a:rPr lang="en-US" altLang="ja-JP" sz="1600" dirty="0" smtClean="0"/>
              <a:t>)</a:t>
            </a:r>
            <a:r>
              <a:rPr lang="en-US" altLang="ja-JP" sz="1600" baseline="-25000" dirty="0" smtClean="0"/>
              <a:t>2</a:t>
            </a:r>
            <a:r>
              <a:rPr lang="en-US" altLang="ja-JP" sz="1600" dirty="0" smtClean="0"/>
              <a:t>Si</a:t>
            </a:r>
            <a:r>
              <a:rPr lang="en-US" altLang="ja-JP" sz="1600" baseline="-25000" dirty="0" smtClean="0"/>
              <a:t>2</a:t>
            </a:r>
            <a:r>
              <a:rPr lang="en-US" altLang="ja-JP" sz="1600" dirty="0" smtClean="0"/>
              <a:t>O</a:t>
            </a:r>
            <a:r>
              <a:rPr lang="en-US" altLang="ja-JP" sz="1600" baseline="-25000" dirty="0" smtClean="0"/>
              <a:t>7</a:t>
            </a:r>
            <a:r>
              <a:rPr lang="en-US" altLang="ja-JP" sz="1600" dirty="0" smtClean="0"/>
              <a:t>(Ce</a:t>
            </a:r>
            <a:r>
              <a:rPr lang="en-US" altLang="ja-JP" sz="1600" dirty="0"/>
              <a:t>)</a:t>
            </a:r>
          </a:p>
          <a:p>
            <a:pPr marL="0" indent="0">
              <a:buNone/>
            </a:pPr>
            <a:r>
              <a:rPr lang="en-US" altLang="ja-JP" sz="1600" dirty="0"/>
              <a:t> </a:t>
            </a:r>
          </a:p>
          <a:p>
            <a:r>
              <a:rPr lang="en-US" altLang="ja-JP" sz="1600" u="sng" dirty="0"/>
              <a:t>WLS fibers</a:t>
            </a:r>
            <a:r>
              <a:rPr lang="en-US" altLang="ja-JP" sz="1600" dirty="0"/>
              <a:t> (top and bottom surfaces of the scintillators, 0.2 mm in diameter</a:t>
            </a:r>
            <a:r>
              <a:rPr lang="en-US" altLang="ja-JP" sz="1600" dirty="0" smtClean="0"/>
              <a:t>)</a:t>
            </a:r>
            <a:br>
              <a:rPr lang="en-US" altLang="ja-JP" sz="1600" dirty="0" smtClean="0"/>
            </a:br>
            <a:r>
              <a:rPr lang="en-US" altLang="ja-JP" sz="1600" dirty="0" smtClean="0"/>
              <a:t> →  </a:t>
            </a:r>
            <a:r>
              <a:rPr lang="en-US" altLang="ja-JP" sz="1600" dirty="0"/>
              <a:t>Position detection of scattering </a:t>
            </a:r>
          </a:p>
          <a:p>
            <a:pPr marL="0" indent="0">
              <a:buNone/>
            </a:pPr>
            <a:r>
              <a:rPr lang="en-US" altLang="ja-JP" sz="1600" dirty="0" smtClean="0"/>
              <a:t>         ( WLS fiber </a:t>
            </a:r>
            <a:r>
              <a:rPr lang="ja-JP" altLang="en-US" sz="1600" dirty="0"/>
              <a:t>・・・</a:t>
            </a:r>
            <a:r>
              <a:rPr lang="en-US" altLang="ja-JP" sz="1600" dirty="0" smtClean="0"/>
              <a:t> wavelength shifting fiber )</a:t>
            </a:r>
          </a:p>
          <a:p>
            <a:pPr marL="0" indent="0">
              <a:buNone/>
            </a:pPr>
            <a:endParaRPr lang="en-US" altLang="ja-JP" sz="1600" dirty="0"/>
          </a:p>
          <a:p>
            <a:r>
              <a:rPr lang="en-US" altLang="ja-JP" sz="1600" u="sng" dirty="0" err="1"/>
              <a:t>SiPM</a:t>
            </a:r>
            <a:r>
              <a:rPr lang="en-US" altLang="ja-JP" sz="1600" u="sng" dirty="0"/>
              <a:t> modules</a:t>
            </a:r>
            <a:r>
              <a:rPr lang="en-US" altLang="ja-JP" sz="1600" dirty="0"/>
              <a:t> (lateral side of the scintillators, </a:t>
            </a:r>
            <a:r>
              <a:rPr lang="en-US" altLang="ja-JP" sz="1600" dirty="0" smtClean="0"/>
              <a:t/>
            </a:r>
            <a:br>
              <a:rPr lang="en-US" altLang="ja-JP" sz="1600" dirty="0" smtClean="0"/>
            </a:br>
            <a:r>
              <a:rPr lang="en-US" altLang="ja-JP" sz="1600" dirty="0" smtClean="0"/>
              <a:t>3 </a:t>
            </a:r>
            <a:r>
              <a:rPr lang="en-US" altLang="ja-JP" sz="1600" dirty="0"/>
              <a:t>mm ×3 mm </a:t>
            </a:r>
            <a:r>
              <a:rPr lang="en-US" altLang="ja-JP" sz="1600" dirty="0" smtClean="0"/>
              <a:t>)</a:t>
            </a:r>
            <a:br>
              <a:rPr lang="en-US" altLang="ja-JP" sz="1600" dirty="0" smtClean="0"/>
            </a:br>
            <a:r>
              <a:rPr lang="en-US" altLang="ja-JP" sz="1600" dirty="0" smtClean="0"/>
              <a:t> → </a:t>
            </a:r>
            <a:r>
              <a:rPr lang="en-US" altLang="ja-JP" sz="1600" dirty="0"/>
              <a:t>Detection of energy deposit</a:t>
            </a:r>
          </a:p>
          <a:p>
            <a:pPr marL="0" indent="0">
              <a:buNone/>
            </a:pPr>
            <a:r>
              <a:rPr lang="en-US" altLang="ja-JP" sz="1600" dirty="0" smtClean="0"/>
              <a:t>         ( </a:t>
            </a:r>
            <a:r>
              <a:rPr lang="en-US" altLang="ja-JP" sz="1600" dirty="0" err="1" smtClean="0"/>
              <a:t>SiPM</a:t>
            </a:r>
            <a:r>
              <a:rPr lang="en-US" altLang="ja-JP" sz="1600" dirty="0" smtClean="0"/>
              <a:t> </a:t>
            </a:r>
            <a:r>
              <a:rPr lang="ja-JP" altLang="en-US" sz="1600" dirty="0"/>
              <a:t>・・・</a:t>
            </a:r>
            <a:r>
              <a:rPr lang="en-US" altLang="ja-JP" sz="1600" dirty="0"/>
              <a:t> </a:t>
            </a:r>
            <a:r>
              <a:rPr lang="en-US" altLang="ja-JP" sz="1600" dirty="0" smtClean="0"/>
              <a:t>Silicon Photomultiplier</a:t>
            </a:r>
            <a:r>
              <a:rPr lang="en-US" altLang="ja-JP" sz="1400" dirty="0" smtClean="0"/>
              <a:t>)</a:t>
            </a:r>
            <a:endParaRPr lang="en-US" altLang="ja-JP" sz="1400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7061" y="2634488"/>
            <a:ext cx="3888957" cy="3745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365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44"/>
    </mc:Choice>
    <mc:Fallback xmlns="">
      <p:transition spd="slow" advTm="27344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2" y="1040707"/>
            <a:ext cx="4050155" cy="1092200"/>
          </a:xfrm>
        </p:spPr>
        <p:txBody>
          <a:bodyPr/>
          <a:lstStyle/>
          <a:p>
            <a:r>
              <a:rPr kumimoji="1" lang="en-US" altLang="ja-JP" dirty="0" smtClean="0"/>
              <a:t>E</a:t>
            </a:r>
            <a:r>
              <a:rPr kumimoji="1" lang="en-US" altLang="ja-JP" cap="none" dirty="0" smtClean="0"/>
              <a:t>nergy deposit in the detectors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0393" y="2566172"/>
            <a:ext cx="3130369" cy="2736850"/>
          </a:xfrm>
        </p:spPr>
        <p:txBody>
          <a:bodyPr>
            <a:noAutofit/>
          </a:bodyPr>
          <a:lstStyle/>
          <a:p>
            <a:r>
              <a:rPr lang="en-US" altLang="ja-JP" sz="1800" dirty="0" smtClean="0"/>
              <a:t>In </a:t>
            </a:r>
            <a:r>
              <a:rPr lang="en-US" altLang="ja-JP" sz="1800" dirty="0"/>
              <a:t>approximately </a:t>
            </a:r>
            <a:r>
              <a:rPr lang="en-US" altLang="ja-JP" sz="1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4%</a:t>
            </a:r>
            <a:r>
              <a:rPr lang="en-US" altLang="ja-JP" sz="1800" dirty="0">
                <a:solidFill>
                  <a:prstClr val="black"/>
                </a:solidFill>
              </a:rPr>
              <a:t> </a:t>
            </a:r>
            <a:r>
              <a:rPr lang="en-US" altLang="ja-JP" sz="1800" dirty="0"/>
              <a:t>of the whole e</a:t>
            </a:r>
            <a:r>
              <a:rPr lang="en-US" altLang="ja-JP" sz="1800" baseline="30000" dirty="0"/>
              <a:t>+</a:t>
            </a:r>
            <a:r>
              <a:rPr lang="ja-JP" altLang="en-US" sz="1800" dirty="0"/>
              <a:t>・</a:t>
            </a:r>
            <a:r>
              <a:rPr lang="en-US" altLang="ja-JP" sz="1800" dirty="0"/>
              <a:t>e</a:t>
            </a:r>
            <a:r>
              <a:rPr lang="en-US" altLang="ja-JP" sz="1800" baseline="30000" dirty="0"/>
              <a:t>-</a:t>
            </a:r>
            <a:r>
              <a:rPr lang="en-US" altLang="ja-JP" sz="1800" dirty="0"/>
              <a:t>  annihilation events, the two gamma rays </a:t>
            </a:r>
            <a:r>
              <a:rPr lang="en-US" altLang="ja-JP" sz="1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directly come into the detectors</a:t>
            </a:r>
            <a:r>
              <a:rPr lang="en-US" altLang="ja-JP" sz="1800" dirty="0">
                <a:solidFill>
                  <a:prstClr val="black"/>
                </a:solidFill>
              </a:rPr>
              <a:t> </a:t>
            </a:r>
            <a:r>
              <a:rPr lang="en-US" altLang="ja-JP" sz="1800" dirty="0"/>
              <a:t>without being scattered in the patients’ bodies. </a:t>
            </a:r>
            <a:endParaRPr lang="en-US" altLang="ja-JP" sz="1800" dirty="0" smtClean="0"/>
          </a:p>
          <a:p>
            <a:endParaRPr kumimoji="1" lang="en-US" altLang="ja-JP" sz="1800" dirty="0">
              <a:solidFill>
                <a:prstClr val="black"/>
              </a:solidFill>
            </a:endParaRPr>
          </a:p>
          <a:p>
            <a:r>
              <a:rPr lang="en-US" altLang="ja-JP" sz="1800" dirty="0" smtClean="0"/>
              <a:t>Even if the total energy deposit is high, there remains the possibility of Compton scattering in the detectors. </a:t>
            </a:r>
            <a:endParaRPr kumimoji="1" lang="ja-JP" altLang="en-US" sz="1800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6802" y="1586807"/>
            <a:ext cx="5648190" cy="4149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021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391"/>
    </mc:Choice>
    <mc:Fallback xmlns="">
      <p:transition spd="slow" advTm="5339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cap="none" dirty="0" smtClean="0"/>
              <a:t>Analysis </a:t>
            </a:r>
            <a:r>
              <a:rPr lang="en-US" altLang="ja-JP" cap="none" dirty="0"/>
              <a:t>for Compton scattering </a:t>
            </a:r>
            <a:r>
              <a:rPr lang="en-US" altLang="ja-JP" cap="none" dirty="0" smtClean="0"/>
              <a:t>events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27158" y="2132525"/>
            <a:ext cx="3492202" cy="2736850"/>
          </a:xfrm>
        </p:spPr>
        <p:txBody>
          <a:bodyPr/>
          <a:lstStyle/>
          <a:p>
            <a:r>
              <a:rPr lang="en-US" altLang="ja-JP" sz="1800" dirty="0" smtClean="0"/>
              <a:t>Example </a:t>
            </a:r>
            <a:r>
              <a:rPr lang="en-US" altLang="ja-JP" sz="1800" dirty="0"/>
              <a:t>: when the Compton scattering occurred one time</a:t>
            </a:r>
          </a:p>
          <a:p>
            <a:endParaRPr lang="en-US" altLang="ja-JP" sz="1800" dirty="0"/>
          </a:p>
          <a:p>
            <a:pPr marL="0" indent="0">
              <a:buNone/>
            </a:pPr>
            <a:r>
              <a:rPr lang="ja-JP" altLang="en-US" sz="1800" dirty="0"/>
              <a:t>∠</a:t>
            </a:r>
            <a:r>
              <a:rPr lang="en-US" altLang="ja-JP" sz="1800" dirty="0"/>
              <a:t>ABC and </a:t>
            </a:r>
            <a:r>
              <a:rPr lang="ja-JP" altLang="en-US" sz="1800" dirty="0"/>
              <a:t>∠</a:t>
            </a:r>
            <a:r>
              <a:rPr lang="en-US" altLang="ja-JP" sz="1800" dirty="0"/>
              <a:t>ACB are compared with</a:t>
            </a:r>
            <a:r>
              <a:rPr lang="en-US" altLang="ja-JP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ja-JP" sz="1800" dirty="0"/>
              <a:t>the</a:t>
            </a:r>
            <a:r>
              <a:rPr lang="en-US" altLang="ja-JP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ja-JP" sz="1800" b="1" dirty="0">
                <a:solidFill>
                  <a:srgbClr val="FFFF00"/>
                </a:solidFill>
              </a:rPr>
              <a:t>energy deposit </a:t>
            </a:r>
            <a:r>
              <a:rPr lang="en-US" altLang="ja-JP" sz="1800" dirty="0"/>
              <a:t>E0, E1 and E2 and then it is determined which is the first scattering point, B or C</a:t>
            </a:r>
            <a:r>
              <a:rPr lang="en-US" altLang="ja-JP" sz="1800" dirty="0" smtClean="0"/>
              <a:t>.</a:t>
            </a:r>
            <a:endParaRPr lang="ja-JP" altLang="en-US" sz="1800" dirty="0"/>
          </a:p>
          <a:p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437" y="2406651"/>
            <a:ext cx="2622048" cy="3014129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3915178" y="4936032"/>
            <a:ext cx="39538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Conventionally, the centroid has been used as the data. It’s off the correct position.</a:t>
            </a:r>
            <a:endParaRPr kumimoji="1" lang="ja-JP" alt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417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773"/>
    </mc:Choice>
    <mc:Fallback xmlns="">
      <p:transition spd="slow" advTm="73773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cap="none" dirty="0" smtClean="0"/>
              <a:t>Analysis </a:t>
            </a:r>
            <a:r>
              <a:rPr lang="en-US" altLang="ja-JP" cap="none" dirty="0"/>
              <a:t>for Compton scattering events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400" dirty="0"/>
              <a:t>As a result of the simulation, in approximately </a:t>
            </a:r>
            <a:r>
              <a:rPr lang="en-US" altLang="ja-JP" sz="2400" dirty="0">
                <a:solidFill>
                  <a:srgbClr val="FF0000"/>
                </a:solidFill>
              </a:rPr>
              <a:t>73% of Compton scattering events</a:t>
            </a:r>
            <a:r>
              <a:rPr lang="en-US" altLang="ja-JP" sz="2400" dirty="0"/>
              <a:t>, </a:t>
            </a:r>
            <a:r>
              <a:rPr lang="en-US" altLang="ja-JP" sz="2400" u="sng" dirty="0"/>
              <a:t>the first scattering positions are correctly determined </a:t>
            </a:r>
            <a:r>
              <a:rPr lang="en-US" altLang="ja-JP" sz="2400" dirty="0"/>
              <a:t>by calculating the energy discrepancy.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24447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397"/>
    </mc:Choice>
    <mc:Fallback xmlns="">
      <p:transition spd="slow" advTm="13397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cap="none" dirty="0" smtClean="0"/>
              <a:t>The </a:t>
            </a:r>
            <a:r>
              <a:rPr lang="en-US" altLang="ja-JP" cap="none" dirty="0"/>
              <a:t>number of events for cancer </a:t>
            </a:r>
            <a:r>
              <a:rPr lang="en-US" altLang="ja-JP" cap="none" dirty="0" smtClean="0"/>
              <a:t>detection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4351" y="2463801"/>
            <a:ext cx="4241279" cy="3743816"/>
          </a:xfrm>
        </p:spPr>
        <p:txBody>
          <a:bodyPr>
            <a:normAutofit lnSpcReduction="10000"/>
          </a:bodyPr>
          <a:lstStyle/>
          <a:p>
            <a:r>
              <a:rPr lang="en-US" altLang="ja-JP" sz="1800" dirty="0"/>
              <a:t>1: Only photoelectric absorption  events</a:t>
            </a:r>
          </a:p>
          <a:p>
            <a:endParaRPr lang="en-US" altLang="ja-JP" sz="1800" dirty="0"/>
          </a:p>
          <a:p>
            <a:r>
              <a:rPr lang="en-US" altLang="ja-JP" sz="1800" dirty="0"/>
              <a:t>2,3: number of events in which </a:t>
            </a:r>
            <a:r>
              <a:rPr lang="en-US" altLang="ja-JP" sz="1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first scattering positions </a:t>
            </a:r>
            <a:r>
              <a:rPr lang="en-US" altLang="ja-JP" sz="1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</a:t>
            </a:r>
            <a:r>
              <a:rPr lang="en-US" altLang="ja-JP" sz="1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 </a:t>
            </a:r>
            <a:r>
              <a:rPr lang="en-US" altLang="ja-JP" sz="1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correctly</a:t>
            </a:r>
            <a:r>
              <a:rPr lang="en-US" altLang="ja-JP" sz="1800" dirty="0">
                <a:solidFill>
                  <a:prstClr val="black"/>
                </a:solidFill>
              </a:rPr>
              <a:t> </a:t>
            </a:r>
            <a:r>
              <a:rPr lang="en-US" altLang="ja-JP" sz="1800" dirty="0"/>
              <a:t>(less than 0.1 mm error) determined</a:t>
            </a:r>
          </a:p>
          <a:p>
            <a:endParaRPr lang="en-US" altLang="ja-JP" sz="1800" dirty="0"/>
          </a:p>
          <a:p>
            <a:r>
              <a:rPr lang="en-US" altLang="ja-JP" sz="1800" dirty="0" smtClean="0"/>
              <a:t>   2</a:t>
            </a:r>
            <a:r>
              <a:rPr lang="en-US" altLang="ja-JP" sz="1800" dirty="0"/>
              <a:t>: by estimation of the centroid of scintillation lights</a:t>
            </a:r>
          </a:p>
          <a:p>
            <a:endParaRPr lang="en-US" altLang="ja-JP" sz="1800" dirty="0"/>
          </a:p>
          <a:p>
            <a:r>
              <a:rPr lang="en-US" altLang="ja-JP" sz="1800" dirty="0" smtClean="0"/>
              <a:t>   3</a:t>
            </a:r>
            <a:r>
              <a:rPr lang="en-US" altLang="ja-JP" sz="1800" dirty="0"/>
              <a:t>: by calculating the energy discrepancy</a:t>
            </a:r>
          </a:p>
          <a:p>
            <a:endParaRPr kumimoji="1" lang="ja-JP" altLang="en-US" dirty="0"/>
          </a:p>
        </p:txBody>
      </p:sp>
      <p:graphicFrame>
        <p:nvGraphicFramePr>
          <p:cNvPr id="4" name="グラフ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0272824"/>
              </p:ext>
            </p:extLst>
          </p:nvPr>
        </p:nvGraphicFramePr>
        <p:xfrm>
          <a:off x="4997003" y="2313896"/>
          <a:ext cx="2839105" cy="3442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6387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150"/>
    </mc:Choice>
    <mc:Fallback xmlns="">
      <p:transition spd="slow" advTm="6915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天空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TM03457452[[fn=天空]]</Template>
  <TotalTime>368</TotalTime>
  <Words>740</Words>
  <Application>Microsoft Office PowerPoint</Application>
  <PresentationFormat>画面に合わせる (4:3)</PresentationFormat>
  <Paragraphs>73</Paragraphs>
  <Slides>10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10</vt:i4>
      </vt:variant>
    </vt:vector>
  </HeadingPairs>
  <TitlesOfParts>
    <vt:vector size="17" baseType="lpstr">
      <vt:lpstr>Arial Unicode MS</vt:lpstr>
      <vt:lpstr>ＭＳ Ｐゴシック</vt:lpstr>
      <vt:lpstr>Arial</vt:lpstr>
      <vt:lpstr>Calibri</vt:lpstr>
      <vt:lpstr>Calibri Light</vt:lpstr>
      <vt:lpstr>天空</vt:lpstr>
      <vt:lpstr>Office テーマ</vt:lpstr>
      <vt:lpstr>Development of  gamma-detectors for PET with position resolution of 0.5 mm </vt:lpstr>
      <vt:lpstr> We have nothing to declare for this study. </vt:lpstr>
      <vt:lpstr>Basic method to improve the position resolution of PET</vt:lpstr>
      <vt:lpstr> </vt:lpstr>
      <vt:lpstr>Structure of the detectors</vt:lpstr>
      <vt:lpstr>Energy deposit in the detectors</vt:lpstr>
      <vt:lpstr>Analysis for Compton scattering events</vt:lpstr>
      <vt:lpstr>Analysis for Compton scattering events</vt:lpstr>
      <vt:lpstr>The number of events for cancer detection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of gamma-detectors for PET with position resolution of 0.5mm </dc:title>
  <dc:creator>a a</dc:creator>
  <cp:lastModifiedBy>a a</cp:lastModifiedBy>
  <cp:revision>48</cp:revision>
  <dcterms:created xsi:type="dcterms:W3CDTF">2016-12-10T14:34:45Z</dcterms:created>
  <dcterms:modified xsi:type="dcterms:W3CDTF">2017-03-03T02:47:29Z</dcterms:modified>
</cp:coreProperties>
</file>