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4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6.xml.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_rels/presentation.xml.rels" ContentType="application/vnd.openxmlformats-package.relationships+xml"/>
  <Override PartName="/ppt/media/image40.png" ContentType="image/png"/>
  <Override PartName="/ppt/media/image35.png" ContentType="image/png"/>
  <Override PartName="/ppt/media/image34.png" ContentType="image/png"/>
  <Override PartName="/ppt/media/image33.png" ContentType="image/png"/>
  <Override PartName="/ppt/media/image32.png" ContentType="image/png"/>
  <Override PartName="/ppt/media/image31.png" ContentType="image/png"/>
  <Override PartName="/ppt/media/image30.png" ContentType="image/png"/>
  <Override PartName="/ppt/media/image29.png" ContentType="image/png"/>
  <Override PartName="/ppt/media/image28.png" ContentType="image/png"/>
  <Override PartName="/ppt/media/image27.png" ContentType="image/png"/>
  <Override PartName="/ppt/media/image26.png" ContentType="image/png"/>
  <Override PartName="/ppt/media/image25.png" ContentType="image/png"/>
  <Override PartName="/ppt/media/image24.png" ContentType="image/png"/>
  <Override PartName="/ppt/media/image9.png" ContentType="image/png"/>
  <Override PartName="/ppt/media/image23.png" ContentType="image/png"/>
  <Override PartName="/ppt/media/image8.png" ContentType="image/png"/>
  <Override PartName="/ppt/media/image6.png" ContentType="image/png"/>
  <Override PartName="/ppt/media/image36.png" ContentType="image/png"/>
  <Override PartName="/ppt/media/image1.png" ContentType="image/png"/>
  <Override PartName="/ppt/media/image37.png" ContentType="image/png"/>
  <Override PartName="/ppt/media/image2.png" ContentType="image/png"/>
  <Override PartName="/ppt/media/image7.png" ContentType="image/png"/>
  <Override PartName="/ppt/media/image22.png" ContentType="image/png"/>
  <Override PartName="/ppt/media/image38.png" ContentType="image/png"/>
  <Override PartName="/ppt/media/image19.jpeg" ContentType="image/jpeg"/>
  <Override PartName="/ppt/media/image3.png" ContentType="image/png"/>
  <Override PartName="/ppt/media/image39.png" ContentType="image/png"/>
  <Override PartName="/ppt/media/image4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5.png" ContentType="image/png"/>
  <Override PartName="/ppt/media/image20.png" ContentType="image/png"/>
  <Override PartName="/ppt/media/image10.png" ContentType="image/png"/>
  <Override PartName="/ppt/media/image21.gif" ContentType="image/gif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クリックしてノート書式の編集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8269E63A-0D84-4501-A635-23D5B7C78C5E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CustomShape 2"/>
          <p:cNvSpPr/>
          <p:nvPr/>
        </p:nvSpPr>
        <p:spPr>
          <a:xfrm>
            <a:off x="4278240" y="10156320"/>
            <a:ext cx="3267720" cy="52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>
              <a:lnSpc>
                <a:spcPct val="100000"/>
              </a:lnSpc>
            </a:pPr>
            <a:fld id="{5335D679-E0F6-4250-BD1F-0500D2A8C8CE}" type="slidenum"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755640" y="5078520"/>
            <a:ext cx="6047640" cy="4811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5040" cy="479808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ustomShape 1"/>
          <p:cNvSpPr/>
          <p:nvPr/>
        </p:nvSpPr>
        <p:spPr>
          <a:xfrm>
            <a:off x="755640" y="5078520"/>
            <a:ext cx="6047280" cy="481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34680" cy="47977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2" name="" descr="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43" name="" descr=""/>
          <p:cNvPicPr/>
          <p:nvPr/>
        </p:nvPicPr>
        <p:blipFill>
          <a:blip r:embed="rId3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タイトルテキストの書式を編集するにはクリックします。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アウトラインテキストの書式を編集するにはクリックします。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アウトラインテキストの書式を編集するにはクリックします。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</a:t>
            </a: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</a:t>
            </a: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タイトルテキストの書式を編集するにはクリックします。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アウトラインテキストの書式を編集するにはクリックします。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タイトルテキストの書式を編集するにはクリックします。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アウトラインテキストの書式を編集するにはクリックします。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レベル目のアウトライン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slideLayout" Target="../slideLayouts/slideLayout25.xml"/><Relationship Id="rId7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4.png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slideLayout" Target="../slideLayouts/slideLayout37.xml"/><Relationship Id="rId5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image" Target="../media/image38.png"/><Relationship Id="rId3" Type="http://schemas.openxmlformats.org/officeDocument/2006/relationships/slideLayout" Target="../slideLayouts/slideLayout37.xml"/><Relationship Id="rId4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9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40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png"/><Relationship Id="rId3" Type="http://schemas.openxmlformats.org/officeDocument/2006/relationships/image" Target="../media/image19.jpeg"/><Relationship Id="rId4" Type="http://schemas.openxmlformats.org/officeDocument/2006/relationships/image" Target="../media/image20.png"/><Relationship Id="rId5" Type="http://schemas.openxmlformats.org/officeDocument/2006/relationships/slideLayout" Target="../slideLayouts/slideLayout25.xml"/><Relationship Id="rId6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1.gif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image" Target="../media/image24.pn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image" Target="../media/image26.pn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image" Target="../media/image28.png"/><Relationship Id="rId3" Type="http://schemas.openxmlformats.org/officeDocument/2006/relationships/slideLayout" Target="../slideLayouts/slideLayout25.xml"/><Relationship Id="rId4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504720" y="2232000"/>
            <a:ext cx="9069840" cy="152280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22222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Development of whole-body PET system with 3 mm resolution and 1M$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528480" y="5200560"/>
            <a:ext cx="9054000" cy="102132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Kento FUJIHARA, Yusaku EMOTO, Hiroshi ITO, Naomi KANEKO,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Hideyuki KAWAI, Shota KIMURA, Atsushi KOBAYASHI, and Takahiro MIZUNO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Dept. of Physics, Chiba University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66600" y="276120"/>
            <a:ext cx="14475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O-040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2" name="図 7" descr=""/>
          <p:cNvPicPr/>
          <p:nvPr/>
        </p:nvPicPr>
        <p:blipFill>
          <a:blip r:embed="rId2"/>
          <a:stretch/>
        </p:blipFill>
        <p:spPr>
          <a:xfrm>
            <a:off x="8303760" y="237960"/>
            <a:ext cx="1582200" cy="10692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503280" y="301680"/>
            <a:ext cx="9069840" cy="1259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GEANT4 </a:t>
            </a: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シミュレーション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散乱事象の判別による再構成画像の変化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2"/>
          <p:cNvSpPr/>
          <p:nvPr/>
        </p:nvSpPr>
        <p:spPr>
          <a:xfrm>
            <a:off x="503280" y="1368360"/>
            <a:ext cx="9069840" cy="438192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3"/>
          <p:cNvSpPr/>
          <p:nvPr/>
        </p:nvSpPr>
        <p:spPr>
          <a:xfrm>
            <a:off x="719280" y="1728720"/>
            <a:ext cx="9287280" cy="448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09440" bIns="45000"/>
          <a:p>
            <a:pPr>
              <a:lnSpc>
                <a:spcPct val="15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再構成方法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つの検出器に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420 keV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以上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620 keV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以下のエネルギーを落とした上で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①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発光点が半径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10 mm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以内に収まる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　 イベントを重心演算して採用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②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発光点が半径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 mm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以内に収まる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　 イベントを重心演算して採用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条件で解析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点の位置と時間から、採用イベント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つに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つき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つの点をヒストグラムに入れる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誤差はバックグラウンド強度の平方根で評価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　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4"/>
          <p:cNvSpPr/>
          <p:nvPr/>
        </p:nvSpPr>
        <p:spPr>
          <a:xfrm>
            <a:off x="7061040" y="6689880"/>
            <a:ext cx="2305800" cy="54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58680" bIns="45000"/>
          <a:p>
            <a:pPr>
              <a:lnSpc>
                <a:spcPct val="94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L1:L2=Time1:Time2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5"/>
          <p:cNvSpPr/>
          <p:nvPr/>
        </p:nvSpPr>
        <p:spPr>
          <a:xfrm>
            <a:off x="6696000" y="3240000"/>
            <a:ext cx="2951640" cy="502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全ての発光点が一定の範囲内に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収まっていれば重心演算して採用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2" name="図 2" descr=""/>
          <p:cNvPicPr/>
          <p:nvPr/>
        </p:nvPicPr>
        <p:blipFill>
          <a:blip r:embed="rId2"/>
          <a:stretch/>
        </p:blipFill>
        <p:spPr>
          <a:xfrm>
            <a:off x="6717240" y="4191120"/>
            <a:ext cx="2742480" cy="2336760"/>
          </a:xfrm>
          <a:prstGeom prst="rect">
            <a:avLst/>
          </a:prstGeom>
          <a:ln>
            <a:noFill/>
          </a:ln>
        </p:spPr>
      </p:pic>
      <p:pic>
        <p:nvPicPr>
          <p:cNvPr id="213" name="図 3" descr=""/>
          <p:cNvPicPr/>
          <p:nvPr/>
        </p:nvPicPr>
        <p:blipFill>
          <a:blip r:embed="rId3"/>
          <a:stretch/>
        </p:blipFill>
        <p:spPr>
          <a:xfrm>
            <a:off x="8950680" y="4219560"/>
            <a:ext cx="1227960" cy="342360"/>
          </a:xfrm>
          <a:prstGeom prst="rect">
            <a:avLst/>
          </a:prstGeom>
          <a:ln>
            <a:noFill/>
          </a:ln>
        </p:spPr>
      </p:pic>
      <p:pic>
        <p:nvPicPr>
          <p:cNvPr id="214" name="図 6" descr=""/>
          <p:cNvPicPr/>
          <p:nvPr/>
        </p:nvPicPr>
        <p:blipFill>
          <a:blip r:embed="rId4"/>
          <a:stretch/>
        </p:blipFill>
        <p:spPr>
          <a:xfrm>
            <a:off x="7333200" y="6208920"/>
            <a:ext cx="1227960" cy="342360"/>
          </a:xfrm>
          <a:prstGeom prst="rect">
            <a:avLst/>
          </a:prstGeom>
          <a:ln>
            <a:noFill/>
          </a:ln>
        </p:spPr>
      </p:pic>
      <p:pic>
        <p:nvPicPr>
          <p:cNvPr id="215" name="図 7" descr=""/>
          <p:cNvPicPr/>
          <p:nvPr/>
        </p:nvPicPr>
        <p:blipFill>
          <a:blip r:embed="rId5"/>
          <a:stretch/>
        </p:blipFill>
        <p:spPr>
          <a:xfrm>
            <a:off x="7398360" y="1728720"/>
            <a:ext cx="1370880" cy="1399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503280" y="179280"/>
            <a:ext cx="9069840" cy="12596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シミュレーション結果①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散乱事象の棄却による再構成画像の差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851040" y="2016000"/>
            <a:ext cx="7039440" cy="3158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8" name="図 553" descr=""/>
          <p:cNvPicPr/>
          <p:nvPr/>
        </p:nvPicPr>
        <p:blipFill>
          <a:blip r:embed="rId2"/>
          <a:stretch/>
        </p:blipFill>
        <p:spPr>
          <a:xfrm>
            <a:off x="5381640" y="2519280"/>
            <a:ext cx="4480560" cy="2823120"/>
          </a:xfrm>
          <a:prstGeom prst="rect">
            <a:avLst/>
          </a:prstGeom>
          <a:ln>
            <a:noFill/>
          </a:ln>
        </p:spPr>
      </p:pic>
      <p:pic>
        <p:nvPicPr>
          <p:cNvPr id="219" name="図 554" descr=""/>
          <p:cNvPicPr/>
          <p:nvPr/>
        </p:nvPicPr>
        <p:blipFill>
          <a:blip r:embed="rId3"/>
          <a:stretch/>
        </p:blipFill>
        <p:spPr>
          <a:xfrm>
            <a:off x="630360" y="2519280"/>
            <a:ext cx="4480200" cy="2823120"/>
          </a:xfrm>
          <a:prstGeom prst="rect">
            <a:avLst/>
          </a:prstGeom>
          <a:ln>
            <a:noFill/>
          </a:ln>
        </p:spPr>
      </p:pic>
      <p:sp>
        <p:nvSpPr>
          <p:cNvPr id="220" name="CustomShape 3"/>
          <p:cNvSpPr/>
          <p:nvPr/>
        </p:nvSpPr>
        <p:spPr>
          <a:xfrm>
            <a:off x="576360" y="2014560"/>
            <a:ext cx="4391280" cy="344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0120" bIns="45000"/>
          <a:p>
            <a:pPr>
              <a:lnSpc>
                <a:spcPct val="94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・①の条件で解析した結果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4"/>
          <p:cNvSpPr/>
          <p:nvPr/>
        </p:nvSpPr>
        <p:spPr>
          <a:xfrm>
            <a:off x="5327640" y="2030400"/>
            <a:ext cx="4391640" cy="344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0120" bIns="45000"/>
          <a:p>
            <a:pPr>
              <a:lnSpc>
                <a:spcPct val="94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・②の条件で解析した結果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CustomShape 5"/>
          <p:cNvSpPr/>
          <p:nvPr/>
        </p:nvSpPr>
        <p:spPr>
          <a:xfrm>
            <a:off x="630360" y="5492880"/>
            <a:ext cx="4506120" cy="63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0120" bIns="45000"/>
          <a:p>
            <a:pPr>
              <a:lnSpc>
                <a:spcPct val="94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バックグラウンド強度：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25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σ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＝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5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がん部分強度　　   ：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5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1σ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CustomShape 6"/>
          <p:cNvSpPr/>
          <p:nvPr/>
        </p:nvSpPr>
        <p:spPr>
          <a:xfrm>
            <a:off x="5292000" y="5492880"/>
            <a:ext cx="4705560" cy="632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0120" bIns="45000"/>
          <a:p>
            <a:pPr>
              <a:lnSpc>
                <a:spcPct val="94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バックグラウンド強度：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3.3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σ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＝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1.8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がん部分強度   　　：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4.6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2.6σ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CustomShape 7"/>
          <p:cNvSpPr/>
          <p:nvPr/>
        </p:nvSpPr>
        <p:spPr>
          <a:xfrm>
            <a:off x="503280" y="1440000"/>
            <a:ext cx="9214200" cy="432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3000" bIns="45000"/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x,y,z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=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0,0,60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）に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1×1×1 mm</a:t>
            </a:r>
            <a:r>
              <a:rPr b="0" lang="en-US" sz="2400" spc="-1" strike="noStrike" baseline="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のがんを設定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CustomShape 8"/>
          <p:cNvSpPr/>
          <p:nvPr/>
        </p:nvSpPr>
        <p:spPr>
          <a:xfrm>
            <a:off x="576360" y="6264360"/>
            <a:ext cx="9430200" cy="39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3000" bIns="45000"/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②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では、がん部分の強度がバックグラウンドの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2σ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を越えている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散乱事象を判別・棄却することで、再構成画像が明瞭になっている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503280" y="179280"/>
            <a:ext cx="9066600" cy="12578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シミュレーション結果②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薬剤投与量の減少による再構成画像の変化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CustomShape 2"/>
          <p:cNvSpPr/>
          <p:nvPr/>
        </p:nvSpPr>
        <p:spPr>
          <a:xfrm>
            <a:off x="995400" y="2016000"/>
            <a:ext cx="7036200" cy="31564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3"/>
          <p:cNvSpPr/>
          <p:nvPr/>
        </p:nvSpPr>
        <p:spPr>
          <a:xfrm>
            <a:off x="3220920" y="2246400"/>
            <a:ext cx="3623040" cy="3434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4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・②の条件で解析した結果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CustomShape 4"/>
          <p:cNvSpPr/>
          <p:nvPr/>
        </p:nvSpPr>
        <p:spPr>
          <a:xfrm>
            <a:off x="2644560" y="5630760"/>
            <a:ext cx="4775760" cy="63072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4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バックグラウンド強度：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1.7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σ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＝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1.3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がん部分強度　　   ：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4.3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3.3σ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CustomShape 5"/>
          <p:cNvSpPr/>
          <p:nvPr/>
        </p:nvSpPr>
        <p:spPr>
          <a:xfrm>
            <a:off x="503280" y="1441440"/>
            <a:ext cx="9212760" cy="7736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x,y,z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=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0,0,60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）に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3×3×3 mm</a:t>
            </a:r>
            <a:r>
              <a:rPr b="0" lang="en-US" sz="2400" spc="-1" strike="noStrike" baseline="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のがんを設定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薬剤投与量（＝イベント数）を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分の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に設定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CustomShape 6"/>
          <p:cNvSpPr/>
          <p:nvPr/>
        </p:nvSpPr>
        <p:spPr>
          <a:xfrm>
            <a:off x="441360" y="6262560"/>
            <a:ext cx="9428760" cy="64836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 mm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程度のがんなら、少ない薬剤量で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2σ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を達成できる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→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被曝量の低減が可能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32" name="図 579" descr=""/>
          <p:cNvPicPr/>
          <p:nvPr/>
        </p:nvPicPr>
        <p:blipFill>
          <a:blip r:embed="rId2"/>
          <a:stretch/>
        </p:blipFill>
        <p:spPr>
          <a:xfrm>
            <a:off x="2743560" y="2699280"/>
            <a:ext cx="4590000" cy="2940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>
            <a:off x="503280" y="179280"/>
            <a:ext cx="9069840" cy="12596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まとめ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4" name="CustomShape 2"/>
          <p:cNvSpPr/>
          <p:nvPr/>
        </p:nvSpPr>
        <p:spPr>
          <a:xfrm>
            <a:off x="995400" y="2016000"/>
            <a:ext cx="7039440" cy="3158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CustomShape 3"/>
          <p:cNvSpPr/>
          <p:nvPr/>
        </p:nvSpPr>
        <p:spPr>
          <a:xfrm>
            <a:off x="503280" y="1441440"/>
            <a:ext cx="9214200" cy="2993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3000" bIns="45000"/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・測定器内散乱事象を判別することは、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PET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画像の分解能向上に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おいて必要不可欠である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・板状シンチレータ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×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波長変換ファイバーによる検出器は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幅・奥行きそれぞれの方向の散乱を判別するのに適しており、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コスト削減にも役立つと考えられる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・シミュレーションでは、散乱事象を正確に判別することで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大きさ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 mm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のがんも判別可能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大きさ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 mm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のがんについては薬剤量を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分の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程度に抑えられる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503280" y="179280"/>
            <a:ext cx="9069840" cy="12596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今後の研究課題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CustomShape 2"/>
          <p:cNvSpPr/>
          <p:nvPr/>
        </p:nvSpPr>
        <p:spPr>
          <a:xfrm>
            <a:off x="995400" y="2016000"/>
            <a:ext cx="7039440" cy="3158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03280" y="1441440"/>
            <a:ext cx="9214200" cy="2993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3000" bIns="45000"/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・より光量を得ることができる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WLSF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の組み合わせはないか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B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と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Y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を組み合わせるなど）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・どの程度の位置分解能が必要なのか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 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La-GPS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には自己放射能あり（</a:t>
            </a:r>
            <a:r>
              <a:rPr b="0" lang="en-US" sz="2400" spc="-1" strike="noStrike" baseline="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138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La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に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由来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これが測定にどの程度影響するかの評価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630000" y="3036960"/>
            <a:ext cx="8849880" cy="259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We have nothing to declare for this study.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639000" y="1547640"/>
            <a:ext cx="8815320" cy="75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Disclosure of Conflict of Interest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3528000" y="6516000"/>
            <a:ext cx="5951880" cy="43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US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The 113</a:t>
            </a:r>
            <a:r>
              <a:rPr b="0" lang="en-US" sz="15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th</a:t>
            </a:r>
            <a:r>
              <a:rPr b="0" lang="en-US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 Unicode MS"/>
              </a:rPr>
              <a:t> Scientific Meeting of the Japan Society of Medical Physics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503280" y="301680"/>
            <a:ext cx="9069840" cy="1259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研究背景　測定器内コンプトン散乱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291960" y="428760"/>
            <a:ext cx="9069840" cy="78336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647640" y="1368360"/>
            <a:ext cx="8925480" cy="7466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これまでの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PET : 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結晶を短冊状に細かくして分解能向上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CustomShape 4"/>
          <p:cNvSpPr/>
          <p:nvPr/>
        </p:nvSpPr>
        <p:spPr>
          <a:xfrm>
            <a:off x="1306440" y="3990960"/>
            <a:ext cx="1237320" cy="1553040"/>
          </a:xfrm>
          <a:custGeom>
            <a:avLst/>
            <a:gdLst/>
            <a:ahLst/>
            <a:rect l="l" t="t" r="r" b="b"/>
            <a:pathLst>
              <a:path w="1" h="1"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000000"/>
          </a:solidFill>
          <a:ln w="93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5"/>
          <p:cNvSpPr/>
          <p:nvPr/>
        </p:nvSpPr>
        <p:spPr>
          <a:xfrm>
            <a:off x="4075560" y="2286000"/>
            <a:ext cx="7020360" cy="191016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シンチレータ内では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光電吸収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: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コンプトン散乱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= 1 : 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NIST XCOM: Photon Cross Section Database</a:t>
            </a: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より）  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散乱が起きると複数結晶で発光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→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重心演算の結果がずれる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測定器内散乱の正確な判別が、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識別能力向上に必要不可欠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6"/>
          <p:cNvSpPr/>
          <p:nvPr/>
        </p:nvSpPr>
        <p:spPr>
          <a:xfrm>
            <a:off x="792000" y="5730840"/>
            <a:ext cx="8566920" cy="110700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現在の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PET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装置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・発光点が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10 mm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程度離れないと、散乱事象と判別できない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・奥行き方向の発光位置は弁別できない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2" name="図 2" descr=""/>
          <p:cNvPicPr/>
          <p:nvPr/>
        </p:nvPicPr>
        <p:blipFill>
          <a:blip r:embed="rId2"/>
          <a:stretch/>
        </p:blipFill>
        <p:spPr>
          <a:xfrm>
            <a:off x="1296000" y="2232000"/>
            <a:ext cx="1904040" cy="3170880"/>
          </a:xfrm>
          <a:prstGeom prst="rect">
            <a:avLst/>
          </a:prstGeom>
          <a:ln>
            <a:noFill/>
          </a:ln>
        </p:spPr>
      </p:pic>
      <p:sp>
        <p:nvSpPr>
          <p:cNvPr id="163" name="CustomShape 7"/>
          <p:cNvSpPr/>
          <p:nvPr/>
        </p:nvSpPr>
        <p:spPr>
          <a:xfrm>
            <a:off x="2880000" y="1747800"/>
            <a:ext cx="45356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落としたエネルギー量で重心演算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03280" y="301680"/>
            <a:ext cx="9069840" cy="1259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研究目的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03280" y="686520"/>
            <a:ext cx="9069840" cy="61236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649440" y="1295280"/>
            <a:ext cx="8925120" cy="4276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測定器内散乱に対応可能で、比較的安価な普及型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PET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の開発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3790080" y="1871280"/>
            <a:ext cx="6220440" cy="175320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 mm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厚のシンチレータ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(La-GPS)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に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波長変換ファイバー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(WLSF)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を貼り付け、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PMT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に接続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　ガンマ線入射→発光→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WLSF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で吸収・再発光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　→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PMT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で読み取り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裏表の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WLSF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でそれぞれ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Y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方向の位置を取得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信号がきた層で奥行き方向の位置を取得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5"/>
          <p:cNvSpPr/>
          <p:nvPr/>
        </p:nvSpPr>
        <p:spPr>
          <a:xfrm>
            <a:off x="2160720" y="4464000"/>
            <a:ext cx="2373840" cy="3718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24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層重ねる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CustomShape 6"/>
          <p:cNvSpPr/>
          <p:nvPr/>
        </p:nvSpPr>
        <p:spPr>
          <a:xfrm>
            <a:off x="3887640" y="4835520"/>
            <a:ext cx="1294560" cy="5720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検出器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個で囲む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7"/>
          <p:cNvSpPr/>
          <p:nvPr/>
        </p:nvSpPr>
        <p:spPr>
          <a:xfrm>
            <a:off x="3816360" y="5543640"/>
            <a:ext cx="1583280" cy="430560"/>
          </a:xfrm>
          <a:custGeom>
            <a:avLst/>
            <a:gdLst/>
            <a:ahLst/>
            <a:rect l="l" t="t" r="r" b="b"/>
            <a:pathLst>
              <a:path w="4403" h="1201">
                <a:moveTo>
                  <a:pt x="0" y="300"/>
                </a:moveTo>
                <a:lnTo>
                  <a:pt x="3301" y="300"/>
                </a:lnTo>
                <a:lnTo>
                  <a:pt x="3301" y="0"/>
                </a:lnTo>
                <a:lnTo>
                  <a:pt x="4402" y="600"/>
                </a:lnTo>
                <a:lnTo>
                  <a:pt x="3301" y="1200"/>
                </a:lnTo>
                <a:lnTo>
                  <a:pt x="3301" y="900"/>
                </a:lnTo>
                <a:lnTo>
                  <a:pt x="0" y="900"/>
                </a:lnTo>
                <a:lnTo>
                  <a:pt x="0" y="300"/>
                </a:lnTo>
              </a:path>
            </a:pathLst>
          </a:custGeom>
          <a:solidFill>
            <a:srgbClr val="000000"/>
          </a:solidFill>
          <a:ln w="93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CustomShape 8"/>
          <p:cNvSpPr/>
          <p:nvPr/>
        </p:nvSpPr>
        <p:spPr>
          <a:xfrm>
            <a:off x="1728720" y="4452840"/>
            <a:ext cx="430920" cy="586440"/>
          </a:xfrm>
          <a:custGeom>
            <a:avLst/>
            <a:gdLst/>
            <a:ahLst/>
            <a:rect l="l" t="t" r="r" b="b"/>
            <a:pathLst>
              <a:path w="1202" h="1634">
                <a:moveTo>
                  <a:pt x="300" y="0"/>
                </a:moveTo>
                <a:lnTo>
                  <a:pt x="300" y="1224"/>
                </a:lnTo>
                <a:lnTo>
                  <a:pt x="0" y="1224"/>
                </a:lnTo>
                <a:lnTo>
                  <a:pt x="600" y="1633"/>
                </a:lnTo>
                <a:lnTo>
                  <a:pt x="1201" y="1224"/>
                </a:lnTo>
                <a:lnTo>
                  <a:pt x="900" y="1224"/>
                </a:lnTo>
                <a:lnTo>
                  <a:pt x="900" y="0"/>
                </a:lnTo>
                <a:lnTo>
                  <a:pt x="300" y="0"/>
                </a:lnTo>
              </a:path>
            </a:pathLst>
          </a:custGeom>
          <a:solidFill>
            <a:srgbClr val="000000"/>
          </a:solidFill>
          <a:ln w="936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72" name="図 470" descr=""/>
          <p:cNvPicPr/>
          <p:nvPr/>
        </p:nvPicPr>
        <p:blipFill>
          <a:blip r:embed="rId2"/>
          <a:stretch/>
        </p:blipFill>
        <p:spPr>
          <a:xfrm>
            <a:off x="5688000" y="4896000"/>
            <a:ext cx="3443760" cy="2034000"/>
          </a:xfrm>
          <a:prstGeom prst="rect">
            <a:avLst/>
          </a:prstGeom>
          <a:ln>
            <a:noFill/>
          </a:ln>
        </p:spPr>
      </p:pic>
      <p:sp>
        <p:nvSpPr>
          <p:cNvPr id="173" name="CustomShape 9"/>
          <p:cNvSpPr/>
          <p:nvPr/>
        </p:nvSpPr>
        <p:spPr>
          <a:xfrm>
            <a:off x="2942640" y="5979960"/>
            <a:ext cx="1229040" cy="36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遮光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4" name="図 22" descr=""/>
          <p:cNvPicPr/>
          <p:nvPr/>
        </p:nvPicPr>
        <p:blipFill>
          <a:blip r:embed="rId3"/>
          <a:stretch/>
        </p:blipFill>
        <p:spPr>
          <a:xfrm>
            <a:off x="681840" y="1871280"/>
            <a:ext cx="2964600" cy="2479680"/>
          </a:xfrm>
          <a:prstGeom prst="rect">
            <a:avLst/>
          </a:prstGeom>
          <a:ln>
            <a:noFill/>
          </a:ln>
        </p:spPr>
      </p:pic>
      <p:pic>
        <p:nvPicPr>
          <p:cNvPr id="175" name="図 2" descr=""/>
          <p:cNvPicPr/>
          <p:nvPr/>
        </p:nvPicPr>
        <p:blipFill>
          <a:blip r:embed="rId4"/>
          <a:stretch/>
        </p:blipFill>
        <p:spPr>
          <a:xfrm>
            <a:off x="813240" y="5118120"/>
            <a:ext cx="2252880" cy="2127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503280" y="301680"/>
            <a:ext cx="9070560" cy="9194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WLSF</a:t>
            </a: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の構造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1121400" y="1216800"/>
            <a:ext cx="8106840" cy="42840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コアの部分に波長変換材を混ぜ混んだプラスチック製の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光ファイバー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3713760" y="2130480"/>
            <a:ext cx="6220800" cy="175356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ある波長域（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WLSF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によって異なる）を吸収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　↓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それより長波長域の光を等方的に再発光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　↓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横から入る光を伝搬することができる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ダブルクラッドファイバーを使用すると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  <a:ea typeface="DejaVu Sans"/>
              </a:rPr>
              <a:t>収集光量が増加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9" name="図 1" descr=""/>
          <p:cNvPicPr/>
          <p:nvPr/>
        </p:nvPicPr>
        <p:blipFill>
          <a:blip r:embed="rId1"/>
          <a:stretch/>
        </p:blipFill>
        <p:spPr>
          <a:xfrm>
            <a:off x="819000" y="2557080"/>
            <a:ext cx="2714400" cy="2561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503280" y="301680"/>
            <a:ext cx="9069840" cy="1259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板状シンチレータ</a:t>
            </a: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×WLSF</a:t>
            </a: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方式の長短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628560" y="1333440"/>
            <a:ext cx="9142920" cy="5631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63000" bIns="45000"/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長所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・分解能を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WLSF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の直径まで向上可能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・光が広がらないので、幅方向の散乱を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 mm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程度の精度で判別可能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・奥行き方向の発光位置や散乱も判別可能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・結晶の加工費用を抑え、コスト削減が可能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短所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WLSF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の再発光効率などから、得られる光子数が減少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　→エネルギー分解能の低下、位置測定の確実性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503280" y="179280"/>
            <a:ext cx="9069840" cy="125964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La-GPS×WLSF</a:t>
            </a: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読み出し時の光量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995400" y="2016000"/>
            <a:ext cx="7039440" cy="3158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84" name="図 589" descr=""/>
          <p:cNvPicPr/>
          <p:nvPr/>
        </p:nvPicPr>
        <p:blipFill>
          <a:blip r:embed="rId2"/>
          <a:stretch/>
        </p:blipFill>
        <p:spPr>
          <a:xfrm>
            <a:off x="1775880" y="1152000"/>
            <a:ext cx="6647040" cy="4503960"/>
          </a:xfrm>
          <a:prstGeom prst="rect">
            <a:avLst/>
          </a:prstGeom>
          <a:ln>
            <a:noFill/>
          </a:ln>
        </p:spPr>
      </p:pic>
      <p:sp>
        <p:nvSpPr>
          <p:cNvPr id="185" name="CustomShape 3"/>
          <p:cNvSpPr/>
          <p:nvPr/>
        </p:nvSpPr>
        <p:spPr>
          <a:xfrm>
            <a:off x="1037520" y="5904000"/>
            <a:ext cx="7995960" cy="45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B-3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との組み合わせで、片面・片側読み出しで最大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28p.e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→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位置測定に必要な光量を得られている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4"/>
          <p:cNvSpPr/>
          <p:nvPr/>
        </p:nvSpPr>
        <p:spPr>
          <a:xfrm>
            <a:off x="2466360" y="1981080"/>
            <a:ext cx="2742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テキストを入力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CustomShape 5"/>
          <p:cNvSpPr/>
          <p:nvPr/>
        </p:nvSpPr>
        <p:spPr>
          <a:xfrm>
            <a:off x="7776000" y="1800000"/>
            <a:ext cx="719640" cy="34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B-3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CustomShape 6"/>
          <p:cNvSpPr/>
          <p:nvPr/>
        </p:nvSpPr>
        <p:spPr>
          <a:xfrm>
            <a:off x="7776000" y="4333680"/>
            <a:ext cx="719640" cy="34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O-2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7"/>
          <p:cNvSpPr/>
          <p:nvPr/>
        </p:nvSpPr>
        <p:spPr>
          <a:xfrm>
            <a:off x="7776000" y="1800000"/>
            <a:ext cx="719640" cy="34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B-3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CustomShape 8"/>
          <p:cNvSpPr/>
          <p:nvPr/>
        </p:nvSpPr>
        <p:spPr>
          <a:xfrm>
            <a:off x="7776000" y="3397680"/>
            <a:ext cx="719640" cy="34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Y-11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CustomShape 9"/>
          <p:cNvSpPr/>
          <p:nvPr/>
        </p:nvSpPr>
        <p:spPr>
          <a:xfrm>
            <a:off x="7776000" y="4752000"/>
            <a:ext cx="719640" cy="34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R-3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503280" y="301680"/>
            <a:ext cx="9069840" cy="1259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GEANT4 </a:t>
            </a: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シミュレーション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散乱事象の判別による再構成画像の変化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503280" y="1368360"/>
            <a:ext cx="9069840" cy="438192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720720" y="1728720"/>
            <a:ext cx="5326560" cy="3951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09440" bIns="45000"/>
          <a:p>
            <a:pPr>
              <a:lnSpc>
                <a:spcPct val="15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設定①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physics list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は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FTFP_BERT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・人体は直径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300 mm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の水の筒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･検出器として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300×300×24 mm</a:t>
            </a:r>
            <a:r>
              <a:rPr b="0" lang="en-US" sz="2400" spc="-1" strike="noStrike" baseline="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La-GPS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［（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Ce</a:t>
            </a:r>
            <a:r>
              <a:rPr b="0" lang="en-US" sz="2800" spc="-1" strike="noStrike" baseline="-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x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La</a:t>
            </a:r>
            <a:r>
              <a:rPr b="0" lang="en-US" sz="2800" spc="-1" strike="noStrike" baseline="-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x-y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Gd</a:t>
            </a:r>
            <a:r>
              <a:rPr b="0" lang="en-US" sz="2800" spc="-1" strike="noStrike" baseline="-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1-y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r>
              <a:rPr b="0" lang="en-US" sz="2800" spc="-1" strike="noStrike" baseline="-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</a:t>
            </a:r>
            <a:r>
              <a:rPr b="0" lang="en-US" sz="2400" spc="-1" strike="noStrike" baseline="-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Si</a:t>
            </a:r>
            <a:r>
              <a:rPr b="0" lang="en-US" sz="2800" spc="-1" strike="noStrike" baseline="-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O</a:t>
            </a:r>
            <a:r>
              <a:rPr b="0" lang="en-US" sz="2800" spc="-1" strike="noStrike" baseline="-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7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］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x=0.01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、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y=0.25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を六角柱状に配置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 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・分解能は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位置（幅方向）：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0.2 mm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位置（奥行き方向）：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 mm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エネルギー：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10%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時間：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0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（ずれ無し）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5" name="図 493" descr=""/>
          <p:cNvPicPr/>
          <p:nvPr/>
        </p:nvPicPr>
        <p:blipFill>
          <a:blip r:embed="rId2"/>
          <a:stretch/>
        </p:blipFill>
        <p:spPr>
          <a:xfrm>
            <a:off x="5975280" y="2422440"/>
            <a:ext cx="3802680" cy="2327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1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6048000" y="4752000"/>
            <a:ext cx="3959640" cy="2015640"/>
          </a:xfrm>
          <a:prstGeom prst="ellipse">
            <a:avLst/>
          </a:prstGeom>
          <a:solidFill>
            <a:srgbClr val="ffcc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CustomShape 2"/>
          <p:cNvSpPr/>
          <p:nvPr/>
        </p:nvSpPr>
        <p:spPr>
          <a:xfrm>
            <a:off x="7380000" y="5256000"/>
            <a:ext cx="467640" cy="467640"/>
          </a:xfrm>
          <a:prstGeom prst="ellipse">
            <a:avLst/>
          </a:prstGeom>
          <a:solidFill>
            <a:srgbClr val="ff3333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Line 3"/>
          <p:cNvSpPr/>
          <p:nvPr/>
        </p:nvSpPr>
        <p:spPr>
          <a:xfrm flipV="1">
            <a:off x="6228000" y="5472000"/>
            <a:ext cx="1404000" cy="1476000"/>
          </a:xfrm>
          <a:prstGeom prst="line">
            <a:avLst/>
          </a:prstGeom>
          <a:ln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CustomShape 4"/>
          <p:cNvSpPr/>
          <p:nvPr/>
        </p:nvSpPr>
        <p:spPr>
          <a:xfrm>
            <a:off x="503280" y="301680"/>
            <a:ext cx="9069840" cy="125928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GEANT4 </a:t>
            </a: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シミュレーション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散乱事象の判別による再構成画像の変化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5"/>
          <p:cNvSpPr/>
          <p:nvPr/>
        </p:nvSpPr>
        <p:spPr>
          <a:xfrm>
            <a:off x="503280" y="1368360"/>
            <a:ext cx="9069840" cy="4381920"/>
          </a:xfrm>
          <a:custGeom>
            <a:avLst/>
            <a:gdLst/>
            <a:ahLst/>
            <a:rect l="l" t="t" r="r" b="b"/>
            <a:pathLst>
              <a:path w="3" h="2">
                <a:moveTo>
                  <a:pt x="0" y="0"/>
                </a:move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CustomShape 6"/>
          <p:cNvSpPr/>
          <p:nvPr/>
        </p:nvSpPr>
        <p:spPr>
          <a:xfrm>
            <a:off x="720720" y="1735200"/>
            <a:ext cx="5326560" cy="3951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09440" bIns="45000"/>
          <a:p>
            <a:pPr>
              <a:lnSpc>
                <a:spcPct val="15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設定②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・１イベントごとに、乱数で定めた人体中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の点で陽電子を生成する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(</a:t>
            </a:r>
            <a:r>
              <a:rPr b="0" lang="en-US" sz="2400" spc="-1" strike="noStrike" baseline="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１８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F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の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β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＋崩壊に相当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・薬剤分布量は、正常細胞で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2 MBq/kg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イベント数としては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3000 events/mm</a:t>
            </a:r>
            <a:r>
              <a:rPr b="0" lang="en-US" sz="2400" spc="-1" strike="noStrike" baseline="33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 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(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バックグラウンドに相当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) 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・人体中にがん部分を設定し、この部分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4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 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では薬剤の集積量が正常細胞の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5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kaoPGothic"/>
                <a:ea typeface="TakaoPGothic"/>
              </a:rPr>
              <a:t>倍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7"/>
          <p:cNvSpPr/>
          <p:nvPr/>
        </p:nvSpPr>
        <p:spPr>
          <a:xfrm>
            <a:off x="792000" y="5256360"/>
            <a:ext cx="8640000" cy="162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03" name="図 498" descr=""/>
          <p:cNvPicPr/>
          <p:nvPr/>
        </p:nvPicPr>
        <p:blipFill>
          <a:blip r:embed="rId2"/>
          <a:stretch/>
        </p:blipFill>
        <p:spPr>
          <a:xfrm>
            <a:off x="6191280" y="2185920"/>
            <a:ext cx="3599280" cy="2205720"/>
          </a:xfrm>
          <a:prstGeom prst="rect">
            <a:avLst/>
          </a:prstGeom>
          <a:ln>
            <a:noFill/>
          </a:ln>
        </p:spPr>
      </p:pic>
      <p:sp>
        <p:nvSpPr>
          <p:cNvPr id="204" name="CustomShape 8"/>
          <p:cNvSpPr/>
          <p:nvPr/>
        </p:nvSpPr>
        <p:spPr>
          <a:xfrm>
            <a:off x="5688000" y="6912000"/>
            <a:ext cx="1727640" cy="302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がん部分 </a:t>
            </a: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10MBq/kg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Line 9"/>
          <p:cNvSpPr/>
          <p:nvPr/>
        </p:nvSpPr>
        <p:spPr>
          <a:xfrm flipV="1">
            <a:off x="6191280" y="5608800"/>
            <a:ext cx="1368360" cy="1311120"/>
          </a:xfrm>
          <a:prstGeom prst="line">
            <a:avLst/>
          </a:prstGeom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6" name="CustomShape 10"/>
          <p:cNvSpPr/>
          <p:nvPr/>
        </p:nvSpPr>
        <p:spPr>
          <a:xfrm>
            <a:off x="8207280" y="5672160"/>
            <a:ext cx="1727640" cy="302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正常細胞 </a:t>
            </a: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2MBq/kg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ja-JP</dc:language>
  <cp:lastModifiedBy/>
  <dcterms:modified xsi:type="dcterms:W3CDTF">2017-04-07T11:57:43Z</dcterms:modified>
  <cp:revision>3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Notes">
    <vt:i4>14</vt:i4>
  </property>
  <property fmtid="{D5CDD505-2E9C-101B-9397-08002B2CF9AE}" pid="7" name="PresentationFormat">
    <vt:lpwstr>Custom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14</vt:i4>
  </property>
</Properties>
</file>