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notesMasterIdLst>
    <p:notesMasterId r:id="rId19"/>
  </p:notesMasterIdLst>
  <p:sldIdLst>
    <p:sldId id="256" r:id="rId2"/>
    <p:sldId id="308" r:id="rId3"/>
    <p:sldId id="263" r:id="rId4"/>
    <p:sldId id="265" r:id="rId5"/>
    <p:sldId id="259" r:id="rId6"/>
    <p:sldId id="280" r:id="rId7"/>
    <p:sldId id="294" r:id="rId8"/>
    <p:sldId id="310" r:id="rId9"/>
    <p:sldId id="304" r:id="rId10"/>
    <p:sldId id="305" r:id="rId11"/>
    <p:sldId id="299" r:id="rId12"/>
    <p:sldId id="307" r:id="rId13"/>
    <p:sldId id="302" r:id="rId14"/>
    <p:sldId id="278" r:id="rId15"/>
    <p:sldId id="275" r:id="rId16"/>
    <p:sldId id="303" r:id="rId17"/>
    <p:sldId id="26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66" autoAdjust="0"/>
  </p:normalViewPr>
  <p:slideViewPr>
    <p:cSldViewPr snapToGrid="0" showGuides="1">
      <p:cViewPr varScale="1">
        <p:scale>
          <a:sx n="106" d="100"/>
          <a:sy n="106" d="100"/>
        </p:scale>
        <p:origin x="1662" y="114"/>
      </p:cViewPr>
      <p:guideLst>
        <p:guide orient="horz" pos="222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en-GB"/>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386D76-883F-468A-A8BE-8FCE464A86D6}" type="datetimeFigureOut">
              <a:rPr kumimoji="1" lang="en-GB" smtClean="0"/>
              <a:t>07/04/2017</a:t>
            </a:fld>
            <a:endParaRPr kumimoji="1" lang="en-GB"/>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GB"/>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en-GB"/>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2BAE3-EE91-4C6E-A75C-1250A6D8FD8A}" type="slidenum">
              <a:rPr kumimoji="1" lang="en-GB" smtClean="0"/>
              <a:t>‹#›</a:t>
            </a:fld>
            <a:endParaRPr kumimoji="1" lang="en-GB"/>
          </a:p>
        </p:txBody>
      </p:sp>
    </p:spTree>
    <p:extLst>
      <p:ext uri="{BB962C8B-B14F-4D97-AF65-F5344CB8AC3E}">
        <p14:creationId xmlns:p14="http://schemas.microsoft.com/office/powerpoint/2010/main" val="35331891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オレンジで囲った領域ではなく、全領域に関するデータ</a:t>
            </a:r>
            <a:endParaRPr kumimoji="1" lang="en-GB" dirty="0"/>
          </a:p>
        </p:txBody>
      </p:sp>
      <p:sp>
        <p:nvSpPr>
          <p:cNvPr id="4" name="スライド番号プレースホルダー 3"/>
          <p:cNvSpPr>
            <a:spLocks noGrp="1"/>
          </p:cNvSpPr>
          <p:nvPr>
            <p:ph type="sldNum" sz="quarter" idx="10"/>
          </p:nvPr>
        </p:nvSpPr>
        <p:spPr/>
        <p:txBody>
          <a:bodyPr/>
          <a:lstStyle/>
          <a:p>
            <a:fld id="{14F2BAE3-EE91-4C6E-A75C-1250A6D8FD8A}" type="slidenum">
              <a:rPr kumimoji="1" lang="en-GB" smtClean="0"/>
              <a:t>7</a:t>
            </a:fld>
            <a:endParaRPr kumimoji="1" lang="en-GB"/>
          </a:p>
        </p:txBody>
      </p:sp>
    </p:spTree>
    <p:extLst>
      <p:ext uri="{BB962C8B-B14F-4D97-AF65-F5344CB8AC3E}">
        <p14:creationId xmlns:p14="http://schemas.microsoft.com/office/powerpoint/2010/main" val="298862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738C1701-D5A5-435D-A87C-EF335744B652}" type="datetime1">
              <a:rPr lang="en-US" smtClean="0"/>
              <a:t>4/7/2017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76605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FCF68A-6CD5-4D66-8A8E-65B28FDC5B9F}" type="datetime1">
              <a:rPr lang="en-US" smtClean="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770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B92304-433C-42A7-8358-3E088340714D}" type="datetime1">
              <a:rPr lang="en-US" smtClean="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96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5C771F5-E3FF-4D24-86FF-71368FEE8455}" type="datetime1">
              <a:rPr lang="en-US" smtClean="0"/>
              <a:t>4/7/2017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6170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7598152D-1F11-4CEA-92FA-DA943DBE46D0}" type="datetime1">
              <a:rPr lang="en-US" smtClean="0"/>
              <a:t>4/7/2017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6368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Date Placeholder 7"/>
          <p:cNvSpPr>
            <a:spLocks noGrp="1"/>
          </p:cNvSpPr>
          <p:nvPr>
            <p:ph type="dt" sz="half" idx="10"/>
          </p:nvPr>
        </p:nvSpPr>
        <p:spPr/>
        <p:txBody>
          <a:bodyPr/>
          <a:lstStyle/>
          <a:p>
            <a:fld id="{77C62897-D555-4B9F-B707-7162C28BFB1F}" type="datetime1">
              <a:rPr lang="en-US" smtClean="0"/>
              <a:t>4/7/2017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970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02239" y="3143250"/>
            <a:ext cx="3288024" cy="25967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E398F043-AC6E-4DB4-B98B-9213BF1DF193}" type="datetime1">
              <a:rPr lang="en-US" smtClean="0"/>
              <a:t>4/7/2017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75787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AB15F78-B1B7-4B8A-80E1-907B2CC532E4}" type="datetime1">
              <a:rPr lang="en-US" smtClean="0"/>
              <a:t>4/7/2017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283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8A990-76BF-402A-8DFA-166D52771065}" type="datetime1">
              <a:rPr lang="en-US" smtClean="0"/>
              <a:t>4/7/2017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798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9" name="Date Placeholder 8"/>
          <p:cNvSpPr>
            <a:spLocks noGrp="1"/>
          </p:cNvSpPr>
          <p:nvPr>
            <p:ph type="dt" sz="half" idx="10"/>
          </p:nvPr>
        </p:nvSpPr>
        <p:spPr/>
        <p:txBody>
          <a:bodyPr/>
          <a:lstStyle/>
          <a:p>
            <a:fld id="{8BCD831E-D551-4A88-8623-EF1872388428}" type="datetime1">
              <a:rPr lang="en-US" smtClean="0"/>
              <a:t>4/7/2017</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284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0875ED5-3354-447D-9994-F76B45B268A8}" type="datetime1">
              <a:rPr lang="en-US" smtClean="0"/>
              <a:t>4/7/2017</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4251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EBF0E242-EA14-499B-BE6D-C5FAA0B73DF1}" type="datetime1">
              <a:rPr lang="en-US" smtClean="0"/>
              <a:t>4/7/2017</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748419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rcnp.osaka-u.ac.jp/~mhfukuda/Workshop/NeutronADS/NeutronADS/Welcome_files/Nishio_ProtonTherapy.pdf" TargetMode="External"/><Relationship Id="rId2" Type="http://schemas.openxmlformats.org/officeDocument/2006/relationships/hyperlink" Target="http://www.antm.or.jp/05_treatment/info/ryuusisen-kanja_2014.pdf" TargetMode="External"/><Relationship Id="rId1" Type="http://schemas.openxmlformats.org/officeDocument/2006/relationships/slideLayout" Target="../slideLayouts/slideLayout2.xml"/><Relationship Id="rId4" Type="http://schemas.openxmlformats.org/officeDocument/2006/relationships/hyperlink" Target="http://physics.nist.gov/PhysRefData/Xcom/html/xcom1.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en-US" altLang="ja-JP" cap="none" dirty="0"/>
              <a:t>Proposal For Dosimetry System Using e</a:t>
            </a:r>
            <a:r>
              <a:rPr lang="en-US" altLang="ja-JP" cap="none" baseline="30000" dirty="0"/>
              <a:t>+</a:t>
            </a:r>
            <a:r>
              <a:rPr lang="en-US" altLang="ja-JP" cap="none" dirty="0"/>
              <a:t>/e</a:t>
            </a:r>
            <a:r>
              <a:rPr lang="en-US" altLang="ja-JP" cap="none" baseline="30000" dirty="0"/>
              <a:t>-</a:t>
            </a:r>
            <a:r>
              <a:rPr lang="en-US" altLang="ja-JP" cap="none" dirty="0"/>
              <a:t> Pair Production Events</a:t>
            </a:r>
            <a:endParaRPr lang="en-GB" cap="none" dirty="0"/>
          </a:p>
        </p:txBody>
      </p:sp>
      <p:sp>
        <p:nvSpPr>
          <p:cNvPr id="3" name="サブタイトル 2"/>
          <p:cNvSpPr>
            <a:spLocks noGrp="1"/>
          </p:cNvSpPr>
          <p:nvPr>
            <p:ph type="subTitle" idx="1"/>
          </p:nvPr>
        </p:nvSpPr>
        <p:spPr>
          <a:xfrm>
            <a:off x="1276540" y="4352544"/>
            <a:ext cx="6581868" cy="1239894"/>
          </a:xfrm>
        </p:spPr>
        <p:txBody>
          <a:bodyPr>
            <a:normAutofit fontScale="92500" lnSpcReduction="10000"/>
          </a:bodyPr>
          <a:lstStyle/>
          <a:p>
            <a:r>
              <a:rPr lang="en-US" altLang="ja-JP" dirty="0"/>
              <a:t>Shota KIMURA,</a:t>
            </a:r>
            <a:r>
              <a:rPr lang="ja-JP" altLang="en-US" dirty="0"/>
              <a:t> </a:t>
            </a:r>
            <a:r>
              <a:rPr lang="en-US" altLang="ja-JP" dirty="0" err="1"/>
              <a:t>Yusaku</a:t>
            </a:r>
            <a:r>
              <a:rPr lang="en-US" altLang="ja-JP" dirty="0"/>
              <a:t> EMOTO, </a:t>
            </a:r>
            <a:r>
              <a:rPr lang="en-US" altLang="ja-JP" dirty="0" err="1"/>
              <a:t>Kento</a:t>
            </a:r>
            <a:r>
              <a:rPr lang="en-US" altLang="ja-JP" dirty="0"/>
              <a:t> FUJIHARA, Hiroshi ITO, Naomi KANEKO, Hideyuki KAWAI, Atsushi KOBAYASHI, and Takahiro MIZUNO</a:t>
            </a:r>
            <a:endParaRPr lang="en-US" altLang="ja-JP" sz="1600" dirty="0"/>
          </a:p>
          <a:p>
            <a:r>
              <a:rPr lang="en-US" altLang="ja-JP" dirty="0"/>
              <a:t>Graduate School of Science, Chiba University, Chiba, JAPAN</a:t>
            </a:r>
            <a:endParaRPr lang="en-GB"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7" name="図 6"/>
          <p:cNvPicPr>
            <a:picLocks noChangeAspect="1"/>
          </p:cNvPicPr>
          <p:nvPr/>
        </p:nvPicPr>
        <p:blipFill rotWithShape="1">
          <a:blip r:embed="rId2"/>
          <a:srcRect l="22666" t="13066" r="23274" b="14782"/>
          <a:stretch/>
        </p:blipFill>
        <p:spPr>
          <a:xfrm>
            <a:off x="7260878" y="217283"/>
            <a:ext cx="1431907" cy="1294646"/>
          </a:xfrm>
          <a:prstGeom prst="rect">
            <a:avLst/>
          </a:prstGeom>
        </p:spPr>
      </p:pic>
    </p:spTree>
    <p:extLst>
      <p:ext uri="{BB962C8B-B14F-4D97-AF65-F5344CB8AC3E}">
        <p14:creationId xmlns:p14="http://schemas.microsoft.com/office/powerpoint/2010/main" val="362270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a:spLocks noGrp="1"/>
          </p:cNvSpPr>
          <p:nvPr>
            <p:ph type="title"/>
          </p:nvPr>
        </p:nvSpPr>
        <p:spPr>
          <a:xfrm>
            <a:off x="435952" y="79637"/>
            <a:ext cx="8272093" cy="1096832"/>
          </a:xfrm>
        </p:spPr>
        <p:txBody>
          <a:bodyPr/>
          <a:lstStyle/>
          <a:p>
            <a:r>
              <a:rPr kumimoji="1" lang="en-GB" dirty="0"/>
              <a:t>Z-x</a:t>
            </a:r>
            <a:r>
              <a:rPr kumimoji="1" lang="ja-JP" altLang="en-US" dirty="0"/>
              <a:t>平面分布</a:t>
            </a:r>
            <a:endParaRPr kumimoji="1" lang="en-GB" dirty="0"/>
          </a:p>
        </p:txBody>
      </p:sp>
      <p:pic>
        <p:nvPicPr>
          <p:cNvPr id="6" name="コンテンツ プレースホルダー 5"/>
          <p:cNvPicPr>
            <a:picLocks noGrp="1" noChangeAspect="1"/>
          </p:cNvPicPr>
          <p:nvPr>
            <p:ph idx="1"/>
          </p:nvPr>
        </p:nvPicPr>
        <p:blipFill>
          <a:blip r:embed="rId2"/>
          <a:stretch>
            <a:fillRect/>
          </a:stretch>
        </p:blipFill>
        <p:spPr>
          <a:xfrm>
            <a:off x="237406" y="982411"/>
            <a:ext cx="4334595" cy="2943244"/>
          </a:xfrm>
        </p:spPr>
      </p:pic>
      <p:sp>
        <p:nvSpPr>
          <p:cNvPr id="4" name="スライド番号プレースホルダー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7" name="図 6"/>
          <p:cNvPicPr>
            <a:picLocks noChangeAspect="1"/>
          </p:cNvPicPr>
          <p:nvPr/>
        </p:nvPicPr>
        <p:blipFill>
          <a:blip r:embed="rId3"/>
          <a:stretch>
            <a:fillRect/>
          </a:stretch>
        </p:blipFill>
        <p:spPr>
          <a:xfrm>
            <a:off x="237406" y="3925656"/>
            <a:ext cx="4334595" cy="2943244"/>
          </a:xfrm>
          <a:prstGeom prst="rect">
            <a:avLst/>
          </a:prstGeom>
        </p:spPr>
      </p:pic>
      <p:pic>
        <p:nvPicPr>
          <p:cNvPr id="8" name="図 7"/>
          <p:cNvPicPr>
            <a:picLocks noChangeAspect="1"/>
          </p:cNvPicPr>
          <p:nvPr/>
        </p:nvPicPr>
        <p:blipFill>
          <a:blip r:embed="rId4"/>
          <a:stretch>
            <a:fillRect/>
          </a:stretch>
        </p:blipFill>
        <p:spPr>
          <a:xfrm>
            <a:off x="4572000" y="982411"/>
            <a:ext cx="4343400" cy="2949222"/>
          </a:xfrm>
          <a:prstGeom prst="rect">
            <a:avLst/>
          </a:prstGeom>
        </p:spPr>
      </p:pic>
      <p:pic>
        <p:nvPicPr>
          <p:cNvPr id="9" name="図 8"/>
          <p:cNvPicPr>
            <a:picLocks noChangeAspect="1"/>
          </p:cNvPicPr>
          <p:nvPr/>
        </p:nvPicPr>
        <p:blipFill>
          <a:blip r:embed="rId5"/>
          <a:stretch>
            <a:fillRect/>
          </a:stretch>
        </p:blipFill>
        <p:spPr>
          <a:xfrm>
            <a:off x="4572001" y="3925656"/>
            <a:ext cx="4343400" cy="2949222"/>
          </a:xfrm>
          <a:prstGeom prst="rect">
            <a:avLst/>
          </a:prstGeom>
        </p:spPr>
      </p:pic>
      <p:sp>
        <p:nvSpPr>
          <p:cNvPr id="13" name="テキスト ボックス 12"/>
          <p:cNvSpPr txBox="1"/>
          <p:nvPr/>
        </p:nvSpPr>
        <p:spPr>
          <a:xfrm>
            <a:off x="4580806" y="923745"/>
            <a:ext cx="3026791" cy="369332"/>
          </a:xfrm>
          <a:prstGeom prst="rect">
            <a:avLst/>
          </a:prstGeom>
          <a:noFill/>
        </p:spPr>
        <p:txBody>
          <a:bodyPr wrap="none" rtlCol="0">
            <a:spAutoFit/>
          </a:bodyPr>
          <a:lstStyle/>
          <a:p>
            <a:r>
              <a:rPr kumimoji="1" lang="en-GB" dirty="0"/>
              <a:t>1-5 MeV (except 2.2-2.3 MeV)</a:t>
            </a:r>
          </a:p>
        </p:txBody>
      </p:sp>
      <p:sp>
        <p:nvSpPr>
          <p:cNvPr id="14" name="テキスト ボックス 13"/>
          <p:cNvSpPr txBox="1"/>
          <p:nvPr/>
        </p:nvSpPr>
        <p:spPr>
          <a:xfrm>
            <a:off x="237405" y="3828042"/>
            <a:ext cx="1317990" cy="369332"/>
          </a:xfrm>
          <a:prstGeom prst="rect">
            <a:avLst/>
          </a:prstGeom>
          <a:noFill/>
        </p:spPr>
        <p:txBody>
          <a:bodyPr wrap="none" rtlCol="0">
            <a:spAutoFit/>
          </a:bodyPr>
          <a:lstStyle/>
          <a:p>
            <a:r>
              <a:rPr kumimoji="1" lang="en-GB" dirty="0"/>
              <a:t>2.2-2.3 MeV</a:t>
            </a:r>
          </a:p>
        </p:txBody>
      </p:sp>
      <p:sp>
        <p:nvSpPr>
          <p:cNvPr id="15" name="テキスト ボックス 14"/>
          <p:cNvSpPr txBox="1"/>
          <p:nvPr/>
        </p:nvSpPr>
        <p:spPr>
          <a:xfrm>
            <a:off x="4638472" y="3781947"/>
            <a:ext cx="1462452" cy="369332"/>
          </a:xfrm>
          <a:prstGeom prst="rect">
            <a:avLst/>
          </a:prstGeom>
          <a:noFill/>
        </p:spPr>
        <p:txBody>
          <a:bodyPr wrap="none" rtlCol="0">
            <a:spAutoFit/>
          </a:bodyPr>
          <a:lstStyle/>
          <a:p>
            <a:r>
              <a:rPr kumimoji="1" lang="en-GB" dirty="0"/>
              <a:t>Over 10 MeV</a:t>
            </a:r>
          </a:p>
        </p:txBody>
      </p:sp>
      <p:sp>
        <p:nvSpPr>
          <p:cNvPr id="16" name="テキスト ボックス 15"/>
          <p:cNvSpPr txBox="1"/>
          <p:nvPr/>
        </p:nvSpPr>
        <p:spPr>
          <a:xfrm>
            <a:off x="277734" y="923745"/>
            <a:ext cx="3001143" cy="369332"/>
          </a:xfrm>
          <a:prstGeom prst="rect">
            <a:avLst/>
          </a:prstGeom>
          <a:noFill/>
        </p:spPr>
        <p:txBody>
          <a:bodyPr wrap="none" rtlCol="0">
            <a:spAutoFit/>
          </a:bodyPr>
          <a:lstStyle/>
          <a:p>
            <a:r>
              <a:rPr kumimoji="1" lang="en-GB" dirty="0"/>
              <a:t>0.511 MeV (0.420-0.602 MeV)</a:t>
            </a:r>
          </a:p>
        </p:txBody>
      </p:sp>
      <p:cxnSp>
        <p:nvCxnSpPr>
          <p:cNvPr id="17" name="直線矢印コネクタ 16"/>
          <p:cNvCxnSpPr/>
          <p:nvPr/>
        </p:nvCxnSpPr>
        <p:spPr>
          <a:xfrm>
            <a:off x="914670" y="1747223"/>
            <a:ext cx="10648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テキスト ボックス 17"/>
          <p:cNvSpPr txBox="1"/>
          <p:nvPr/>
        </p:nvSpPr>
        <p:spPr>
          <a:xfrm>
            <a:off x="884127" y="1363171"/>
            <a:ext cx="1384889" cy="307777"/>
          </a:xfrm>
          <a:prstGeom prst="rect">
            <a:avLst/>
          </a:prstGeom>
          <a:noFill/>
        </p:spPr>
        <p:txBody>
          <a:bodyPr wrap="square" rtlCol="0">
            <a:spAutoFit/>
          </a:bodyPr>
          <a:lstStyle/>
          <a:p>
            <a:r>
              <a:rPr kumimoji="1" lang="en-GB" sz="1400" dirty="0">
                <a:ln w="0"/>
                <a:effectLst>
                  <a:outerShdw blurRad="38100" dist="25400" dir="5400000" algn="ctr" rotWithShape="0">
                    <a:srgbClr val="6E747A">
                      <a:alpha val="43000"/>
                    </a:srgbClr>
                  </a:outerShdw>
                </a:effectLst>
              </a:rPr>
              <a:t>Proton beam</a:t>
            </a:r>
          </a:p>
        </p:txBody>
      </p:sp>
      <p:sp>
        <p:nvSpPr>
          <p:cNvPr id="22" name="テキスト ボックス 21"/>
          <p:cNvSpPr txBox="1"/>
          <p:nvPr/>
        </p:nvSpPr>
        <p:spPr>
          <a:xfrm>
            <a:off x="3278877" y="3022265"/>
            <a:ext cx="663964" cy="369332"/>
          </a:xfrm>
          <a:prstGeom prst="rect">
            <a:avLst/>
          </a:prstGeom>
          <a:noFill/>
        </p:spPr>
        <p:txBody>
          <a:bodyPr wrap="none" rtlCol="0">
            <a:spAutoFit/>
          </a:bodyPr>
          <a:lstStyle/>
          <a:p>
            <a:r>
              <a:rPr kumimoji="1" lang="en-GB" dirty="0"/>
              <a:t>1 sec</a:t>
            </a:r>
          </a:p>
        </p:txBody>
      </p:sp>
    </p:spTree>
    <p:extLst>
      <p:ext uri="{BB962C8B-B14F-4D97-AF65-F5344CB8AC3E}">
        <p14:creationId xmlns:p14="http://schemas.microsoft.com/office/powerpoint/2010/main" val="174416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Proton</a:t>
            </a:r>
            <a:r>
              <a:rPr lang="ja-JP" altLang="en-US"/>
              <a:t> </a:t>
            </a:r>
            <a:r>
              <a:rPr lang="en-US" altLang="ja-JP"/>
              <a:t>beam</a:t>
            </a:r>
            <a:r>
              <a:rPr lang="ja-JP" altLang="en-US"/>
              <a:t>照射シミュレーションのまとめ</a:t>
            </a:r>
            <a:endParaRPr lang="en-GB" dirty="0"/>
          </a:p>
        </p:txBody>
      </p:sp>
      <p:sp>
        <p:nvSpPr>
          <p:cNvPr id="3" name="コンテンツ プレースホルダー 2"/>
          <p:cNvSpPr>
            <a:spLocks noGrp="1"/>
          </p:cNvSpPr>
          <p:nvPr>
            <p:ph idx="1"/>
          </p:nvPr>
        </p:nvSpPr>
        <p:spPr>
          <a:xfrm>
            <a:off x="479835" y="2218099"/>
            <a:ext cx="8202438" cy="4110273"/>
          </a:xfrm>
        </p:spPr>
        <p:txBody>
          <a:bodyPr>
            <a:noAutofit/>
          </a:bodyPr>
          <a:lstStyle/>
          <a:p>
            <a:r>
              <a:rPr lang="en-GB" sz="2000" dirty="0"/>
              <a:t>0.511 MeV</a:t>
            </a:r>
            <a:r>
              <a:rPr lang="ja-JP" altLang="en-US" sz="2000" dirty="0"/>
              <a:t>ガンマ線の発生源 </a:t>
            </a:r>
            <a:r>
              <a:rPr lang="en-US" altLang="ja-JP" sz="2000" dirty="0"/>
              <a:t>(</a:t>
            </a:r>
            <a:r>
              <a:rPr lang="ja-JP" altLang="en-US" sz="2000" dirty="0"/>
              <a:t>最終的な散乱位置</a:t>
            </a:r>
            <a:r>
              <a:rPr lang="en-US" altLang="ja-JP" sz="2000" dirty="0"/>
              <a:t>) </a:t>
            </a:r>
            <a:r>
              <a:rPr lang="ja-JP" altLang="en-US" sz="2000" dirty="0"/>
              <a:t>は体内に広く分布する</a:t>
            </a:r>
            <a:endParaRPr lang="en-US" altLang="ja-JP" sz="2000" dirty="0"/>
          </a:p>
          <a:p>
            <a:r>
              <a:rPr lang="en-US" altLang="ja-JP" sz="2000" dirty="0"/>
              <a:t>0.511 MeV</a:t>
            </a:r>
            <a:r>
              <a:rPr lang="ja-JP" altLang="en-US" sz="2000" dirty="0"/>
              <a:t>ガンマ線で見ようとすると、ビーム照射から長時間待つ必要がある</a:t>
            </a:r>
            <a:endParaRPr lang="en-US" altLang="ja-JP" sz="2000" dirty="0"/>
          </a:p>
          <a:p>
            <a:r>
              <a:rPr lang="en-US" sz="2000" dirty="0"/>
              <a:t>2.2-2.3 MeV</a:t>
            </a:r>
            <a:r>
              <a:rPr lang="ja-JP" altLang="en-US" sz="2000" dirty="0"/>
              <a:t>ガンマ線発生位置は体内に広く分布し、発生位置とブラッグピークとの関係性はない</a:t>
            </a:r>
            <a:endParaRPr lang="en-US" altLang="ja-JP" sz="2000" dirty="0"/>
          </a:p>
          <a:p>
            <a:r>
              <a:rPr lang="en-US" altLang="ja-JP" sz="2000" dirty="0"/>
              <a:t>1-5 MeV</a:t>
            </a:r>
            <a:r>
              <a:rPr lang="ja-JP" altLang="en-US" sz="2000" dirty="0"/>
              <a:t>ガンマ線発生位置も体内に広く分布する</a:t>
            </a:r>
            <a:endParaRPr lang="en-US" altLang="ja-JP" sz="2000" dirty="0"/>
          </a:p>
          <a:p>
            <a:r>
              <a:rPr lang="en-US" altLang="ja-JP" sz="2000" dirty="0"/>
              <a:t>0.511 MeV</a:t>
            </a:r>
            <a:r>
              <a:rPr lang="ja-JP" altLang="en-US" sz="2000" dirty="0"/>
              <a:t>ガンマ線よりはブラッグピーク位置を判別しやすい</a:t>
            </a:r>
            <a:endParaRPr lang="en-US" altLang="ja-JP" sz="2000" dirty="0"/>
          </a:p>
          <a:p>
            <a:r>
              <a:rPr lang="en-US" altLang="ja-JP" sz="2000" dirty="0">
                <a:solidFill>
                  <a:srgbClr val="FF0000"/>
                </a:solidFill>
              </a:rPr>
              <a:t>10 MeV</a:t>
            </a:r>
            <a:r>
              <a:rPr lang="ja-JP" altLang="en-US" sz="2000" dirty="0">
                <a:solidFill>
                  <a:srgbClr val="FF0000"/>
                </a:solidFill>
              </a:rPr>
              <a:t>以上のガンマ線は、ブラッグピーク位置から集中的に発生する</a:t>
            </a:r>
            <a:endParaRPr lang="en-US" altLang="ja-JP" sz="2000" dirty="0">
              <a:solidFill>
                <a:srgbClr val="FF0000"/>
              </a:solidFill>
            </a:endParaRPr>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747042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7"/>
          <p:cNvSpPr>
            <a:spLocks noGrp="1"/>
          </p:cNvSpPr>
          <p:nvPr>
            <p:ph type="title"/>
          </p:nvPr>
        </p:nvSpPr>
        <p:spPr>
          <a:xfrm>
            <a:off x="608091" y="70563"/>
            <a:ext cx="7927817" cy="985250"/>
          </a:xfrm>
        </p:spPr>
        <p:txBody>
          <a:bodyPr>
            <a:normAutofit fontScale="90000"/>
          </a:bodyPr>
          <a:lstStyle/>
          <a:p>
            <a:r>
              <a:rPr kumimoji="1" lang="ja-JP" altLang="en-US" dirty="0"/>
              <a:t>ガンマ線発生位置の</a:t>
            </a:r>
            <a:r>
              <a:rPr kumimoji="1" lang="en-US" altLang="ja-JP" dirty="0"/>
              <a:t>z</a:t>
            </a:r>
            <a:r>
              <a:rPr kumimoji="1" lang="ja-JP" altLang="en-US" dirty="0"/>
              <a:t>方向 </a:t>
            </a:r>
            <a:r>
              <a:rPr kumimoji="1" lang="en-US" altLang="ja-JP" dirty="0"/>
              <a:t>(</a:t>
            </a:r>
            <a:r>
              <a:rPr kumimoji="1" lang="ja-JP" altLang="en-US" dirty="0"/>
              <a:t>進行方向</a:t>
            </a:r>
            <a:r>
              <a:rPr kumimoji="1" lang="en-US" altLang="ja-JP" dirty="0"/>
              <a:t>) </a:t>
            </a:r>
            <a:r>
              <a:rPr kumimoji="1" lang="ja-JP" altLang="en-US" dirty="0"/>
              <a:t>分布</a:t>
            </a:r>
            <a:br>
              <a:rPr kumimoji="1" lang="en-US" altLang="ja-JP" dirty="0"/>
            </a:br>
            <a:r>
              <a:rPr kumimoji="1" lang="en-US" altLang="ja-JP" dirty="0"/>
              <a:t>(per 10</a:t>
            </a:r>
            <a:r>
              <a:rPr kumimoji="1" lang="en-US" altLang="ja-JP" baseline="30000" dirty="0"/>
              <a:t>7</a:t>
            </a:r>
            <a:r>
              <a:rPr kumimoji="1" lang="en-US" altLang="ja-JP" dirty="0"/>
              <a:t> carbons)</a:t>
            </a:r>
            <a:endParaRPr kumimoji="1" lang="en-GB" dirty="0"/>
          </a:p>
        </p:txBody>
      </p:sp>
      <p:pic>
        <p:nvPicPr>
          <p:cNvPr id="6" name="コンテンツ プレースホルダー 5"/>
          <p:cNvPicPr>
            <a:picLocks noGrp="1" noChangeAspect="1"/>
          </p:cNvPicPr>
          <p:nvPr>
            <p:ph idx="1"/>
          </p:nvPr>
        </p:nvPicPr>
        <p:blipFill>
          <a:blip r:embed="rId2"/>
          <a:stretch>
            <a:fillRect/>
          </a:stretch>
        </p:blipFill>
        <p:spPr>
          <a:xfrm>
            <a:off x="238126" y="972491"/>
            <a:ext cx="4333875" cy="2942755"/>
          </a:xfrm>
        </p:spPr>
      </p:pic>
      <p:sp>
        <p:nvSpPr>
          <p:cNvPr id="4" name="スライド番号プレースホルダー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7" name="図 6"/>
          <p:cNvPicPr>
            <a:picLocks noChangeAspect="1"/>
          </p:cNvPicPr>
          <p:nvPr/>
        </p:nvPicPr>
        <p:blipFill>
          <a:blip r:embed="rId3"/>
          <a:stretch>
            <a:fillRect/>
          </a:stretch>
        </p:blipFill>
        <p:spPr>
          <a:xfrm>
            <a:off x="238124" y="3915246"/>
            <a:ext cx="4333876" cy="2942755"/>
          </a:xfrm>
          <a:prstGeom prst="rect">
            <a:avLst/>
          </a:prstGeom>
        </p:spPr>
      </p:pic>
      <p:pic>
        <p:nvPicPr>
          <p:cNvPr id="8" name="図 7"/>
          <p:cNvPicPr>
            <a:picLocks noChangeAspect="1"/>
          </p:cNvPicPr>
          <p:nvPr/>
        </p:nvPicPr>
        <p:blipFill>
          <a:blip r:embed="rId4"/>
          <a:stretch>
            <a:fillRect/>
          </a:stretch>
        </p:blipFill>
        <p:spPr>
          <a:xfrm>
            <a:off x="4581526" y="971835"/>
            <a:ext cx="4334840" cy="2943410"/>
          </a:xfrm>
          <a:prstGeom prst="rect">
            <a:avLst/>
          </a:prstGeom>
        </p:spPr>
      </p:pic>
      <p:pic>
        <p:nvPicPr>
          <p:cNvPr id="9" name="図 8"/>
          <p:cNvPicPr>
            <a:picLocks noChangeAspect="1"/>
          </p:cNvPicPr>
          <p:nvPr/>
        </p:nvPicPr>
        <p:blipFill>
          <a:blip r:embed="rId5"/>
          <a:stretch>
            <a:fillRect/>
          </a:stretch>
        </p:blipFill>
        <p:spPr>
          <a:xfrm>
            <a:off x="4581527" y="3915246"/>
            <a:ext cx="4333876" cy="2942755"/>
          </a:xfrm>
          <a:prstGeom prst="rect">
            <a:avLst/>
          </a:prstGeom>
        </p:spPr>
      </p:pic>
      <p:pic>
        <p:nvPicPr>
          <p:cNvPr id="10" name="図 9"/>
          <p:cNvPicPr>
            <a:picLocks noChangeAspect="1"/>
          </p:cNvPicPr>
          <p:nvPr/>
        </p:nvPicPr>
        <p:blipFill>
          <a:blip r:embed="rId6"/>
          <a:stretch>
            <a:fillRect/>
          </a:stretch>
        </p:blipFill>
        <p:spPr>
          <a:xfrm>
            <a:off x="4572001" y="3915246"/>
            <a:ext cx="4333876" cy="2942755"/>
          </a:xfrm>
          <a:prstGeom prst="rect">
            <a:avLst/>
          </a:prstGeom>
        </p:spPr>
      </p:pic>
      <p:sp>
        <p:nvSpPr>
          <p:cNvPr id="12" name="テキスト ボックス 11"/>
          <p:cNvSpPr txBox="1"/>
          <p:nvPr/>
        </p:nvSpPr>
        <p:spPr>
          <a:xfrm>
            <a:off x="4558482" y="928295"/>
            <a:ext cx="3026791" cy="369332"/>
          </a:xfrm>
          <a:prstGeom prst="rect">
            <a:avLst/>
          </a:prstGeom>
          <a:noFill/>
        </p:spPr>
        <p:txBody>
          <a:bodyPr wrap="none" rtlCol="0">
            <a:spAutoFit/>
          </a:bodyPr>
          <a:lstStyle/>
          <a:p>
            <a:r>
              <a:rPr kumimoji="1" lang="en-GB" dirty="0"/>
              <a:t>1-5 MeV (except 2.2-2.3 MeV)</a:t>
            </a:r>
          </a:p>
        </p:txBody>
      </p:sp>
      <p:sp>
        <p:nvSpPr>
          <p:cNvPr id="13" name="テキスト ボックス 12"/>
          <p:cNvSpPr txBox="1"/>
          <p:nvPr/>
        </p:nvSpPr>
        <p:spPr>
          <a:xfrm>
            <a:off x="291501" y="3838698"/>
            <a:ext cx="1462452" cy="369332"/>
          </a:xfrm>
          <a:prstGeom prst="rect">
            <a:avLst/>
          </a:prstGeom>
          <a:noFill/>
        </p:spPr>
        <p:txBody>
          <a:bodyPr wrap="none" rtlCol="0">
            <a:spAutoFit/>
          </a:bodyPr>
          <a:lstStyle/>
          <a:p>
            <a:r>
              <a:rPr kumimoji="1" lang="en-GB" dirty="0"/>
              <a:t>Over 10 MeV</a:t>
            </a:r>
          </a:p>
        </p:txBody>
      </p:sp>
      <p:sp>
        <p:nvSpPr>
          <p:cNvPr id="14" name="テキスト ボックス 13"/>
          <p:cNvSpPr txBox="1"/>
          <p:nvPr/>
        </p:nvSpPr>
        <p:spPr>
          <a:xfrm>
            <a:off x="309794" y="917291"/>
            <a:ext cx="3001143" cy="369332"/>
          </a:xfrm>
          <a:prstGeom prst="rect">
            <a:avLst/>
          </a:prstGeom>
          <a:noFill/>
        </p:spPr>
        <p:txBody>
          <a:bodyPr wrap="none" rtlCol="0">
            <a:spAutoFit/>
          </a:bodyPr>
          <a:lstStyle/>
          <a:p>
            <a:r>
              <a:rPr kumimoji="1" lang="en-GB" dirty="0"/>
              <a:t>0.511 MeV (0.420-0.602 MeV)</a:t>
            </a:r>
          </a:p>
        </p:txBody>
      </p:sp>
      <p:sp>
        <p:nvSpPr>
          <p:cNvPr id="15" name="テキスト ボックス 14"/>
          <p:cNvSpPr txBox="1"/>
          <p:nvPr/>
        </p:nvSpPr>
        <p:spPr>
          <a:xfrm>
            <a:off x="884126" y="1363171"/>
            <a:ext cx="1600456" cy="307777"/>
          </a:xfrm>
          <a:prstGeom prst="rect">
            <a:avLst/>
          </a:prstGeom>
          <a:noFill/>
        </p:spPr>
        <p:txBody>
          <a:bodyPr wrap="square" rtlCol="0">
            <a:spAutoFit/>
          </a:bodyPr>
          <a:lstStyle/>
          <a:p>
            <a:r>
              <a:rPr kumimoji="1" lang="en-GB" sz="1400" dirty="0">
                <a:ln w="0"/>
                <a:effectLst>
                  <a:outerShdw blurRad="38100" dist="25400" dir="5400000" algn="ctr" rotWithShape="0">
                    <a:srgbClr val="6E747A">
                      <a:alpha val="43000"/>
                    </a:srgbClr>
                  </a:outerShdw>
                </a:effectLst>
              </a:rPr>
              <a:t>Carbon beam</a:t>
            </a:r>
          </a:p>
        </p:txBody>
      </p:sp>
      <p:cxnSp>
        <p:nvCxnSpPr>
          <p:cNvPr id="16" name="直線矢印コネクタ 15"/>
          <p:cNvCxnSpPr/>
          <p:nvPr/>
        </p:nvCxnSpPr>
        <p:spPr>
          <a:xfrm>
            <a:off x="914670" y="1747223"/>
            <a:ext cx="10648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4645230" y="3871050"/>
            <a:ext cx="1462452" cy="369332"/>
          </a:xfrm>
          <a:prstGeom prst="rect">
            <a:avLst/>
          </a:prstGeom>
          <a:noFill/>
        </p:spPr>
        <p:txBody>
          <a:bodyPr wrap="none" rtlCol="0">
            <a:spAutoFit/>
          </a:bodyPr>
          <a:lstStyle/>
          <a:p>
            <a:r>
              <a:rPr kumimoji="1" lang="en-GB" dirty="0"/>
              <a:t>Over 20 MeV</a:t>
            </a:r>
          </a:p>
        </p:txBody>
      </p:sp>
      <p:sp>
        <p:nvSpPr>
          <p:cNvPr id="18" name="テキスト ボックス 17"/>
          <p:cNvSpPr txBox="1"/>
          <p:nvPr/>
        </p:nvSpPr>
        <p:spPr>
          <a:xfrm>
            <a:off x="3286127" y="2908642"/>
            <a:ext cx="766557" cy="369332"/>
          </a:xfrm>
          <a:prstGeom prst="rect">
            <a:avLst/>
          </a:prstGeom>
          <a:noFill/>
        </p:spPr>
        <p:txBody>
          <a:bodyPr wrap="none" rtlCol="0">
            <a:spAutoFit/>
          </a:bodyPr>
          <a:lstStyle/>
          <a:p>
            <a:r>
              <a:rPr kumimoji="1" lang="en-GB" dirty="0">
                <a:solidFill>
                  <a:schemeClr val="accent1"/>
                </a:solidFill>
              </a:rPr>
              <a:t>1 sec</a:t>
            </a:r>
          </a:p>
        </p:txBody>
      </p:sp>
      <p:sp>
        <p:nvSpPr>
          <p:cNvPr id="19" name="テキスト ボックス 18"/>
          <p:cNvSpPr txBox="1"/>
          <p:nvPr/>
        </p:nvSpPr>
        <p:spPr>
          <a:xfrm>
            <a:off x="3064249" y="2691853"/>
            <a:ext cx="780983" cy="369332"/>
          </a:xfrm>
          <a:prstGeom prst="rect">
            <a:avLst/>
          </a:prstGeom>
          <a:noFill/>
        </p:spPr>
        <p:txBody>
          <a:bodyPr wrap="none" rtlCol="0">
            <a:spAutoFit/>
          </a:bodyPr>
          <a:lstStyle/>
          <a:p>
            <a:r>
              <a:rPr kumimoji="1" lang="en-GB" dirty="0">
                <a:solidFill>
                  <a:srgbClr val="0070C0"/>
                </a:solidFill>
              </a:rPr>
              <a:t>1 min</a:t>
            </a:r>
          </a:p>
        </p:txBody>
      </p:sp>
      <p:sp>
        <p:nvSpPr>
          <p:cNvPr id="20" name="テキスト ボックス 19"/>
          <p:cNvSpPr txBox="1"/>
          <p:nvPr/>
        </p:nvSpPr>
        <p:spPr>
          <a:xfrm>
            <a:off x="2770404" y="2384495"/>
            <a:ext cx="878767" cy="369332"/>
          </a:xfrm>
          <a:prstGeom prst="rect">
            <a:avLst/>
          </a:prstGeom>
          <a:noFill/>
        </p:spPr>
        <p:txBody>
          <a:bodyPr wrap="none" rtlCol="0">
            <a:spAutoFit/>
          </a:bodyPr>
          <a:lstStyle/>
          <a:p>
            <a:r>
              <a:rPr kumimoji="1" lang="en-GB" dirty="0">
                <a:solidFill>
                  <a:srgbClr val="00FF00"/>
                </a:solidFill>
              </a:rPr>
              <a:t>1 hour</a:t>
            </a:r>
          </a:p>
        </p:txBody>
      </p:sp>
    </p:spTree>
    <p:extLst>
      <p:ext uri="{BB962C8B-B14F-4D97-AF65-F5344CB8AC3E}">
        <p14:creationId xmlns:p14="http://schemas.microsoft.com/office/powerpoint/2010/main" val="391950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GB" dirty="0"/>
              <a:t>Carbon beam</a:t>
            </a:r>
            <a:r>
              <a:rPr kumimoji="1" lang="ja-JP" altLang="en-US" dirty="0"/>
              <a:t>照射シミュレーションのまとめ</a:t>
            </a:r>
            <a:endParaRPr kumimoji="1" lang="en-GB" dirty="0"/>
          </a:p>
        </p:txBody>
      </p:sp>
      <p:sp>
        <p:nvSpPr>
          <p:cNvPr id="3" name="コンテンツ プレースホルダー 2"/>
          <p:cNvSpPr>
            <a:spLocks noGrp="1"/>
          </p:cNvSpPr>
          <p:nvPr>
            <p:ph idx="1"/>
          </p:nvPr>
        </p:nvSpPr>
        <p:spPr/>
        <p:txBody>
          <a:bodyPr>
            <a:normAutofit/>
          </a:bodyPr>
          <a:lstStyle/>
          <a:p>
            <a:r>
              <a:rPr kumimoji="1" lang="ja-JP" altLang="en-US" sz="2000" dirty="0"/>
              <a:t>高エネルギー </a:t>
            </a:r>
            <a:r>
              <a:rPr kumimoji="1" lang="en-US" altLang="ja-JP" sz="2000" dirty="0"/>
              <a:t>(&gt;20 MeV) </a:t>
            </a:r>
            <a:r>
              <a:rPr kumimoji="1" lang="ja-JP" altLang="en-US" sz="2000" dirty="0"/>
              <a:t>のガンマ線も発生し、そのようなガンマ線は数も少ないが、ビームに沿って発生する</a:t>
            </a:r>
            <a:endParaRPr kumimoji="1" lang="en-US" altLang="ja-JP" sz="2000" dirty="0"/>
          </a:p>
          <a:p>
            <a:r>
              <a:rPr kumimoji="1" lang="en-US" altLang="ja-JP" sz="2000" dirty="0"/>
              <a:t>10</a:t>
            </a:r>
            <a:r>
              <a:rPr kumimoji="1" lang="en-US" altLang="ja-JP" sz="2000" baseline="30000" dirty="0"/>
              <a:t>9</a:t>
            </a:r>
            <a:r>
              <a:rPr kumimoji="1" lang="ja-JP" altLang="en-US" sz="2000" baseline="30000" dirty="0"/>
              <a:t> </a:t>
            </a:r>
            <a:r>
              <a:rPr kumimoji="1" lang="en-US" altLang="ja-JP" sz="2000" dirty="0"/>
              <a:t>carbons</a:t>
            </a:r>
            <a:r>
              <a:rPr kumimoji="1" lang="ja-JP" altLang="en-US" sz="2000" dirty="0"/>
              <a:t>に対しては十分なデータ量がある</a:t>
            </a:r>
            <a:endParaRPr kumimoji="1" lang="en-GB" sz="2000"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88257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ガンマ線の反応断面積</a:t>
            </a:r>
            <a:endParaRPr kumimoji="1" lang="en-GB" dirty="0"/>
          </a:p>
        </p:txBody>
      </p:sp>
      <p:sp>
        <p:nvSpPr>
          <p:cNvPr id="3" name="コンテンツ プレースホルダー 2"/>
          <p:cNvSpPr>
            <a:spLocks noGrp="1"/>
          </p:cNvSpPr>
          <p:nvPr>
            <p:ph idx="1"/>
          </p:nvPr>
        </p:nvSpPr>
        <p:spPr>
          <a:xfrm>
            <a:off x="94116" y="2628991"/>
            <a:ext cx="5937755" cy="3101983"/>
          </a:xfrm>
        </p:spPr>
        <p:txBody>
          <a:bodyPr>
            <a:normAutofit/>
          </a:bodyPr>
          <a:lstStyle/>
          <a:p>
            <a:pPr marL="0" indent="0">
              <a:buNone/>
            </a:pPr>
            <a:r>
              <a:rPr kumimoji="1" lang="en-US" altLang="ja-JP" sz="2000" dirty="0"/>
              <a:t>La-GPS</a:t>
            </a:r>
            <a:r>
              <a:rPr kumimoji="1" lang="ja-JP" altLang="en-US" sz="2000" dirty="0"/>
              <a:t>とガンマ線の反応断面積</a:t>
            </a:r>
            <a:r>
              <a:rPr kumimoji="1" lang="en-US" altLang="ja-JP" sz="2000" baseline="30000" dirty="0"/>
              <a:t>[3]</a:t>
            </a:r>
          </a:p>
          <a:p>
            <a:endParaRPr kumimoji="1" lang="en-GB" sz="2000"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図 4"/>
          <p:cNvPicPr>
            <a:picLocks noChangeAspect="1"/>
          </p:cNvPicPr>
          <p:nvPr/>
        </p:nvPicPr>
        <p:blipFill>
          <a:blip r:embed="rId2"/>
          <a:stretch>
            <a:fillRect/>
          </a:stretch>
        </p:blipFill>
        <p:spPr>
          <a:xfrm>
            <a:off x="0" y="3042922"/>
            <a:ext cx="4841209" cy="3540758"/>
          </a:xfrm>
          <a:prstGeom prst="rect">
            <a:avLst/>
          </a:prstGeom>
        </p:spPr>
      </p:pic>
      <p:sp>
        <p:nvSpPr>
          <p:cNvPr id="7" name="テキスト ボックス 6"/>
          <p:cNvSpPr txBox="1"/>
          <p:nvPr/>
        </p:nvSpPr>
        <p:spPr>
          <a:xfrm>
            <a:off x="5034729" y="5165575"/>
            <a:ext cx="3846722" cy="707886"/>
          </a:xfrm>
          <a:prstGeom prst="rect">
            <a:avLst/>
          </a:prstGeom>
          <a:noFill/>
        </p:spPr>
        <p:txBody>
          <a:bodyPr wrap="square" rtlCol="0">
            <a:spAutoFit/>
          </a:bodyPr>
          <a:lstStyle/>
          <a:p>
            <a:r>
              <a:rPr kumimoji="1" lang="en-US" altLang="ja-JP" sz="2000" dirty="0"/>
              <a:t>10 MeV</a:t>
            </a:r>
            <a:r>
              <a:rPr kumimoji="1" lang="ja-JP" altLang="en-US" sz="2000" dirty="0"/>
              <a:t>以上のガンマ線では対生成事象が支配的</a:t>
            </a:r>
            <a:endParaRPr kumimoji="1" lang="en-US" altLang="ja-JP" sz="2000" dirty="0"/>
          </a:p>
        </p:txBody>
      </p:sp>
    </p:spTree>
    <p:extLst>
      <p:ext uri="{BB962C8B-B14F-4D97-AF65-F5344CB8AC3E}">
        <p14:creationId xmlns:p14="http://schemas.microsoft.com/office/powerpoint/2010/main" val="361526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手法</a:t>
            </a:r>
            <a:endParaRPr lang="en-GB" dirty="0"/>
          </a:p>
        </p:txBody>
      </p:sp>
      <p:sp>
        <p:nvSpPr>
          <p:cNvPr id="7" name="コンテンツ プレースホルダー 6"/>
          <p:cNvSpPr>
            <a:spLocks noGrp="1"/>
          </p:cNvSpPr>
          <p:nvPr>
            <p:ph idx="1"/>
          </p:nvPr>
        </p:nvSpPr>
        <p:spPr>
          <a:xfrm>
            <a:off x="836314" y="2378435"/>
            <a:ext cx="7471372" cy="3503822"/>
          </a:xfrm>
        </p:spPr>
        <p:txBody>
          <a:bodyPr>
            <a:noAutofit/>
          </a:bodyPr>
          <a:lstStyle/>
          <a:p>
            <a:r>
              <a:rPr lang="ja-JP" altLang="en-US" sz="2000" dirty="0"/>
              <a:t>運動量保存則、エネルギー保存則より、対生成で生じた</a:t>
            </a:r>
            <a:r>
              <a:rPr lang="en-US" altLang="ja-JP" sz="2000" dirty="0"/>
              <a:t>e+/e-</a:t>
            </a:r>
            <a:r>
              <a:rPr lang="ja-JP" altLang="en-US" sz="2000" dirty="0"/>
              <a:t>のエネルギー、通過位置が分かれば、もとのガンマ線の軌跡がわかる</a:t>
            </a:r>
            <a:endParaRPr lang="en-US" altLang="ja-JP" sz="2000" dirty="0"/>
          </a:p>
          <a:p>
            <a:endParaRPr lang="en-US" altLang="ja-JP" sz="2000" dirty="0"/>
          </a:p>
          <a:p>
            <a:r>
              <a:rPr lang="ja-JP" altLang="en-US" sz="2000" dirty="0"/>
              <a:t>ガンマ線の軌跡とビームの軌跡の交点が発生点である</a:t>
            </a:r>
            <a:endParaRPr lang="en-US" altLang="ja-JP" sz="2000" dirty="0"/>
          </a:p>
          <a:p>
            <a:endParaRPr lang="en-US" altLang="ja-JP" sz="2000" dirty="0"/>
          </a:p>
          <a:p>
            <a:r>
              <a:rPr lang="ja-JP" altLang="en-US" sz="2000" dirty="0"/>
              <a:t>詳細は特許出願準備中のため割愛</a:t>
            </a:r>
            <a:endParaRPr lang="en-US" altLang="ja-JP" sz="2000" dirty="0"/>
          </a:p>
          <a:p>
            <a:endParaRPr lang="en-GB" sz="20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556257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endParaRPr kumimoji="1" lang="en-GB" dirty="0"/>
          </a:p>
        </p:txBody>
      </p:sp>
      <p:sp>
        <p:nvSpPr>
          <p:cNvPr id="3" name="コンテンツ プレースホルダー 2"/>
          <p:cNvSpPr>
            <a:spLocks noGrp="1"/>
          </p:cNvSpPr>
          <p:nvPr>
            <p:ph idx="1"/>
          </p:nvPr>
        </p:nvSpPr>
        <p:spPr/>
        <p:txBody>
          <a:bodyPr>
            <a:normAutofit/>
          </a:bodyPr>
          <a:lstStyle/>
          <a:p>
            <a:r>
              <a:rPr kumimoji="1" lang="ja-JP" altLang="en-US" sz="2000" dirty="0"/>
              <a:t>ブラッグピーク位置からは高エネルギーのガンマ線が発生していて、そのようなガンマ線はビームに沿って発生する</a:t>
            </a:r>
            <a:endParaRPr kumimoji="1" lang="en-US" altLang="ja-JP" sz="2000" dirty="0"/>
          </a:p>
          <a:p>
            <a:r>
              <a:rPr kumimoji="1" lang="ja-JP" altLang="en-US" sz="2000" dirty="0"/>
              <a:t>そのようなガンマ線を用いれば、ブラッグピーク位置を正確にわかりやすくモニターできる</a:t>
            </a:r>
            <a:endParaRPr kumimoji="1" lang="en-US" altLang="ja-JP" sz="2000" dirty="0"/>
          </a:p>
          <a:p>
            <a:r>
              <a:rPr kumimoji="1" lang="ja-JP" altLang="en-US" sz="2000" dirty="0"/>
              <a:t>そのようなガンマ線は対生成事象を利用して検出するのが最適である</a:t>
            </a:r>
            <a:endParaRPr kumimoji="1" lang="en-US" altLang="ja-JP" sz="2000"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676317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References</a:t>
            </a:r>
            <a:endParaRPr lang="en-GB" dirty="0"/>
          </a:p>
        </p:txBody>
      </p:sp>
      <p:sp>
        <p:nvSpPr>
          <p:cNvPr id="3" name="コンテンツ プレースホルダー 2"/>
          <p:cNvSpPr>
            <a:spLocks noGrp="1"/>
          </p:cNvSpPr>
          <p:nvPr>
            <p:ph idx="1"/>
          </p:nvPr>
        </p:nvSpPr>
        <p:spPr>
          <a:xfrm>
            <a:off x="344032" y="2408222"/>
            <a:ext cx="8492150" cy="3809698"/>
          </a:xfrm>
        </p:spPr>
        <p:txBody>
          <a:bodyPr>
            <a:noAutofit/>
          </a:bodyPr>
          <a:lstStyle/>
          <a:p>
            <a:pPr marL="342900" indent="-342900">
              <a:buFont typeface="+mj-lt"/>
              <a:buAutoNum type="arabicPeriod"/>
            </a:pPr>
            <a:r>
              <a:rPr lang="ja-JP" altLang="en-US" sz="1600" dirty="0"/>
              <a:t>公益財団法人医用原子力技術研究振興財団</a:t>
            </a:r>
            <a:r>
              <a:rPr lang="en-US" altLang="ja-JP" sz="1600" dirty="0"/>
              <a:t>:</a:t>
            </a:r>
            <a:r>
              <a:rPr lang="ja-JP" altLang="en-US" sz="1600" dirty="0"/>
              <a:t> 各粒子線施設における治療の登録患者数 （年度別） </a:t>
            </a:r>
            <a:r>
              <a:rPr lang="en-GB" altLang="ja-JP" sz="1600" dirty="0">
                <a:hlinkClick r:id="rId2"/>
              </a:rPr>
              <a:t>http://www.antm.or.jp/05_treatment/info/ryuusisen-kanja_2014.pdf</a:t>
            </a:r>
            <a:r>
              <a:rPr lang="ja-JP" altLang="en-US" sz="1600" dirty="0"/>
              <a:t> </a:t>
            </a:r>
            <a:r>
              <a:rPr lang="en-GB" altLang="ja-JP" sz="1600" dirty="0"/>
              <a:t>(retrieved on the</a:t>
            </a:r>
            <a:r>
              <a:rPr lang="ja-JP" altLang="en-US" sz="1600" dirty="0"/>
              <a:t> </a:t>
            </a:r>
            <a:r>
              <a:rPr lang="en-GB" altLang="ja-JP" sz="1600" dirty="0"/>
              <a:t>25th of Feb. 2017)</a:t>
            </a:r>
          </a:p>
          <a:p>
            <a:pPr marL="342900" indent="-342900">
              <a:buFont typeface="+mj-lt"/>
              <a:buAutoNum type="arabicPeriod"/>
            </a:pPr>
            <a:r>
              <a:rPr lang="ja-JP" altLang="en-US" sz="1600" dirty="0"/>
              <a:t>西尾禎治</a:t>
            </a:r>
            <a:r>
              <a:rPr lang="en-US" altLang="ja-JP" sz="1600" dirty="0"/>
              <a:t>: </a:t>
            </a:r>
            <a:r>
              <a:rPr lang="ja-JP" altLang="en-US" sz="1600" dirty="0"/>
              <a:t>陽子線がん治療における原子核反応の重要性 </a:t>
            </a:r>
            <a:r>
              <a:rPr lang="en-GB" altLang="ja-JP" sz="1600" dirty="0">
                <a:hlinkClick r:id="rId3"/>
              </a:rPr>
              <a:t>http://www.rcnp.osaka-u.ac.jp/~mhfukuda/Workshop/NeutronADS/NeutronADS/Welcome_files/Nishio_ProtonTherapy.pdf</a:t>
            </a:r>
            <a:r>
              <a:rPr lang="en-GB" altLang="ja-JP" sz="1600" dirty="0"/>
              <a:t> (retrieved on the 27th of Feb. 2017)</a:t>
            </a:r>
          </a:p>
          <a:p>
            <a:pPr marL="342900" indent="-342900">
              <a:buFont typeface="+mj-lt"/>
              <a:buAutoNum type="arabicPeriod"/>
            </a:pPr>
            <a:r>
              <a:rPr lang="en-GB" altLang="ja-JP" sz="1600" dirty="0"/>
              <a:t>Berger M J; Hubbell J H; Seltzer S M; Chang J; </a:t>
            </a:r>
            <a:r>
              <a:rPr lang="en-GB" altLang="ja-JP" sz="1600" dirty="0" err="1"/>
              <a:t>Coursey</a:t>
            </a:r>
            <a:r>
              <a:rPr lang="en-GB" altLang="ja-JP" sz="1600" dirty="0"/>
              <a:t> J S; </a:t>
            </a:r>
            <a:r>
              <a:rPr lang="en-GB" altLang="ja-JP" sz="1600" dirty="0" err="1"/>
              <a:t>Sukumar</a:t>
            </a:r>
            <a:r>
              <a:rPr lang="en-GB" altLang="ja-JP" sz="1600" dirty="0"/>
              <a:t> R; </a:t>
            </a:r>
            <a:r>
              <a:rPr lang="en-GB" altLang="ja-JP" sz="1600" dirty="0" err="1"/>
              <a:t>Zucker</a:t>
            </a:r>
            <a:r>
              <a:rPr lang="en-GB" altLang="ja-JP" sz="1600" dirty="0"/>
              <a:t> D S; Olsen K: NIST XCOM: Photon Cross Section Database </a:t>
            </a:r>
            <a:r>
              <a:rPr lang="en-GB" altLang="ja-JP" sz="1600" dirty="0">
                <a:hlinkClick r:id="rId4"/>
              </a:rPr>
              <a:t>http://physics.nist.gov/PhysRefData/Xcom/html/xcom1.html</a:t>
            </a:r>
            <a:r>
              <a:rPr lang="en-GB" altLang="ja-JP" sz="1600" dirty="0"/>
              <a:t> (retrieved on the 1st of Dec. 2016)</a:t>
            </a:r>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288731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t>Disclosure of Conflict of Interest</a:t>
            </a:r>
            <a:endParaRPr lang="en-GB" dirty="0"/>
          </a:p>
        </p:txBody>
      </p:sp>
      <p:sp>
        <p:nvSpPr>
          <p:cNvPr id="3" name="コンテンツ プレースホルダー 2"/>
          <p:cNvSpPr>
            <a:spLocks noGrp="1"/>
          </p:cNvSpPr>
          <p:nvPr>
            <p:ph idx="1"/>
          </p:nvPr>
        </p:nvSpPr>
        <p:spPr/>
        <p:txBody>
          <a:bodyPr>
            <a:normAutofit/>
          </a:bodyPr>
          <a:lstStyle/>
          <a:p>
            <a:pPr marL="0" indent="0">
              <a:buNone/>
            </a:pPr>
            <a:r>
              <a:rPr lang="en-US" sz="2000" dirty="0"/>
              <a:t>We have nothing to declare for this study.</a:t>
            </a:r>
            <a:endParaRPr lang="en-GB" sz="2000" dirty="0"/>
          </a:p>
        </p:txBody>
      </p:sp>
      <p:sp>
        <p:nvSpPr>
          <p:cNvPr id="5" name="スライド番号プレースホルダー 4"/>
          <p:cNvSpPr>
            <a:spLocks noGrp="1"/>
          </p:cNvSpPr>
          <p:nvPr>
            <p:ph type="sldNum" sz="quarter" idx="12"/>
          </p:nvPr>
        </p:nvSpPr>
        <p:spPr/>
        <p:txBody>
          <a:bodyPr/>
          <a:lstStyle/>
          <a:p>
            <a:fld id="{2A013F82-EE5E-44EE-A61D-E31C6657F26F}" type="slidenum">
              <a:rPr lang="en-US" altLang="ja-JP" noProof="0" smtClean="0"/>
              <a:pPr/>
              <a:t>2</a:t>
            </a:fld>
            <a:endParaRPr lang="ja-JP" altLang="en-US" noProof="0" dirty="0"/>
          </a:p>
        </p:txBody>
      </p:sp>
    </p:spTree>
    <p:extLst>
      <p:ext uri="{BB962C8B-B14F-4D97-AF65-F5344CB8AC3E}">
        <p14:creationId xmlns:p14="http://schemas.microsoft.com/office/powerpoint/2010/main" val="255999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粒子線治療のメリット</a:t>
            </a:r>
            <a:r>
              <a:rPr lang="en-US" altLang="ja-JP" dirty="0"/>
              <a:t>/</a:t>
            </a:r>
            <a:r>
              <a:rPr lang="ja-JP" altLang="en-US" dirty="0"/>
              <a:t>デメリット</a:t>
            </a:r>
            <a:endParaRPr lang="en-GB" dirty="0"/>
          </a:p>
        </p:txBody>
      </p:sp>
      <p:sp>
        <p:nvSpPr>
          <p:cNvPr id="7" name="コンテンツ プレースホルダー 6"/>
          <p:cNvSpPr>
            <a:spLocks noGrp="1"/>
          </p:cNvSpPr>
          <p:nvPr>
            <p:ph idx="1"/>
          </p:nvPr>
        </p:nvSpPr>
        <p:spPr/>
        <p:txBody>
          <a:bodyPr>
            <a:normAutofit/>
          </a:bodyPr>
          <a:lstStyle/>
          <a:p>
            <a:pPr marL="0" indent="0">
              <a:buNone/>
            </a:pPr>
            <a:r>
              <a:rPr lang="ja-JP" altLang="en-US" sz="2000" dirty="0"/>
              <a:t>粒子線は止まる直前に大きなエネルギー消費</a:t>
            </a:r>
            <a:endParaRPr lang="en-US" altLang="ja-JP" sz="2000" dirty="0"/>
          </a:p>
          <a:p>
            <a:endParaRPr lang="en-GB" sz="2000" dirty="0"/>
          </a:p>
          <a:p>
            <a:endParaRPr lang="en-GB" sz="2000" dirty="0"/>
          </a:p>
          <a:p>
            <a:pPr marL="0" indent="0">
              <a:buNone/>
            </a:pPr>
            <a:r>
              <a:rPr lang="ja-JP" altLang="en-US" sz="2000" dirty="0"/>
              <a:t>がん細胞だけに集中的にダメージを与える</a:t>
            </a:r>
            <a:endParaRPr lang="en-US" altLang="ja-JP" sz="2000" dirty="0"/>
          </a:p>
          <a:p>
            <a:pPr marL="0" indent="0">
              <a:buNone/>
            </a:pPr>
            <a:r>
              <a:rPr lang="ja-JP" altLang="en-US" sz="2000" dirty="0"/>
              <a:t>一方で</a:t>
            </a:r>
            <a:r>
              <a:rPr lang="en-US" altLang="ja-JP" sz="2000" dirty="0"/>
              <a:t>…</a:t>
            </a:r>
          </a:p>
          <a:p>
            <a:pPr marL="0" indent="0">
              <a:buNone/>
            </a:pPr>
            <a:r>
              <a:rPr lang="ja-JP" altLang="en-US" sz="2000" dirty="0"/>
              <a:t>位置を合わせ間違えると、正常細胞のみにダメージを与えてがん細胞にはダメージを与えられない</a:t>
            </a:r>
            <a:endParaRPr lang="en-US" altLang="ja-JP" sz="2000" dirty="0"/>
          </a:p>
          <a:p>
            <a:pPr marL="0" indent="0">
              <a:buNone/>
            </a:pPr>
            <a:endParaRPr lang="en-US" altLang="ja-JP" sz="20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3</a:t>
            </a:fld>
            <a:endParaRPr lang="en-US" dirty="0"/>
          </a:p>
        </p:txBody>
      </p:sp>
      <p:sp>
        <p:nvSpPr>
          <p:cNvPr id="14" name="下矢印 13"/>
          <p:cNvSpPr/>
          <p:nvPr/>
        </p:nvSpPr>
        <p:spPr>
          <a:xfrm>
            <a:off x="4255698" y="3129502"/>
            <a:ext cx="632604" cy="7418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9" name="テキスト ボックス 8"/>
          <p:cNvSpPr txBox="1"/>
          <p:nvPr/>
        </p:nvSpPr>
        <p:spPr>
          <a:xfrm>
            <a:off x="3666056" y="5939135"/>
            <a:ext cx="3877744" cy="461665"/>
          </a:xfrm>
          <a:prstGeom prst="rect">
            <a:avLst/>
          </a:prstGeom>
          <a:noFill/>
        </p:spPr>
        <p:txBody>
          <a:bodyPr wrap="square" rtlCol="0">
            <a:spAutoFit/>
          </a:bodyPr>
          <a:lstStyle/>
          <a:p>
            <a:r>
              <a:rPr kumimoji="1" lang="ja-JP" altLang="en-US" sz="2400" dirty="0"/>
              <a:t>照射位置をモニターしたい</a:t>
            </a:r>
            <a:endParaRPr kumimoji="1" lang="en-GB" sz="2400" dirty="0"/>
          </a:p>
        </p:txBody>
      </p:sp>
      <p:sp>
        <p:nvSpPr>
          <p:cNvPr id="10" name="右矢印 4"/>
          <p:cNvSpPr/>
          <p:nvPr/>
        </p:nvSpPr>
        <p:spPr>
          <a:xfrm>
            <a:off x="2663983" y="5939135"/>
            <a:ext cx="1002073" cy="486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Tree>
    <p:extLst>
      <p:ext uri="{BB962C8B-B14F-4D97-AF65-F5344CB8AC3E}">
        <p14:creationId xmlns:p14="http://schemas.microsoft.com/office/powerpoint/2010/main" val="2557552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先行研究</a:t>
            </a:r>
            <a:r>
              <a:rPr lang="en-US" altLang="ja-JP" baseline="30000" dirty="0"/>
              <a:t>[2]</a:t>
            </a:r>
            <a:endParaRPr lang="en-GB" baseline="30000" dirty="0"/>
          </a:p>
        </p:txBody>
      </p:sp>
      <p:sp>
        <p:nvSpPr>
          <p:cNvPr id="6" name="コンテンツ プレースホルダー 5"/>
          <p:cNvSpPr>
            <a:spLocks noGrp="1"/>
          </p:cNvSpPr>
          <p:nvPr>
            <p:ph idx="1"/>
          </p:nvPr>
        </p:nvSpPr>
        <p:spPr/>
        <p:txBody>
          <a:bodyPr>
            <a:normAutofit/>
          </a:bodyPr>
          <a:lstStyle/>
          <a:p>
            <a:r>
              <a:rPr lang="en-GB" sz="2000" dirty="0"/>
              <a:t>PET</a:t>
            </a:r>
          </a:p>
          <a:p>
            <a:pPr lvl="1"/>
            <a:r>
              <a:rPr lang="ja-JP" altLang="en-US" sz="2000" dirty="0"/>
              <a:t>陽子過剰核から放出された陽電子が対消滅する際に出す</a:t>
            </a:r>
            <a:r>
              <a:rPr lang="en-US" altLang="ja-JP" sz="2000" dirty="0"/>
              <a:t>0.511 MeV</a:t>
            </a:r>
            <a:r>
              <a:rPr lang="ja-JP" altLang="en-US" sz="2000" dirty="0"/>
              <a:t>ガンマ線を利用</a:t>
            </a:r>
            <a:endParaRPr lang="en-US" altLang="ja-JP" sz="2000" dirty="0"/>
          </a:p>
          <a:p>
            <a:r>
              <a:rPr lang="en-GB" sz="2000" dirty="0"/>
              <a:t>Compton Camera</a:t>
            </a:r>
            <a:endParaRPr lang="en-US" sz="2000" dirty="0"/>
          </a:p>
          <a:p>
            <a:pPr lvl="1"/>
            <a:r>
              <a:rPr lang="en-US" altLang="ja-JP" sz="2000" dirty="0"/>
              <a:t>PET</a:t>
            </a:r>
            <a:r>
              <a:rPr lang="ja-JP" altLang="en-US" sz="2000" dirty="0"/>
              <a:t>で得たデータと、コンプトンカメラで捉えた</a:t>
            </a:r>
            <a:r>
              <a:rPr lang="en-US" altLang="ja-JP" sz="2000" dirty="0"/>
              <a:t>2.3 MeV/0.718 MeV</a:t>
            </a:r>
            <a:r>
              <a:rPr lang="ja-JP" altLang="en-US" sz="2000" dirty="0"/>
              <a:t>ガンマ線のデータを重ねて画像を構成</a:t>
            </a:r>
            <a:endParaRPr lang="en-GB" sz="20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71735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粒子線治療で発生するガンマ線のエネルギー、位置分布のシミュレーション</a:t>
            </a:r>
            <a:endParaRPr lang="en-GB" dirty="0"/>
          </a:p>
        </p:txBody>
      </p:sp>
      <p:sp>
        <p:nvSpPr>
          <p:cNvPr id="3" name="コンテンツ プレースホルダー 2"/>
          <p:cNvSpPr>
            <a:spLocks noGrp="1"/>
          </p:cNvSpPr>
          <p:nvPr>
            <p:ph idx="1"/>
          </p:nvPr>
        </p:nvSpPr>
        <p:spPr>
          <a:xfrm>
            <a:off x="552261" y="2344848"/>
            <a:ext cx="8053611" cy="3711919"/>
          </a:xfrm>
        </p:spPr>
        <p:txBody>
          <a:bodyPr>
            <a:noAutofit/>
          </a:bodyPr>
          <a:lstStyle/>
          <a:p>
            <a:r>
              <a:rPr lang="fr-FR" altLang="ja-JP" sz="2000" dirty="0"/>
              <a:t>GEANT4, Monte Carlo simulation code</a:t>
            </a:r>
            <a:r>
              <a:rPr lang="ja-JP" altLang="en-US" sz="2000" dirty="0"/>
              <a:t>によるシミュレーション</a:t>
            </a:r>
            <a:endParaRPr lang="en-US" altLang="ja-JP" sz="2000" dirty="0"/>
          </a:p>
          <a:p>
            <a:r>
              <a:rPr lang="ja-JP" altLang="en-US" sz="2000" dirty="0"/>
              <a:t>ビームのエネルギー</a:t>
            </a:r>
            <a:endParaRPr lang="en-US" altLang="ja-JP" sz="2000" dirty="0"/>
          </a:p>
          <a:p>
            <a:pPr lvl="1"/>
            <a:r>
              <a:rPr lang="ja-JP" altLang="en-US" sz="2000" dirty="0"/>
              <a:t>炭素線</a:t>
            </a:r>
            <a:r>
              <a:rPr lang="en-US" altLang="ja-JP" sz="2000" dirty="0"/>
              <a:t>…290 MeV/n</a:t>
            </a:r>
          </a:p>
          <a:p>
            <a:pPr lvl="1"/>
            <a:r>
              <a:rPr lang="ja-JP" altLang="en-US" sz="2000" dirty="0"/>
              <a:t>陽子線</a:t>
            </a:r>
            <a:r>
              <a:rPr lang="en-US" altLang="ja-JP" sz="2000" dirty="0"/>
              <a:t>…175 MeV</a:t>
            </a:r>
          </a:p>
          <a:p>
            <a:r>
              <a:rPr lang="en-US" altLang="ja-JP" sz="2000" dirty="0"/>
              <a:t>Phantom</a:t>
            </a:r>
            <a:r>
              <a:rPr lang="ja-JP" altLang="en-US" sz="2000" dirty="0"/>
              <a:t>の素材</a:t>
            </a:r>
            <a:endParaRPr lang="en-US" altLang="ja-JP" sz="2000" dirty="0"/>
          </a:p>
          <a:p>
            <a:pPr lvl="1"/>
            <a:r>
              <a:rPr lang="en-US" altLang="ja-JP" sz="2000" dirty="0"/>
              <a:t>G4_MIX_D_WAX (H:13.4%, C:77.8%, O:3.5%, Mg:3.9%, Ti:1.4%)</a:t>
            </a:r>
          </a:p>
          <a:p>
            <a:r>
              <a:rPr lang="en-US" altLang="ja-JP" sz="2000" dirty="0"/>
              <a:t>Physics List</a:t>
            </a:r>
          </a:p>
          <a:p>
            <a:pPr lvl="1"/>
            <a:r>
              <a:rPr lang="ja-JP" altLang="en-US" sz="2000" dirty="0"/>
              <a:t>炭素線</a:t>
            </a:r>
            <a:r>
              <a:rPr lang="en-US" altLang="ja-JP" sz="2000" dirty="0"/>
              <a:t>…FTFP_BERT_HP+G4RadioactiveDecayPhysics</a:t>
            </a:r>
          </a:p>
          <a:p>
            <a:pPr lvl="1"/>
            <a:r>
              <a:rPr lang="ja-JP" altLang="en-US" sz="2000" dirty="0"/>
              <a:t>陽子線</a:t>
            </a:r>
            <a:r>
              <a:rPr lang="en-US" altLang="ja-JP" sz="2000" dirty="0"/>
              <a:t>…QGSP_BIC_HP+G4RadioactiveDecayPhysics</a:t>
            </a:r>
          </a:p>
          <a:p>
            <a:r>
              <a:rPr lang="en-US" altLang="ja-JP" sz="2000" dirty="0"/>
              <a:t>10</a:t>
            </a:r>
            <a:r>
              <a:rPr lang="en-US" altLang="ja-JP" sz="2000" baseline="30000" dirty="0"/>
              <a:t>7</a:t>
            </a:r>
            <a:r>
              <a:rPr lang="en-US" altLang="ja-JP" sz="2000" dirty="0"/>
              <a:t> particles</a:t>
            </a:r>
            <a:r>
              <a:rPr lang="ja-JP" altLang="en-US" sz="2000" dirty="0" err="1"/>
              <a:t>を照</a:t>
            </a:r>
            <a:r>
              <a:rPr lang="ja-JP" altLang="en-US" sz="2000" dirty="0"/>
              <a:t>射</a:t>
            </a:r>
            <a:endParaRPr lang="en-US" altLang="ja-JP" sz="2000"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55253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シミュレーションの流れ</a:t>
            </a:r>
            <a:endParaRPr lang="en-GB" dirty="0"/>
          </a:p>
        </p:txBody>
      </p:sp>
      <p:sp>
        <p:nvSpPr>
          <p:cNvPr id="3" name="コンテンツ プレースホルダー 2"/>
          <p:cNvSpPr>
            <a:spLocks noGrp="1"/>
          </p:cNvSpPr>
          <p:nvPr>
            <p:ph idx="1"/>
          </p:nvPr>
        </p:nvSpPr>
        <p:spPr/>
        <p:txBody>
          <a:bodyPr/>
          <a:lstStyle/>
          <a:p>
            <a:r>
              <a:rPr lang="ja-JP" altLang="en-US" dirty="0"/>
              <a:t>ビームを打ち込む</a:t>
            </a:r>
            <a:endParaRPr lang="en-US" altLang="ja-JP" dirty="0"/>
          </a:p>
          <a:p>
            <a:r>
              <a:rPr lang="ja-JP" altLang="en-US" dirty="0"/>
              <a:t>発生したガンマ線が、体内で最後に散乱した点 </a:t>
            </a:r>
            <a:r>
              <a:rPr lang="en-US" altLang="ja-JP" dirty="0"/>
              <a:t>(</a:t>
            </a:r>
            <a:r>
              <a:rPr lang="ja-JP" altLang="en-US" dirty="0"/>
              <a:t>散乱しなかった場合は発生点</a:t>
            </a:r>
            <a:r>
              <a:rPr lang="en-US" altLang="ja-JP" dirty="0"/>
              <a:t>) </a:t>
            </a:r>
            <a:r>
              <a:rPr lang="ja-JP" altLang="en-US" dirty="0"/>
              <a:t>の座標、体の表面での位置、運動量の向き、エネルギーを取得</a:t>
            </a:r>
            <a:endParaRPr lang="en-US" altLang="ja-JP" dirty="0"/>
          </a:p>
          <a:p>
            <a:r>
              <a:rPr lang="ja-JP" altLang="en-US" dirty="0"/>
              <a:t>上記のデータを元に、体の表面から</a:t>
            </a:r>
            <a:r>
              <a:rPr lang="en-US" altLang="ja-JP" dirty="0"/>
              <a:t>5 cm</a:t>
            </a:r>
            <a:r>
              <a:rPr lang="ja-JP" altLang="en-US" dirty="0"/>
              <a:t>離れた位置にある、</a:t>
            </a:r>
            <a:r>
              <a:rPr lang="en-US" altLang="ja-JP" dirty="0"/>
              <a:t>30 cm*30 cm</a:t>
            </a:r>
            <a:r>
              <a:rPr lang="ja-JP" altLang="en-US" dirty="0" err="1"/>
              <a:t>の検</a:t>
            </a:r>
            <a:r>
              <a:rPr lang="ja-JP" altLang="en-US" dirty="0"/>
              <a:t>出面へ入ったガンマ線を抽出</a:t>
            </a:r>
            <a:endParaRPr lang="en-GB"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図 5"/>
          <p:cNvPicPr>
            <a:picLocks noChangeAspect="1"/>
          </p:cNvPicPr>
          <p:nvPr/>
        </p:nvPicPr>
        <p:blipFill>
          <a:blip r:embed="rId2"/>
          <a:stretch>
            <a:fillRect/>
          </a:stretch>
        </p:blipFill>
        <p:spPr>
          <a:xfrm>
            <a:off x="440804" y="2259438"/>
            <a:ext cx="8262391" cy="4598562"/>
          </a:xfrm>
          <a:prstGeom prst="rect">
            <a:avLst/>
          </a:prstGeom>
        </p:spPr>
      </p:pic>
    </p:spTree>
    <p:extLst>
      <p:ext uri="{BB962C8B-B14F-4D97-AF65-F5344CB8AC3E}">
        <p14:creationId xmlns:p14="http://schemas.microsoft.com/office/powerpoint/2010/main" val="165332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idx="1"/>
          </p:nvPr>
        </p:nvSpPr>
        <p:spPr/>
        <p:txBody>
          <a:bodyPr/>
          <a:lstStyle/>
          <a:p>
            <a:r>
              <a:rPr lang="ja-JP" altLang="en-US"/>
              <a:t>炭素線</a:t>
            </a:r>
            <a:endParaRPr lang="en-GB" dirty="0"/>
          </a:p>
        </p:txBody>
      </p:sp>
      <p:sp>
        <p:nvSpPr>
          <p:cNvPr id="3" name="コンテンツ プレースホルダー 2"/>
          <p:cNvSpPr>
            <a:spLocks noGrp="1"/>
          </p:cNvSpPr>
          <p:nvPr>
            <p:ph sz="half" idx="2"/>
          </p:nvPr>
        </p:nvSpPr>
        <p:spPr/>
        <p:txBody>
          <a:bodyPr/>
          <a:lstStyle/>
          <a:p>
            <a:r>
              <a:rPr lang="ja-JP" altLang="en-US"/>
              <a:t>最大</a:t>
            </a:r>
            <a:r>
              <a:rPr lang="en-US" altLang="ja-JP"/>
              <a:t>500 MeV</a:t>
            </a:r>
            <a:r>
              <a:rPr lang="ja-JP" altLang="en-US"/>
              <a:t>ほど</a:t>
            </a:r>
            <a:endParaRPr lang="en-US" altLang="ja-JP"/>
          </a:p>
          <a:p>
            <a:r>
              <a:rPr lang="ja-JP" altLang="en-US"/>
              <a:t>およそ</a:t>
            </a:r>
            <a:r>
              <a:rPr lang="en-US" altLang="ja-JP"/>
              <a:t>98%</a:t>
            </a:r>
            <a:r>
              <a:rPr lang="ja-JP" altLang="en-US"/>
              <a:t>が</a:t>
            </a:r>
            <a:r>
              <a:rPr lang="en-US" altLang="ja-JP"/>
              <a:t>10 MeV</a:t>
            </a:r>
            <a:r>
              <a:rPr lang="ja-JP" altLang="en-US"/>
              <a:t>以下</a:t>
            </a:r>
            <a:endParaRPr lang="en-US" altLang="ja-JP"/>
          </a:p>
          <a:p>
            <a:endParaRPr lang="en-GB" dirty="0"/>
          </a:p>
        </p:txBody>
      </p:sp>
      <p:sp>
        <p:nvSpPr>
          <p:cNvPr id="7" name="コンテンツ プレースホルダー 6"/>
          <p:cNvSpPr>
            <a:spLocks noGrp="1"/>
          </p:cNvSpPr>
          <p:nvPr>
            <p:ph sz="quarter" idx="4"/>
          </p:nvPr>
        </p:nvSpPr>
        <p:spPr/>
        <p:txBody>
          <a:bodyPr/>
          <a:lstStyle/>
          <a:p>
            <a:r>
              <a:rPr lang="ja-JP" altLang="en-US"/>
              <a:t>最大で</a:t>
            </a:r>
            <a:r>
              <a:rPr lang="en-US" altLang="ja-JP"/>
              <a:t>30 MeV</a:t>
            </a:r>
            <a:r>
              <a:rPr lang="ja-JP" altLang="en-US"/>
              <a:t>程度</a:t>
            </a:r>
          </a:p>
          <a:p>
            <a:endParaRPr lang="en-GB" dirty="0"/>
          </a:p>
        </p:txBody>
      </p:sp>
      <p:sp>
        <p:nvSpPr>
          <p:cNvPr id="6" name="テキスト プレースホルダー 5"/>
          <p:cNvSpPr>
            <a:spLocks noGrp="1"/>
          </p:cNvSpPr>
          <p:nvPr>
            <p:ph type="body" sz="quarter" idx="13"/>
          </p:nvPr>
        </p:nvSpPr>
        <p:spPr/>
        <p:txBody>
          <a:bodyPr/>
          <a:lstStyle/>
          <a:p>
            <a:r>
              <a:rPr lang="ja-JP" altLang="en-US"/>
              <a:t>陽子線</a:t>
            </a:r>
            <a:endParaRPr lang="en-GB"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2" name="タイトル 1"/>
          <p:cNvSpPr>
            <a:spLocks noGrp="1"/>
          </p:cNvSpPr>
          <p:nvPr>
            <p:ph type="title"/>
          </p:nvPr>
        </p:nvSpPr>
        <p:spPr/>
        <p:txBody>
          <a:bodyPr/>
          <a:lstStyle/>
          <a:p>
            <a:r>
              <a:rPr lang="ja-JP" altLang="en-US"/>
              <a:t>ガンマ線のエネルギー分布</a:t>
            </a:r>
            <a:endParaRPr lang="en-GB" dirty="0"/>
          </a:p>
        </p:txBody>
      </p:sp>
      <p:pic>
        <p:nvPicPr>
          <p:cNvPr id="8" name="図 7"/>
          <p:cNvPicPr>
            <a:picLocks noChangeAspect="1"/>
          </p:cNvPicPr>
          <p:nvPr/>
        </p:nvPicPr>
        <p:blipFill>
          <a:blip r:embed="rId3"/>
          <a:stretch>
            <a:fillRect/>
          </a:stretch>
        </p:blipFill>
        <p:spPr>
          <a:xfrm>
            <a:off x="4572001" y="3914306"/>
            <a:ext cx="4336610" cy="2944612"/>
          </a:xfrm>
          <a:prstGeom prst="rect">
            <a:avLst/>
          </a:prstGeom>
        </p:spPr>
      </p:pic>
      <p:pic>
        <p:nvPicPr>
          <p:cNvPr id="9" name="図 8"/>
          <p:cNvPicPr>
            <a:picLocks noChangeAspect="1"/>
          </p:cNvPicPr>
          <p:nvPr/>
        </p:nvPicPr>
        <p:blipFill>
          <a:blip r:embed="rId4"/>
          <a:stretch>
            <a:fillRect/>
          </a:stretch>
        </p:blipFill>
        <p:spPr>
          <a:xfrm>
            <a:off x="236741" y="3914306"/>
            <a:ext cx="4335259" cy="2943694"/>
          </a:xfrm>
          <a:prstGeom prst="rect">
            <a:avLst/>
          </a:prstGeom>
        </p:spPr>
      </p:pic>
    </p:spTree>
    <p:extLst>
      <p:ext uri="{BB962C8B-B14F-4D97-AF65-F5344CB8AC3E}">
        <p14:creationId xmlns:p14="http://schemas.microsoft.com/office/powerpoint/2010/main" val="3452295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a:t>高エネルギーガンマ線の</a:t>
            </a:r>
            <a:br>
              <a:rPr kumimoji="1" lang="en-US" altLang="ja-JP" dirty="0"/>
            </a:br>
            <a:r>
              <a:rPr kumimoji="1" lang="ja-JP" altLang="en-US" dirty="0"/>
              <a:t>発生メカニズム</a:t>
            </a:r>
            <a:endParaRPr kumimoji="1" lang="en-GB" dirty="0"/>
          </a:p>
        </p:txBody>
      </p:sp>
      <p:sp>
        <p:nvSpPr>
          <p:cNvPr id="8" name="コンテンツ プレースホルダー 7"/>
          <p:cNvSpPr>
            <a:spLocks noGrp="1"/>
          </p:cNvSpPr>
          <p:nvPr>
            <p:ph idx="1"/>
          </p:nvPr>
        </p:nvSpPr>
        <p:spPr/>
        <p:txBody>
          <a:bodyPr>
            <a:normAutofit/>
          </a:bodyPr>
          <a:lstStyle/>
          <a:p>
            <a:r>
              <a:rPr kumimoji="1" lang="ja-JP" altLang="en-US" sz="2000" dirty="0"/>
              <a:t>非弾性散乱によって励起状態になった原子核の基底状態への遷移</a:t>
            </a:r>
            <a:endParaRPr kumimoji="1" lang="en-US" altLang="ja-JP" sz="2000" dirty="0"/>
          </a:p>
          <a:p>
            <a:r>
              <a:rPr kumimoji="1" lang="ja-JP" altLang="en-US" sz="2000" dirty="0"/>
              <a:t>粒子崩壊</a:t>
            </a:r>
            <a:endParaRPr kumimoji="1" lang="en-US" altLang="ja-JP" sz="2000"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40148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952575" y="40874"/>
            <a:ext cx="7250090" cy="1046091"/>
          </a:xfrm>
        </p:spPr>
        <p:txBody>
          <a:bodyPr>
            <a:normAutofit fontScale="90000"/>
          </a:bodyPr>
          <a:lstStyle/>
          <a:p>
            <a:r>
              <a:rPr kumimoji="1" lang="ja-JP" altLang="en-US" dirty="0"/>
              <a:t>ガンマ線発生位置の</a:t>
            </a:r>
            <a:r>
              <a:rPr kumimoji="1" lang="en-US" altLang="ja-JP" dirty="0"/>
              <a:t>z</a:t>
            </a:r>
            <a:r>
              <a:rPr kumimoji="1" lang="ja-JP" altLang="en-US" dirty="0"/>
              <a:t>方向 </a:t>
            </a:r>
            <a:r>
              <a:rPr kumimoji="1" lang="en-US" altLang="ja-JP" dirty="0"/>
              <a:t>(</a:t>
            </a:r>
            <a:r>
              <a:rPr kumimoji="1" lang="ja-JP" altLang="en-US" dirty="0"/>
              <a:t>進行方向</a:t>
            </a:r>
            <a:r>
              <a:rPr kumimoji="1" lang="en-US" altLang="ja-JP" dirty="0"/>
              <a:t>) </a:t>
            </a:r>
            <a:r>
              <a:rPr kumimoji="1" lang="ja-JP" altLang="en-US" dirty="0"/>
              <a:t>分布</a:t>
            </a:r>
            <a:br>
              <a:rPr kumimoji="1" lang="en-US" altLang="ja-JP" dirty="0"/>
            </a:br>
            <a:r>
              <a:rPr kumimoji="1" lang="en-US" altLang="ja-JP" dirty="0"/>
              <a:t>(per 10</a:t>
            </a:r>
            <a:r>
              <a:rPr kumimoji="1" lang="en-US" altLang="ja-JP" baseline="30000" dirty="0"/>
              <a:t>7</a:t>
            </a:r>
            <a:r>
              <a:rPr kumimoji="1" lang="en-US" altLang="ja-JP" dirty="0"/>
              <a:t> carbons)</a:t>
            </a:r>
            <a:endParaRPr kumimoji="1" lang="en-GB" dirty="0"/>
          </a:p>
        </p:txBody>
      </p:sp>
      <p:pic>
        <p:nvPicPr>
          <p:cNvPr id="12" name="コンテンツ プレースホルダー 11"/>
          <p:cNvPicPr>
            <a:picLocks noGrp="1" noChangeAspect="1"/>
          </p:cNvPicPr>
          <p:nvPr>
            <p:ph idx="1"/>
          </p:nvPr>
        </p:nvPicPr>
        <p:blipFill>
          <a:blip r:embed="rId2"/>
          <a:stretch>
            <a:fillRect/>
          </a:stretch>
        </p:blipFill>
        <p:spPr>
          <a:xfrm>
            <a:off x="227262" y="986828"/>
            <a:ext cx="4350357" cy="2953946"/>
          </a:xfrm>
        </p:spPr>
      </p:pic>
      <p:sp>
        <p:nvSpPr>
          <p:cNvPr id="7" name="スライド番号プレースホルダー 6"/>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13" name="図 12"/>
          <p:cNvPicPr>
            <a:picLocks noChangeAspect="1"/>
          </p:cNvPicPr>
          <p:nvPr/>
        </p:nvPicPr>
        <p:blipFill>
          <a:blip r:embed="rId3"/>
          <a:stretch>
            <a:fillRect/>
          </a:stretch>
        </p:blipFill>
        <p:spPr>
          <a:xfrm>
            <a:off x="237406" y="3925656"/>
            <a:ext cx="4334595" cy="2943243"/>
          </a:xfrm>
          <a:prstGeom prst="rect">
            <a:avLst/>
          </a:prstGeom>
        </p:spPr>
      </p:pic>
      <p:pic>
        <p:nvPicPr>
          <p:cNvPr id="14" name="図 13"/>
          <p:cNvPicPr>
            <a:picLocks noChangeAspect="1"/>
          </p:cNvPicPr>
          <p:nvPr/>
        </p:nvPicPr>
        <p:blipFill>
          <a:blip r:embed="rId4"/>
          <a:stretch>
            <a:fillRect/>
          </a:stretch>
        </p:blipFill>
        <p:spPr>
          <a:xfrm>
            <a:off x="4572001" y="982413"/>
            <a:ext cx="4343400" cy="2949222"/>
          </a:xfrm>
          <a:prstGeom prst="rect">
            <a:avLst/>
          </a:prstGeom>
        </p:spPr>
      </p:pic>
      <p:pic>
        <p:nvPicPr>
          <p:cNvPr id="15" name="図 14"/>
          <p:cNvPicPr>
            <a:picLocks noChangeAspect="1"/>
          </p:cNvPicPr>
          <p:nvPr/>
        </p:nvPicPr>
        <p:blipFill>
          <a:blip r:embed="rId5"/>
          <a:stretch>
            <a:fillRect/>
          </a:stretch>
        </p:blipFill>
        <p:spPr>
          <a:xfrm>
            <a:off x="4572001" y="3925656"/>
            <a:ext cx="4343401" cy="2949223"/>
          </a:xfrm>
          <a:prstGeom prst="rect">
            <a:avLst/>
          </a:prstGeom>
        </p:spPr>
      </p:pic>
      <p:sp>
        <p:nvSpPr>
          <p:cNvPr id="16" name="テキスト ボックス 15"/>
          <p:cNvSpPr txBox="1"/>
          <p:nvPr/>
        </p:nvSpPr>
        <p:spPr>
          <a:xfrm>
            <a:off x="237405" y="931653"/>
            <a:ext cx="3001143" cy="369332"/>
          </a:xfrm>
          <a:prstGeom prst="rect">
            <a:avLst/>
          </a:prstGeom>
          <a:noFill/>
        </p:spPr>
        <p:txBody>
          <a:bodyPr wrap="none" rtlCol="0">
            <a:spAutoFit/>
          </a:bodyPr>
          <a:lstStyle/>
          <a:p>
            <a:r>
              <a:rPr kumimoji="1" lang="en-GB" dirty="0"/>
              <a:t>0.511 MeV (0.420-0.602 MeV)</a:t>
            </a:r>
          </a:p>
        </p:txBody>
      </p:sp>
      <p:sp>
        <p:nvSpPr>
          <p:cNvPr id="17" name="テキスト ボックス 16"/>
          <p:cNvSpPr txBox="1"/>
          <p:nvPr/>
        </p:nvSpPr>
        <p:spPr>
          <a:xfrm>
            <a:off x="4583238" y="965019"/>
            <a:ext cx="3026791" cy="369332"/>
          </a:xfrm>
          <a:prstGeom prst="rect">
            <a:avLst/>
          </a:prstGeom>
          <a:noFill/>
        </p:spPr>
        <p:txBody>
          <a:bodyPr wrap="none" rtlCol="0">
            <a:spAutoFit/>
          </a:bodyPr>
          <a:lstStyle/>
          <a:p>
            <a:r>
              <a:rPr kumimoji="1" lang="en-GB" dirty="0"/>
              <a:t>1-5 MeV (except 2.2-2.3 MeV)</a:t>
            </a:r>
          </a:p>
        </p:txBody>
      </p:sp>
      <p:sp>
        <p:nvSpPr>
          <p:cNvPr id="18" name="テキスト ボックス 17"/>
          <p:cNvSpPr txBox="1"/>
          <p:nvPr/>
        </p:nvSpPr>
        <p:spPr>
          <a:xfrm>
            <a:off x="237403" y="3861408"/>
            <a:ext cx="1317990" cy="369332"/>
          </a:xfrm>
          <a:prstGeom prst="rect">
            <a:avLst/>
          </a:prstGeom>
          <a:noFill/>
        </p:spPr>
        <p:txBody>
          <a:bodyPr wrap="none" rtlCol="0">
            <a:spAutoFit/>
          </a:bodyPr>
          <a:lstStyle/>
          <a:p>
            <a:r>
              <a:rPr kumimoji="1" lang="en-GB" dirty="0"/>
              <a:t>2.2-2.3 MeV</a:t>
            </a:r>
          </a:p>
        </p:txBody>
      </p:sp>
      <p:sp>
        <p:nvSpPr>
          <p:cNvPr id="19" name="テキスト ボックス 18"/>
          <p:cNvSpPr txBox="1"/>
          <p:nvPr/>
        </p:nvSpPr>
        <p:spPr>
          <a:xfrm>
            <a:off x="4596481" y="3828042"/>
            <a:ext cx="1462452" cy="369332"/>
          </a:xfrm>
          <a:prstGeom prst="rect">
            <a:avLst/>
          </a:prstGeom>
          <a:noFill/>
        </p:spPr>
        <p:txBody>
          <a:bodyPr wrap="none" rtlCol="0">
            <a:spAutoFit/>
          </a:bodyPr>
          <a:lstStyle/>
          <a:p>
            <a:r>
              <a:rPr kumimoji="1" lang="en-GB" dirty="0"/>
              <a:t>Over 10 MeV</a:t>
            </a:r>
          </a:p>
        </p:txBody>
      </p:sp>
      <p:cxnSp>
        <p:nvCxnSpPr>
          <p:cNvPr id="20" name="直線矢印コネクタ 19"/>
          <p:cNvCxnSpPr/>
          <p:nvPr/>
        </p:nvCxnSpPr>
        <p:spPr>
          <a:xfrm>
            <a:off x="1656542" y="1842114"/>
            <a:ext cx="10648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a:off x="1625999" y="1458062"/>
            <a:ext cx="1384889" cy="307777"/>
          </a:xfrm>
          <a:prstGeom prst="rect">
            <a:avLst/>
          </a:prstGeom>
          <a:noFill/>
        </p:spPr>
        <p:txBody>
          <a:bodyPr wrap="square" rtlCol="0">
            <a:spAutoFit/>
          </a:bodyPr>
          <a:lstStyle/>
          <a:p>
            <a:r>
              <a:rPr kumimoji="1" lang="en-GB" sz="1400" dirty="0">
                <a:ln w="0"/>
                <a:effectLst>
                  <a:outerShdw blurRad="38100" dist="25400" dir="5400000" algn="ctr" rotWithShape="0">
                    <a:srgbClr val="6E747A">
                      <a:alpha val="43000"/>
                    </a:srgbClr>
                  </a:outerShdw>
                </a:effectLst>
              </a:rPr>
              <a:t>Proton beam</a:t>
            </a:r>
          </a:p>
        </p:txBody>
      </p:sp>
      <p:sp>
        <p:nvSpPr>
          <p:cNvPr id="22" name="テキスト ボックス 21"/>
          <p:cNvSpPr txBox="1"/>
          <p:nvPr/>
        </p:nvSpPr>
        <p:spPr>
          <a:xfrm>
            <a:off x="3408168" y="3185227"/>
            <a:ext cx="766557" cy="369332"/>
          </a:xfrm>
          <a:prstGeom prst="rect">
            <a:avLst/>
          </a:prstGeom>
          <a:noFill/>
        </p:spPr>
        <p:txBody>
          <a:bodyPr wrap="none" rtlCol="0">
            <a:spAutoFit/>
          </a:bodyPr>
          <a:lstStyle/>
          <a:p>
            <a:r>
              <a:rPr kumimoji="1" lang="en-GB" dirty="0">
                <a:solidFill>
                  <a:schemeClr val="accent1"/>
                </a:solidFill>
              </a:rPr>
              <a:t>1 sec</a:t>
            </a:r>
          </a:p>
        </p:txBody>
      </p:sp>
      <p:sp>
        <p:nvSpPr>
          <p:cNvPr id="23" name="テキスト ボックス 22"/>
          <p:cNvSpPr txBox="1"/>
          <p:nvPr/>
        </p:nvSpPr>
        <p:spPr>
          <a:xfrm>
            <a:off x="3186290" y="2968438"/>
            <a:ext cx="780983" cy="369332"/>
          </a:xfrm>
          <a:prstGeom prst="rect">
            <a:avLst/>
          </a:prstGeom>
          <a:noFill/>
        </p:spPr>
        <p:txBody>
          <a:bodyPr wrap="none" rtlCol="0">
            <a:spAutoFit/>
          </a:bodyPr>
          <a:lstStyle/>
          <a:p>
            <a:r>
              <a:rPr kumimoji="1" lang="en-GB" dirty="0">
                <a:solidFill>
                  <a:srgbClr val="0070C0"/>
                </a:solidFill>
              </a:rPr>
              <a:t>1 min</a:t>
            </a:r>
          </a:p>
        </p:txBody>
      </p:sp>
      <p:sp>
        <p:nvSpPr>
          <p:cNvPr id="24" name="テキスト ボックス 23"/>
          <p:cNvSpPr txBox="1"/>
          <p:nvPr/>
        </p:nvSpPr>
        <p:spPr>
          <a:xfrm>
            <a:off x="2892445" y="2661080"/>
            <a:ext cx="878767" cy="369332"/>
          </a:xfrm>
          <a:prstGeom prst="rect">
            <a:avLst/>
          </a:prstGeom>
          <a:noFill/>
        </p:spPr>
        <p:txBody>
          <a:bodyPr wrap="none" rtlCol="0">
            <a:spAutoFit/>
          </a:bodyPr>
          <a:lstStyle/>
          <a:p>
            <a:r>
              <a:rPr kumimoji="1" lang="en-GB" dirty="0">
                <a:solidFill>
                  <a:srgbClr val="00FF00"/>
                </a:solidFill>
              </a:rPr>
              <a:t>1 hour</a:t>
            </a:r>
          </a:p>
        </p:txBody>
      </p:sp>
    </p:spTree>
    <p:extLst>
      <p:ext uri="{BB962C8B-B14F-4D97-AF65-F5344CB8AC3E}">
        <p14:creationId xmlns:p14="http://schemas.microsoft.com/office/powerpoint/2010/main" val="2984293428"/>
      </p:ext>
    </p:extLst>
  </p:cSld>
  <p:clrMapOvr>
    <a:masterClrMapping/>
  </p:clrMapOvr>
</p:sld>
</file>

<file path=ppt/theme/theme1.xml><?xml version="1.0" encoding="utf-8"?>
<a:theme xmlns:a="http://schemas.openxmlformats.org/drawingml/2006/main" name="パーセル">
  <a:themeElements>
    <a:clrScheme name="パーセル">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パーセル">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パーセル">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TM10001115[[fn=パーセル]]</Template>
  <TotalTime>4553</TotalTime>
  <Words>875</Words>
  <Application>Microsoft Office PowerPoint</Application>
  <PresentationFormat>画面に合わせる (4:3)</PresentationFormat>
  <Paragraphs>113</Paragraphs>
  <Slides>17</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HGｺﾞｼｯｸE</vt:lpstr>
      <vt:lpstr>游ゴシック</vt:lpstr>
      <vt:lpstr>Arial</vt:lpstr>
      <vt:lpstr>Gill Sans MT</vt:lpstr>
      <vt:lpstr>パーセル</vt:lpstr>
      <vt:lpstr>Proposal For Dosimetry System Using e+/e- Pair Production Events</vt:lpstr>
      <vt:lpstr>Disclosure of Conflict of Interest</vt:lpstr>
      <vt:lpstr>粒子線治療のメリット/デメリット</vt:lpstr>
      <vt:lpstr>先行研究[2]</vt:lpstr>
      <vt:lpstr>粒子線治療で発生するガンマ線のエネルギー、位置分布のシミュレーション</vt:lpstr>
      <vt:lpstr>シミュレーションの流れ</vt:lpstr>
      <vt:lpstr>ガンマ線のエネルギー分布</vt:lpstr>
      <vt:lpstr>高エネルギーガンマ線の 発生メカニズム</vt:lpstr>
      <vt:lpstr>ガンマ線発生位置のz方向 (進行方向) 分布 (per 107 carbons)</vt:lpstr>
      <vt:lpstr>Z-x平面分布</vt:lpstr>
      <vt:lpstr>Proton beam照射シミュレーションのまとめ</vt:lpstr>
      <vt:lpstr>ガンマ線発生位置のz方向 (進行方向) 分布 (per 107 carbons)</vt:lpstr>
      <vt:lpstr>Carbon beam照射シミュレーションのまとめ</vt:lpstr>
      <vt:lpstr>ガンマ線の反応断面積</vt:lpstr>
      <vt:lpstr>手法</vt:lpstr>
      <vt:lpstr>まとめ</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卒業研究 電子陽電子対生成事象を用いた生体内被曝線量分布測定器の提案</dc:title>
  <dc:creator>木村翔太</dc:creator>
  <cp:lastModifiedBy>木村翔太</cp:lastModifiedBy>
  <cp:revision>143</cp:revision>
  <dcterms:created xsi:type="dcterms:W3CDTF">2017-02-13T11:42:37Z</dcterms:created>
  <dcterms:modified xsi:type="dcterms:W3CDTF">2017-04-06T18:10:04Z</dcterms:modified>
</cp:coreProperties>
</file>