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 id="2147483682" r:id="rId2"/>
  </p:sldMasterIdLst>
  <p:notesMasterIdLst>
    <p:notesMasterId r:id="rId24"/>
  </p:notesMasterIdLst>
  <p:sldIdLst>
    <p:sldId id="256" r:id="rId3"/>
    <p:sldId id="315" r:id="rId4"/>
    <p:sldId id="269" r:id="rId5"/>
    <p:sldId id="305" r:id="rId6"/>
    <p:sldId id="303" r:id="rId7"/>
    <p:sldId id="304" r:id="rId8"/>
    <p:sldId id="306" r:id="rId9"/>
    <p:sldId id="307" r:id="rId10"/>
    <p:sldId id="308" r:id="rId11"/>
    <p:sldId id="309" r:id="rId12"/>
    <p:sldId id="310" r:id="rId13"/>
    <p:sldId id="312" r:id="rId14"/>
    <p:sldId id="314" r:id="rId15"/>
    <p:sldId id="316" r:id="rId16"/>
    <p:sldId id="268" r:id="rId17"/>
    <p:sldId id="318" r:id="rId18"/>
    <p:sldId id="319" r:id="rId19"/>
    <p:sldId id="320" r:id="rId20"/>
    <p:sldId id="321" r:id="rId21"/>
    <p:sldId id="322" r:id="rId22"/>
    <p:sldId id="317"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729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4" autoAdjust="0"/>
    <p:restoredTop sz="75681" autoAdjust="0"/>
  </p:normalViewPr>
  <p:slideViewPr>
    <p:cSldViewPr snapToGrid="0">
      <p:cViewPr varScale="1">
        <p:scale>
          <a:sx n="56" d="100"/>
          <a:sy n="56" d="100"/>
        </p:scale>
        <p:origin x="79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val>
            <c:numRef>
              <c:f>Sheet2!$B$8:$D$8</c:f>
              <c:numCache>
                <c:formatCode>General</c:formatCode>
                <c:ptCount val="3"/>
                <c:pt idx="0">
                  <c:v>3.81</c:v>
                </c:pt>
                <c:pt idx="1">
                  <c:v>44.489999999999995</c:v>
                </c:pt>
                <c:pt idx="2">
                  <c:v>83.49</c:v>
                </c:pt>
              </c:numCache>
            </c:numRef>
          </c:val>
        </c:ser>
        <c:dLbls>
          <c:showLegendKey val="0"/>
          <c:showVal val="0"/>
          <c:showCatName val="0"/>
          <c:showSerName val="0"/>
          <c:showPercent val="0"/>
          <c:showBubbleSize val="0"/>
        </c:dLbls>
        <c:gapWidth val="219"/>
        <c:overlap val="-27"/>
        <c:axId val="-809354704"/>
        <c:axId val="-809368848"/>
      </c:barChart>
      <c:catAx>
        <c:axId val="-809354704"/>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09368848"/>
        <c:crosses val="autoZero"/>
        <c:auto val="1"/>
        <c:lblAlgn val="ctr"/>
        <c:lblOffset val="100"/>
        <c:noMultiLvlLbl val="0"/>
      </c:catAx>
      <c:valAx>
        <c:axId val="-8093688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ja-JP" sz="1800" dirty="0"/>
                  <a:t>number</a:t>
                </a:r>
                <a:r>
                  <a:rPr lang="en-US" altLang="ja-JP" sz="1800" baseline="0" dirty="0"/>
                  <a:t> of events [ /mm3]</a:t>
                </a:r>
                <a:endParaRPr lang="ja-JP" altLang="en-US" sz="1800" dirty="0"/>
              </a:p>
            </c:rich>
          </c:tx>
          <c:layout>
            <c:manualLayout>
              <c:xMode val="edge"/>
              <c:yMode val="edge"/>
              <c:x val="4.6904623162594486E-2"/>
              <c:y val="0.22569335241134422"/>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09354704"/>
        <c:crosses val="autoZero"/>
        <c:crossBetween val="between"/>
        <c:majorUnit val="20"/>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8129DD-343D-4F7B-9E35-E99C00315E74}" type="datetimeFigureOut">
              <a:rPr kumimoji="1" lang="ja-JP" altLang="en-US" smtClean="0"/>
              <a:t>2017/4/7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38BFEA-4C3A-4D68-ADBD-D55BBBED45BD}" type="slidenum">
              <a:rPr kumimoji="1" lang="ja-JP" altLang="en-US" smtClean="0"/>
              <a:t>‹#›</a:t>
            </a:fld>
            <a:endParaRPr kumimoji="1" lang="ja-JP" altLang="en-US"/>
          </a:p>
        </p:txBody>
      </p:sp>
    </p:spTree>
    <p:extLst>
      <p:ext uri="{BB962C8B-B14F-4D97-AF65-F5344CB8AC3E}">
        <p14:creationId xmlns:p14="http://schemas.microsoft.com/office/powerpoint/2010/main" val="36447856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538BFEA-4C3A-4D68-ADBD-D55BBBED45BD}" type="slidenum">
              <a:rPr kumimoji="1" lang="ja-JP" altLang="en-US" smtClean="0"/>
              <a:t>1</a:t>
            </a:fld>
            <a:endParaRPr kumimoji="1" lang="ja-JP" altLang="en-US"/>
          </a:p>
        </p:txBody>
      </p:sp>
    </p:spTree>
    <p:extLst>
      <p:ext uri="{BB962C8B-B14F-4D97-AF65-F5344CB8AC3E}">
        <p14:creationId xmlns:p14="http://schemas.microsoft.com/office/powerpoint/2010/main" val="38115651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smtClean="0"/>
              <a:t>以上を踏まえて、本研究では、コンプトン散乱事象を正しく解析できるようにすることで、高い位置分解能をもった</a:t>
            </a:r>
            <a:r>
              <a:rPr kumimoji="1" lang="en-US" altLang="ja-JP" dirty="0" smtClean="0"/>
              <a:t>PET</a:t>
            </a:r>
            <a:r>
              <a:rPr kumimoji="1" lang="ja-JP" altLang="en-US" dirty="0" smtClean="0"/>
              <a:t>装置を実現することを研究の目的としました。</a:t>
            </a:r>
            <a:endParaRPr kumimoji="1" lang="ja-JP" altLang="en-US" dirty="0"/>
          </a:p>
        </p:txBody>
      </p:sp>
      <p:sp>
        <p:nvSpPr>
          <p:cNvPr id="4" name="スライド番号プレースホルダー 3"/>
          <p:cNvSpPr>
            <a:spLocks noGrp="1"/>
          </p:cNvSpPr>
          <p:nvPr>
            <p:ph type="sldNum" sz="quarter" idx="10"/>
          </p:nvPr>
        </p:nvSpPr>
        <p:spPr/>
        <p:txBody>
          <a:bodyPr/>
          <a:lstStyle/>
          <a:p>
            <a:fld id="{1538BFEA-4C3A-4D68-ADBD-D55BBBED45BD}" type="slidenum">
              <a:rPr kumimoji="1" lang="ja-JP" altLang="en-US" smtClean="0">
                <a:solidFill>
                  <a:prstClr val="black"/>
                </a:solidFill>
              </a:rPr>
              <a:pPr/>
              <a:t>10</a:t>
            </a:fld>
            <a:endParaRPr kumimoji="1" lang="ja-JP" altLang="en-US">
              <a:solidFill>
                <a:prstClr val="black"/>
              </a:solidFill>
            </a:endParaRPr>
          </a:p>
        </p:txBody>
      </p:sp>
    </p:spTree>
    <p:extLst>
      <p:ext uri="{BB962C8B-B14F-4D97-AF65-F5344CB8AC3E}">
        <p14:creationId xmlns:p14="http://schemas.microsoft.com/office/powerpoint/2010/main" val="2477942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smtClean="0"/>
              <a:t>それでは、研究の概要に移りたいと思います。</a:t>
            </a:r>
            <a:endParaRPr kumimoji="1" lang="ja-JP" altLang="en-US" dirty="0"/>
          </a:p>
        </p:txBody>
      </p:sp>
      <p:sp>
        <p:nvSpPr>
          <p:cNvPr id="4" name="スライド番号プレースホルダー 3"/>
          <p:cNvSpPr>
            <a:spLocks noGrp="1"/>
          </p:cNvSpPr>
          <p:nvPr>
            <p:ph type="sldNum" sz="quarter" idx="10"/>
          </p:nvPr>
        </p:nvSpPr>
        <p:spPr/>
        <p:txBody>
          <a:bodyPr/>
          <a:lstStyle/>
          <a:p>
            <a:fld id="{1538BFEA-4C3A-4D68-ADBD-D55BBBED45BD}" type="slidenum">
              <a:rPr kumimoji="1" lang="ja-JP" altLang="en-US" smtClean="0"/>
              <a:t>11</a:t>
            </a:fld>
            <a:endParaRPr kumimoji="1" lang="ja-JP" altLang="en-US"/>
          </a:p>
        </p:txBody>
      </p:sp>
    </p:spTree>
    <p:extLst>
      <p:ext uri="{BB962C8B-B14F-4D97-AF65-F5344CB8AC3E}">
        <p14:creationId xmlns:p14="http://schemas.microsoft.com/office/powerpoint/2010/main" val="17259878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smtClean="0"/>
              <a:t>本研究において開発を行っている</a:t>
            </a:r>
            <a:r>
              <a:rPr kumimoji="1" lang="en-US" altLang="ja-JP" dirty="0" smtClean="0"/>
              <a:t>PET</a:t>
            </a:r>
            <a:r>
              <a:rPr kumimoji="1" lang="ja-JP" altLang="en-US" dirty="0" smtClean="0"/>
              <a:t>の 検出器は、この図のようなものです。シンチレータとして、板状の</a:t>
            </a:r>
            <a:r>
              <a:rPr kumimoji="1" lang="en-US" altLang="ja-JP" dirty="0" smtClean="0"/>
              <a:t>La-GPS</a:t>
            </a:r>
            <a:r>
              <a:rPr kumimoji="1" lang="ja-JP" altLang="en-US" dirty="0" smtClean="0"/>
              <a:t>シンチレータを使います。この図では、紫色で示されています。板状シンチレータの側面には、</a:t>
            </a:r>
            <a:r>
              <a:rPr kumimoji="1" lang="en-US" altLang="ja-JP" dirty="0" smtClean="0"/>
              <a:t>MPPC</a:t>
            </a:r>
            <a:r>
              <a:rPr kumimoji="1" lang="ja-JP" altLang="en-US" dirty="0" smtClean="0"/>
              <a:t>と呼ばれる</a:t>
            </a:r>
            <a:r>
              <a:rPr kumimoji="1" lang="en-US" altLang="ja-JP" dirty="0" err="1" smtClean="0"/>
              <a:t>SiPM</a:t>
            </a:r>
            <a:r>
              <a:rPr kumimoji="1" lang="ja-JP" altLang="en-US" dirty="0" smtClean="0"/>
              <a:t>モジュールを貼り付けておき、ガンマ線がシンチレータ内で落としたエネルギーを測定します。</a:t>
            </a:r>
            <a:r>
              <a:rPr kumimoji="1" lang="en-US" altLang="ja-JP" dirty="0" err="1" smtClean="0"/>
              <a:t>SiPM</a:t>
            </a:r>
            <a:r>
              <a:rPr kumimoji="1" lang="ja-JP" altLang="en-US" dirty="0" smtClean="0"/>
              <a:t>は、この図では濃い青色で示しています。また、シンチレータの、この図でいうと左右の面に、波長変換ファイバーを並べておきます。これによって、ガンマ線によって電子が散乱された位置を検出します。この図では、実際よりも大きな直径のチューブでえがいています。この検出器を、人の体を取り囲むようにたくさん並べて、</a:t>
            </a:r>
            <a:r>
              <a:rPr kumimoji="1" lang="en-US" altLang="ja-JP" dirty="0" smtClean="0"/>
              <a:t>PET</a:t>
            </a:r>
            <a:r>
              <a:rPr kumimoji="1" lang="ja-JP" altLang="en-US" dirty="0" smtClean="0"/>
              <a:t>装置として使用します。（メモ：８</a:t>
            </a:r>
            <a:r>
              <a:rPr kumimoji="1" lang="en-US" altLang="ja-JP" dirty="0" smtClean="0"/>
              <a:t>×</a:t>
            </a:r>
            <a:r>
              <a:rPr kumimoji="1" lang="ja-JP" altLang="en-US" dirty="0" smtClean="0"/>
              <a:t>８</a:t>
            </a:r>
            <a:r>
              <a:rPr kumimoji="1" lang="en-US" altLang="ja-JP" dirty="0" smtClean="0"/>
              <a:t>×</a:t>
            </a:r>
            <a:r>
              <a:rPr kumimoji="1" lang="ja-JP" altLang="en-US" dirty="0" smtClean="0"/>
              <a:t>８層</a:t>
            </a:r>
            <a:r>
              <a:rPr kumimoji="1" lang="en-US" altLang="ja-JP" dirty="0" smtClean="0"/>
              <a:t>×</a:t>
            </a:r>
            <a:r>
              <a:rPr kumimoji="1" lang="ja-JP" altLang="en-US" dirty="0" smtClean="0"/>
              <a:t>６ブロック　、　</a:t>
            </a:r>
            <a:r>
              <a:rPr kumimoji="1" lang="en-US" altLang="ja-JP" dirty="0" smtClean="0"/>
              <a:t>MPPC</a:t>
            </a:r>
            <a:r>
              <a:rPr kumimoji="1" lang="ja-JP" altLang="en-US" dirty="0" smtClean="0"/>
              <a:t>は各面８個）</a:t>
            </a:r>
            <a:endParaRPr kumimoji="1" lang="ja-JP" altLang="en-US" dirty="0"/>
          </a:p>
        </p:txBody>
      </p:sp>
      <p:sp>
        <p:nvSpPr>
          <p:cNvPr id="4" name="スライド番号プレースホルダー 3"/>
          <p:cNvSpPr>
            <a:spLocks noGrp="1"/>
          </p:cNvSpPr>
          <p:nvPr>
            <p:ph type="sldNum" sz="quarter" idx="10"/>
          </p:nvPr>
        </p:nvSpPr>
        <p:spPr/>
        <p:txBody>
          <a:bodyPr/>
          <a:lstStyle/>
          <a:p>
            <a:fld id="{1538BFEA-4C3A-4D68-ADBD-D55BBBED45BD}" type="slidenum">
              <a:rPr kumimoji="1" lang="ja-JP" altLang="en-US" smtClean="0"/>
              <a:t>12</a:t>
            </a:fld>
            <a:endParaRPr kumimoji="1" lang="ja-JP" altLang="en-US"/>
          </a:p>
        </p:txBody>
      </p:sp>
    </p:spTree>
    <p:extLst>
      <p:ext uri="{BB962C8B-B14F-4D97-AF65-F5344CB8AC3E}">
        <p14:creationId xmlns:p14="http://schemas.microsoft.com/office/powerpoint/2010/main" val="31125032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新型</a:t>
            </a:r>
            <a:r>
              <a:rPr kumimoji="1" lang="en-US" altLang="ja-JP" dirty="0" smtClean="0"/>
              <a:t>PET</a:t>
            </a:r>
            <a:r>
              <a:rPr kumimoji="1" lang="ja-JP" altLang="en-US" dirty="0" smtClean="0"/>
              <a:t>装置のモンテカルロシミュレーションによる性能評価の結果をご説明する前に、シミュレーションに用いたパラメータについて説明します。</a:t>
            </a:r>
            <a:r>
              <a:rPr kumimoji="1" lang="en-US" altLang="ja-JP" dirty="0" smtClean="0"/>
              <a:t>Na22</a:t>
            </a:r>
            <a:r>
              <a:rPr kumimoji="1" lang="ja-JP" altLang="en-US" dirty="0" smtClean="0"/>
              <a:t>密封線源から出るガンマ線を波長変換ファイバーに当てた実験で、１つのシンチレータ結晶につきファイバーの片側読み出しで</a:t>
            </a:r>
            <a:r>
              <a:rPr kumimoji="1" lang="en-US" altLang="ja-JP" dirty="0" smtClean="0"/>
              <a:t>24</a:t>
            </a:r>
            <a:r>
              <a:rPr kumimoji="1" lang="ja-JP" altLang="en-US" dirty="0" smtClean="0"/>
              <a:t>個の光電子が検出されたことから、</a:t>
            </a:r>
            <a:r>
              <a:rPr kumimoji="1" lang="en-US" altLang="ja-JP" dirty="0" err="1" smtClean="0"/>
              <a:t>xy</a:t>
            </a:r>
            <a:r>
              <a:rPr kumimoji="1" lang="ja-JP" altLang="en-US" dirty="0" smtClean="0"/>
              <a:t>方向の位置分解能は</a:t>
            </a:r>
            <a:r>
              <a:rPr kumimoji="1" lang="en-US" altLang="ja-JP" dirty="0" smtClean="0"/>
              <a:t>0.2 mm </a:t>
            </a:r>
            <a:r>
              <a:rPr kumimoji="1" lang="ja-JP" altLang="en-US" dirty="0" smtClean="0"/>
              <a:t>であるとしました。また、シンチレーション光を検出したファイバーの本数を結晶の上下の面で比較することで、</a:t>
            </a:r>
            <a:r>
              <a:rPr kumimoji="1" lang="en-US" altLang="ja-JP" dirty="0" smtClean="0"/>
              <a:t>z</a:t>
            </a:r>
            <a:r>
              <a:rPr kumimoji="1" lang="ja-JP" altLang="en-US" dirty="0" smtClean="0"/>
              <a:t>方向の位置分解能は</a:t>
            </a:r>
            <a:r>
              <a:rPr kumimoji="1" lang="en-US" altLang="ja-JP" dirty="0" smtClean="0"/>
              <a:t>0.5 mm </a:t>
            </a:r>
            <a:r>
              <a:rPr kumimoji="1" lang="ja-JP" altLang="en-US" dirty="0" smtClean="0"/>
              <a:t>であるとしました。</a:t>
            </a:r>
            <a:endParaRPr kumimoji="1" lang="ja-JP" altLang="en-US" dirty="0"/>
          </a:p>
        </p:txBody>
      </p:sp>
      <p:sp>
        <p:nvSpPr>
          <p:cNvPr id="4" name="スライド番号プレースホルダー 3"/>
          <p:cNvSpPr>
            <a:spLocks noGrp="1"/>
          </p:cNvSpPr>
          <p:nvPr>
            <p:ph type="sldNum" sz="quarter" idx="10"/>
          </p:nvPr>
        </p:nvSpPr>
        <p:spPr/>
        <p:txBody>
          <a:bodyPr/>
          <a:lstStyle/>
          <a:p>
            <a:fld id="{1538BFEA-4C3A-4D68-ADBD-D55BBBED45BD}" type="slidenum">
              <a:rPr kumimoji="1" lang="ja-JP" altLang="en-US" smtClean="0"/>
              <a:t>13</a:t>
            </a:fld>
            <a:endParaRPr kumimoji="1" lang="ja-JP" altLang="en-US"/>
          </a:p>
        </p:txBody>
      </p:sp>
    </p:spTree>
    <p:extLst>
      <p:ext uri="{BB962C8B-B14F-4D97-AF65-F5344CB8AC3E}">
        <p14:creationId xmlns:p14="http://schemas.microsoft.com/office/powerpoint/2010/main" val="21171038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１個のシンチレータ結晶内でガンマ線が</a:t>
            </a:r>
            <a:r>
              <a:rPr kumimoji="1" lang="en-US" altLang="ja-JP" dirty="0" smtClean="0"/>
              <a:t>511 </a:t>
            </a:r>
            <a:r>
              <a:rPr kumimoji="1" lang="en-US" altLang="ja-JP" dirty="0" err="1" smtClean="0"/>
              <a:t>keV</a:t>
            </a:r>
            <a:r>
              <a:rPr kumimoji="1" lang="ja-JP" altLang="en-US" dirty="0" smtClean="0"/>
              <a:t>のエネルギーを落とした場合、１万個の光子が発生して、結晶側面では</a:t>
            </a:r>
            <a:r>
              <a:rPr kumimoji="1" lang="en-US" altLang="ja-JP" dirty="0" smtClean="0"/>
              <a:t>4000</a:t>
            </a:r>
            <a:r>
              <a:rPr kumimoji="1" lang="ja-JP" altLang="en-US" dirty="0" smtClean="0"/>
              <a:t>個の光電子が読みだされることから、エネルギー分解能は</a:t>
            </a:r>
            <a:r>
              <a:rPr kumimoji="1" lang="en-US" altLang="ja-JP" dirty="0" smtClean="0"/>
              <a:t>3%</a:t>
            </a:r>
            <a:r>
              <a:rPr kumimoji="1" lang="ja-JP" altLang="en-US" dirty="0" smtClean="0"/>
              <a:t>であるとしました。このことから、生体内でコンプトン散乱が起こる事象を棄却するエネルギー閾値は</a:t>
            </a:r>
            <a:r>
              <a:rPr kumimoji="1" lang="en-US" altLang="ja-JP" dirty="0" smtClean="0"/>
              <a:t>495 </a:t>
            </a:r>
            <a:r>
              <a:rPr kumimoji="1" lang="en-US" altLang="ja-JP" dirty="0" err="1" smtClean="0"/>
              <a:t>keV</a:t>
            </a:r>
            <a:r>
              <a:rPr kumimoji="1" lang="ja-JP" altLang="en-US" dirty="0" smtClean="0"/>
              <a:t>と設定しました。</a:t>
            </a:r>
            <a:endParaRPr kumimoji="1" lang="ja-JP" altLang="en-US" dirty="0"/>
          </a:p>
        </p:txBody>
      </p:sp>
      <p:sp>
        <p:nvSpPr>
          <p:cNvPr id="4" name="スライド番号プレースホルダー 3"/>
          <p:cNvSpPr>
            <a:spLocks noGrp="1"/>
          </p:cNvSpPr>
          <p:nvPr>
            <p:ph type="sldNum" sz="quarter" idx="10"/>
          </p:nvPr>
        </p:nvSpPr>
        <p:spPr/>
        <p:txBody>
          <a:bodyPr/>
          <a:lstStyle/>
          <a:p>
            <a:fld id="{1538BFEA-4C3A-4D68-ADBD-D55BBBED45BD}" type="slidenum">
              <a:rPr kumimoji="1" lang="ja-JP" altLang="en-US" smtClean="0"/>
              <a:t>14</a:t>
            </a:fld>
            <a:endParaRPr kumimoji="1" lang="ja-JP" altLang="en-US"/>
          </a:p>
        </p:txBody>
      </p:sp>
    </p:spTree>
    <p:extLst>
      <p:ext uri="{BB962C8B-B14F-4D97-AF65-F5344CB8AC3E}">
        <p14:creationId xmlns:p14="http://schemas.microsoft.com/office/powerpoint/2010/main" val="17877312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smtClean="0"/>
              <a:t>それでは、この</a:t>
            </a:r>
            <a:r>
              <a:rPr kumimoji="1" lang="en-US" altLang="ja-JP" dirty="0" smtClean="0"/>
              <a:t>PET</a:t>
            </a:r>
            <a:r>
              <a:rPr kumimoji="1" lang="ja-JP" altLang="en-US" dirty="0" smtClean="0"/>
              <a:t>装置に関して、シミュレーション結果をご説明します。</a:t>
            </a:r>
            <a:endParaRPr kumimoji="1" lang="ja-JP" altLang="en-US" dirty="0"/>
          </a:p>
        </p:txBody>
      </p:sp>
      <p:sp>
        <p:nvSpPr>
          <p:cNvPr id="4" name="スライド番号プレースホルダー 3"/>
          <p:cNvSpPr>
            <a:spLocks noGrp="1"/>
          </p:cNvSpPr>
          <p:nvPr>
            <p:ph type="sldNum" sz="quarter" idx="10"/>
          </p:nvPr>
        </p:nvSpPr>
        <p:spPr/>
        <p:txBody>
          <a:bodyPr/>
          <a:lstStyle/>
          <a:p>
            <a:fld id="{1538BFEA-4C3A-4D68-ADBD-D55BBBED45BD}" type="slidenum">
              <a:rPr kumimoji="1" lang="ja-JP" altLang="en-US" smtClean="0"/>
              <a:t>15</a:t>
            </a:fld>
            <a:endParaRPr kumimoji="1" lang="ja-JP" altLang="en-US"/>
          </a:p>
        </p:txBody>
      </p:sp>
    </p:spTree>
    <p:extLst>
      <p:ext uri="{BB962C8B-B14F-4D97-AF65-F5344CB8AC3E}">
        <p14:creationId xmlns:p14="http://schemas.microsoft.com/office/powerpoint/2010/main" val="35103265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コンプトン散乱事象を適切に解析に用いれば、有効な事象数は</a:t>
            </a:r>
            <a:r>
              <a:rPr kumimoji="1" lang="en-US" altLang="ja-JP" dirty="0" smtClean="0"/>
              <a:t>10</a:t>
            </a:r>
            <a:r>
              <a:rPr kumimoji="1" lang="ja-JP" altLang="en-US" dirty="0" smtClean="0"/>
              <a:t>倍以上になる。これは、発光位置の重心を用いた解析よりも優れている。</a:t>
            </a:r>
            <a:endParaRPr kumimoji="1" lang="ja-JP" altLang="en-US" dirty="0"/>
          </a:p>
        </p:txBody>
      </p:sp>
      <p:sp>
        <p:nvSpPr>
          <p:cNvPr id="4" name="スライド番号プレースホルダー 3"/>
          <p:cNvSpPr>
            <a:spLocks noGrp="1"/>
          </p:cNvSpPr>
          <p:nvPr>
            <p:ph type="sldNum" sz="quarter" idx="10"/>
          </p:nvPr>
        </p:nvSpPr>
        <p:spPr/>
        <p:txBody>
          <a:bodyPr/>
          <a:lstStyle/>
          <a:p>
            <a:fld id="{94F579ED-84B1-4F85-BDEE-CF03E471B99D}" type="slidenum">
              <a:rPr kumimoji="1" lang="ja-JP" altLang="en-US" smtClean="0"/>
              <a:t>16</a:t>
            </a:fld>
            <a:endParaRPr kumimoji="1" lang="ja-JP" altLang="en-US"/>
          </a:p>
        </p:txBody>
      </p:sp>
    </p:spTree>
    <p:extLst>
      <p:ext uri="{BB962C8B-B14F-4D97-AF65-F5344CB8AC3E}">
        <p14:creationId xmlns:p14="http://schemas.microsoft.com/office/powerpoint/2010/main" val="4080978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（メモ：がんは半径</a:t>
            </a:r>
            <a:r>
              <a:rPr kumimoji="1" lang="en-US" altLang="ja-JP" dirty="0" smtClean="0"/>
              <a:t>0.5mm</a:t>
            </a:r>
            <a:r>
              <a:rPr kumimoji="1" lang="ja-JP" altLang="en-US" dirty="0" smtClean="0"/>
              <a:t>の円柱状領域）</a:t>
            </a:r>
            <a:endParaRPr kumimoji="1" lang="ja-JP" altLang="en-US" dirty="0"/>
          </a:p>
        </p:txBody>
      </p:sp>
      <p:sp>
        <p:nvSpPr>
          <p:cNvPr id="4" name="スライド番号プレースホルダー 3"/>
          <p:cNvSpPr>
            <a:spLocks noGrp="1"/>
          </p:cNvSpPr>
          <p:nvPr>
            <p:ph type="sldNum" sz="quarter" idx="10"/>
          </p:nvPr>
        </p:nvSpPr>
        <p:spPr/>
        <p:txBody>
          <a:bodyPr/>
          <a:lstStyle/>
          <a:p>
            <a:fld id="{1538BFEA-4C3A-4D68-ADBD-D55BBBED45BD}" type="slidenum">
              <a:rPr kumimoji="1" lang="ja-JP" altLang="en-US" smtClean="0"/>
              <a:t>17</a:t>
            </a:fld>
            <a:endParaRPr kumimoji="1" lang="ja-JP" altLang="en-US"/>
          </a:p>
        </p:txBody>
      </p:sp>
    </p:spTree>
    <p:extLst>
      <p:ext uri="{BB962C8B-B14F-4D97-AF65-F5344CB8AC3E}">
        <p14:creationId xmlns:p14="http://schemas.microsoft.com/office/powerpoint/2010/main" val="23132744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538BFEA-4C3A-4D68-ADBD-D55BBBED45BD}" type="slidenum">
              <a:rPr kumimoji="1" lang="ja-JP" altLang="en-US" smtClean="0"/>
              <a:t>20</a:t>
            </a:fld>
            <a:endParaRPr kumimoji="1" lang="ja-JP" altLang="en-US"/>
          </a:p>
        </p:txBody>
      </p:sp>
    </p:spTree>
    <p:extLst>
      <p:ext uri="{BB962C8B-B14F-4D97-AF65-F5344CB8AC3E}">
        <p14:creationId xmlns:p14="http://schemas.microsoft.com/office/powerpoint/2010/main" val="23740197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538BFEA-4C3A-4D68-ADBD-D55BBBED45BD}" type="slidenum">
              <a:rPr kumimoji="1" lang="ja-JP" altLang="en-US" smtClean="0"/>
              <a:t>21</a:t>
            </a:fld>
            <a:endParaRPr kumimoji="1" lang="ja-JP" altLang="en-US"/>
          </a:p>
        </p:txBody>
      </p:sp>
    </p:spTree>
    <p:extLst>
      <p:ext uri="{BB962C8B-B14F-4D97-AF65-F5344CB8AC3E}">
        <p14:creationId xmlns:p14="http://schemas.microsoft.com/office/powerpoint/2010/main" val="2695763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D8229EA-3BE0-4BE8-A9D3-7275CA3CC870}" type="slidenum">
              <a:rPr lang="ja-JP" altLang="en-US" smtClean="0">
                <a:solidFill>
                  <a:prstClr val="black"/>
                </a:solidFill>
              </a:rPr>
              <a:pPr/>
              <a:t>2</a:t>
            </a:fld>
            <a:endParaRPr lang="ja-JP" altLang="en-US" dirty="0">
              <a:solidFill>
                <a:prstClr val="black"/>
              </a:solidFill>
            </a:endParaRPr>
          </a:p>
        </p:txBody>
      </p:sp>
    </p:spTree>
    <p:extLst>
      <p:ext uri="{BB962C8B-B14F-4D97-AF65-F5344CB8AC3E}">
        <p14:creationId xmlns:p14="http://schemas.microsoft.com/office/powerpoint/2010/main" val="1605687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smtClean="0"/>
              <a:t>本日はこのような流れで発表いたします。まず初めに、研究の背景と目的を説明いたします。つぎに、研究の概要と致しまして、わたくし達が開発している新型</a:t>
            </a:r>
            <a:r>
              <a:rPr kumimoji="1" lang="en-US" altLang="ja-JP" dirty="0" smtClean="0"/>
              <a:t>PET</a:t>
            </a:r>
            <a:r>
              <a:rPr kumimoji="1" lang="ja-JP" altLang="en-US" dirty="0" smtClean="0"/>
              <a:t>装置の概要について述べます。そして、今回の私の研究の詳細について述べます。最後に、まとめをいたします。</a:t>
            </a:r>
            <a:endParaRPr kumimoji="1" lang="ja-JP" altLang="en-US" dirty="0"/>
          </a:p>
        </p:txBody>
      </p:sp>
      <p:sp>
        <p:nvSpPr>
          <p:cNvPr id="4" name="スライド番号プレースホルダー 3"/>
          <p:cNvSpPr>
            <a:spLocks noGrp="1"/>
          </p:cNvSpPr>
          <p:nvPr>
            <p:ph type="sldNum" sz="quarter" idx="10"/>
          </p:nvPr>
        </p:nvSpPr>
        <p:spPr/>
        <p:txBody>
          <a:bodyPr/>
          <a:lstStyle/>
          <a:p>
            <a:fld id="{1538BFEA-4C3A-4D68-ADBD-D55BBBED45BD}" type="slidenum">
              <a:rPr kumimoji="1" lang="ja-JP" altLang="en-US" smtClean="0"/>
              <a:t>3</a:t>
            </a:fld>
            <a:endParaRPr kumimoji="1" lang="ja-JP" altLang="en-US"/>
          </a:p>
        </p:txBody>
      </p:sp>
    </p:spTree>
    <p:extLst>
      <p:ext uri="{BB962C8B-B14F-4D97-AF65-F5344CB8AC3E}">
        <p14:creationId xmlns:p14="http://schemas.microsoft.com/office/powerpoint/2010/main" val="726805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smtClean="0"/>
              <a:t>それでは、本研究の背景を説明します。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1538BFEA-4C3A-4D68-ADBD-D55BBBED45BD}" type="slidenum">
              <a:rPr kumimoji="1" lang="ja-JP" altLang="en-US" smtClean="0">
                <a:solidFill>
                  <a:prstClr val="black"/>
                </a:solidFill>
              </a:rPr>
              <a:pPr/>
              <a:t>4</a:t>
            </a:fld>
            <a:endParaRPr kumimoji="1" lang="ja-JP" altLang="en-US">
              <a:solidFill>
                <a:prstClr val="black"/>
              </a:solidFill>
            </a:endParaRPr>
          </a:p>
        </p:txBody>
      </p:sp>
    </p:spTree>
    <p:extLst>
      <p:ext uri="{BB962C8B-B14F-4D97-AF65-F5344CB8AC3E}">
        <p14:creationId xmlns:p14="http://schemas.microsoft.com/office/powerpoint/2010/main" val="3494526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en-US" altLang="ja-JP" dirty="0" smtClean="0"/>
              <a:t>PET</a:t>
            </a:r>
            <a:r>
              <a:rPr kumimoji="1" lang="ja-JP" altLang="en-US" dirty="0" smtClean="0"/>
              <a:t>　</a:t>
            </a:r>
            <a:r>
              <a:rPr lang="ja-JP" altLang="en-US" sz="1200" dirty="0" smtClean="0"/>
              <a:t>陽電子放射断層撮影　の</a:t>
            </a:r>
            <a:r>
              <a:rPr kumimoji="1" lang="ja-JP" altLang="en-US" dirty="0" smtClean="0"/>
              <a:t>装置では、がん患者の体の周りを取り巻くように多数のガンマ線検出器が配置されています。</a:t>
            </a:r>
            <a:r>
              <a:rPr kumimoji="1" lang="en-US" altLang="ja-JP" dirty="0" smtClean="0"/>
              <a:t>PET</a:t>
            </a:r>
            <a:r>
              <a:rPr kumimoji="1" lang="ja-JP" altLang="en-US" dirty="0" smtClean="0"/>
              <a:t>用の薬剤の中に含まれるフッ素</a:t>
            </a:r>
            <a:r>
              <a:rPr kumimoji="1" lang="en-US" altLang="ja-JP" dirty="0" smtClean="0"/>
              <a:t>18</a:t>
            </a:r>
            <a:r>
              <a:rPr kumimoji="1" lang="ja-JP" altLang="en-US" dirty="0" smtClean="0"/>
              <a:t>が 崩壊して陽電子が１個放出されると、電子との対消滅によってガンマ線が２本、</a:t>
            </a:r>
            <a:r>
              <a:rPr kumimoji="1" lang="en-US" altLang="ja-JP" dirty="0" smtClean="0"/>
              <a:t>180</a:t>
            </a:r>
            <a:r>
              <a:rPr kumimoji="1" lang="ja-JP" altLang="en-US" dirty="0" smtClean="0"/>
              <a:t>度反対方向に放出されます。このガンマ線が検出器で捉えられます。</a:t>
            </a:r>
            <a:endParaRPr kumimoji="1" lang="ja-JP" altLang="en-US" dirty="0"/>
          </a:p>
        </p:txBody>
      </p:sp>
      <p:sp>
        <p:nvSpPr>
          <p:cNvPr id="4" name="スライド番号プレースホルダー 3"/>
          <p:cNvSpPr>
            <a:spLocks noGrp="1"/>
          </p:cNvSpPr>
          <p:nvPr>
            <p:ph type="sldNum" sz="quarter" idx="10"/>
          </p:nvPr>
        </p:nvSpPr>
        <p:spPr/>
        <p:txBody>
          <a:bodyPr/>
          <a:lstStyle/>
          <a:p>
            <a:fld id="{1538BFEA-4C3A-4D68-ADBD-D55BBBED45BD}" type="slidenum">
              <a:rPr kumimoji="1" lang="ja-JP" altLang="en-US" smtClean="0">
                <a:solidFill>
                  <a:prstClr val="black"/>
                </a:solidFill>
              </a:rPr>
              <a:pPr/>
              <a:t>5</a:t>
            </a:fld>
            <a:endParaRPr kumimoji="1" lang="ja-JP" altLang="en-US">
              <a:solidFill>
                <a:prstClr val="black"/>
              </a:solidFill>
            </a:endParaRPr>
          </a:p>
        </p:txBody>
      </p:sp>
    </p:spTree>
    <p:extLst>
      <p:ext uri="{BB962C8B-B14F-4D97-AF65-F5344CB8AC3E}">
        <p14:creationId xmlns:p14="http://schemas.microsoft.com/office/powerpoint/2010/main" val="3456436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smtClean="0"/>
              <a:t>一般的に</a:t>
            </a:r>
            <a:r>
              <a:rPr kumimoji="1" lang="en-US" altLang="ja-JP" dirty="0" smtClean="0"/>
              <a:t>PET</a:t>
            </a:r>
            <a:r>
              <a:rPr kumimoji="1" lang="ja-JP" altLang="en-US" dirty="0" smtClean="0"/>
              <a:t>で用いられるガンマ線検出器では、多数のシンチレータが並べられていて、各シンチレータには発生したシンチレーション光を捉えるための光電子増倍管がそれぞれ取り付けられています。よって、基本的には、個々のシンチレータを小さくしてシンチレータの数を増やしていくほど、位置分解能がよくなると言えます。</a:t>
            </a:r>
          </a:p>
          <a:p>
            <a:endParaRPr kumimoji="1" lang="ja-JP" altLang="en-US" dirty="0" smtClean="0"/>
          </a:p>
        </p:txBody>
      </p:sp>
      <p:sp>
        <p:nvSpPr>
          <p:cNvPr id="4" name="スライド番号プレースホルダー 3"/>
          <p:cNvSpPr>
            <a:spLocks noGrp="1"/>
          </p:cNvSpPr>
          <p:nvPr>
            <p:ph type="sldNum" sz="quarter" idx="10"/>
          </p:nvPr>
        </p:nvSpPr>
        <p:spPr/>
        <p:txBody>
          <a:bodyPr/>
          <a:lstStyle/>
          <a:p>
            <a:fld id="{1538BFEA-4C3A-4D68-ADBD-D55BBBED45BD}" type="slidenum">
              <a:rPr kumimoji="1" lang="ja-JP" altLang="en-US" smtClean="0">
                <a:solidFill>
                  <a:prstClr val="black"/>
                </a:solidFill>
              </a:rPr>
              <a:pPr/>
              <a:t>6</a:t>
            </a:fld>
            <a:endParaRPr kumimoji="1" lang="ja-JP" altLang="en-US">
              <a:solidFill>
                <a:prstClr val="black"/>
              </a:solidFill>
            </a:endParaRPr>
          </a:p>
        </p:txBody>
      </p:sp>
    </p:spTree>
    <p:extLst>
      <p:ext uri="{BB962C8B-B14F-4D97-AF65-F5344CB8AC3E}">
        <p14:creationId xmlns:p14="http://schemas.microsoft.com/office/powerpoint/2010/main" val="1067953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smtClean="0"/>
              <a:t>しかし、シンチレータを小さくしていくと、シンチレータに入射したガンマ線がコンプトン散乱を起こした際に、隣接したシンチレータ結晶にも入射してしまいます。</a:t>
            </a:r>
            <a:endParaRPr kumimoji="1" lang="ja-JP" altLang="en-US" dirty="0"/>
          </a:p>
        </p:txBody>
      </p:sp>
      <p:sp>
        <p:nvSpPr>
          <p:cNvPr id="4" name="スライド番号プレースホルダー 3"/>
          <p:cNvSpPr>
            <a:spLocks noGrp="1"/>
          </p:cNvSpPr>
          <p:nvPr>
            <p:ph type="sldNum" sz="quarter" idx="10"/>
          </p:nvPr>
        </p:nvSpPr>
        <p:spPr/>
        <p:txBody>
          <a:bodyPr/>
          <a:lstStyle/>
          <a:p>
            <a:fld id="{1538BFEA-4C3A-4D68-ADBD-D55BBBED45BD}" type="slidenum">
              <a:rPr kumimoji="1" lang="ja-JP" altLang="en-US" smtClean="0">
                <a:solidFill>
                  <a:prstClr val="black"/>
                </a:solidFill>
              </a:rPr>
              <a:pPr/>
              <a:t>7</a:t>
            </a:fld>
            <a:endParaRPr kumimoji="1" lang="ja-JP" altLang="en-US">
              <a:solidFill>
                <a:prstClr val="black"/>
              </a:solidFill>
            </a:endParaRPr>
          </a:p>
        </p:txBody>
      </p:sp>
    </p:spTree>
    <p:extLst>
      <p:ext uri="{BB962C8B-B14F-4D97-AF65-F5344CB8AC3E}">
        <p14:creationId xmlns:p14="http://schemas.microsoft.com/office/powerpoint/2010/main" val="359572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smtClean="0"/>
              <a:t>ここで、シンチレータ結晶内ではどのくらいの頻度でコンプトン散乱が起きるのかを見てみたいと思います。私が</a:t>
            </a:r>
            <a:r>
              <a:rPr kumimoji="1" lang="en-US" altLang="ja-JP" dirty="0" smtClean="0"/>
              <a:t>geant4</a:t>
            </a:r>
            <a:r>
              <a:rPr kumimoji="1" lang="ja-JP" altLang="en-US" dirty="0" smtClean="0"/>
              <a:t>というツールを使ってモンテカルロシミュレーションを行った結果を、図で示しています。横軸は１回の電子陽電子対消滅事象に対して、結晶内での電子の散乱が何回起きたかを表しています。縦軸は事象数です。これをみると、散乱電子数が２つのみ、という事象すなわち光電吸収しか起きなかったという事象に比べて、</a:t>
            </a:r>
            <a:r>
              <a:rPr kumimoji="1" lang="ja-JP" altLang="en-US" smtClean="0"/>
              <a:t>それ以上の回数電子</a:t>
            </a:r>
            <a:r>
              <a:rPr kumimoji="1" lang="ja-JP" altLang="en-US" dirty="0" smtClean="0"/>
              <a:t>が散乱、すなわちコンプトン散乱が起きるという事象が</a:t>
            </a:r>
            <a:r>
              <a:rPr kumimoji="1" lang="en-US" altLang="ja-JP" dirty="0" smtClean="0"/>
              <a:t>10</a:t>
            </a:r>
            <a:r>
              <a:rPr kumimoji="1" lang="ja-JP" altLang="en-US" dirty="0" smtClean="0"/>
              <a:t>倍以上あることが分かります。</a:t>
            </a:r>
            <a:endParaRPr kumimoji="1" lang="ja-JP" altLang="en-US" dirty="0"/>
          </a:p>
        </p:txBody>
      </p:sp>
      <p:sp>
        <p:nvSpPr>
          <p:cNvPr id="4" name="スライド番号プレースホルダー 3"/>
          <p:cNvSpPr>
            <a:spLocks noGrp="1"/>
          </p:cNvSpPr>
          <p:nvPr>
            <p:ph type="sldNum" sz="quarter" idx="10"/>
          </p:nvPr>
        </p:nvSpPr>
        <p:spPr/>
        <p:txBody>
          <a:bodyPr/>
          <a:lstStyle/>
          <a:p>
            <a:fld id="{1538BFEA-4C3A-4D68-ADBD-D55BBBED45BD}" type="slidenum">
              <a:rPr kumimoji="1" lang="ja-JP" altLang="en-US" smtClean="0">
                <a:solidFill>
                  <a:prstClr val="black"/>
                </a:solidFill>
              </a:rPr>
              <a:pPr/>
              <a:t>8</a:t>
            </a:fld>
            <a:endParaRPr kumimoji="1" lang="ja-JP" altLang="en-US">
              <a:solidFill>
                <a:prstClr val="black"/>
              </a:solidFill>
            </a:endParaRPr>
          </a:p>
        </p:txBody>
      </p:sp>
    </p:spTree>
    <p:extLst>
      <p:ext uri="{BB962C8B-B14F-4D97-AF65-F5344CB8AC3E}">
        <p14:creationId xmlns:p14="http://schemas.microsoft.com/office/powerpoint/2010/main" val="3326142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従来型の</a:t>
            </a:r>
            <a:r>
              <a:rPr kumimoji="1" lang="en-US" altLang="ja-JP" dirty="0" smtClean="0"/>
              <a:t>PET</a:t>
            </a:r>
            <a:r>
              <a:rPr kumimoji="1" lang="ja-JP" altLang="en-US" dirty="0" smtClean="0"/>
              <a:t>では、光電子増倍管が電気抵抗でつながれているため、コンプトン散乱が原因で、多数のシンチレータ結晶でシンチレーション発光が起きると、複数の光電子増倍管が信号を出し、信号の重心がとられてしまいます。本来のガンマ線入射位置からは、ずれることになるので、画像再構成での位置分解能は制約されてしまうことに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1538BFEA-4C3A-4D68-ADBD-D55BBBED45BD}" type="slidenum">
              <a:rPr kumimoji="1" lang="ja-JP" altLang="en-US" smtClean="0">
                <a:solidFill>
                  <a:prstClr val="black"/>
                </a:solidFill>
              </a:rPr>
              <a:pPr/>
              <a:t>9</a:t>
            </a:fld>
            <a:endParaRPr kumimoji="1" lang="ja-JP" altLang="en-US">
              <a:solidFill>
                <a:prstClr val="black"/>
              </a:solidFill>
            </a:endParaRPr>
          </a:p>
        </p:txBody>
      </p:sp>
    </p:spTree>
    <p:extLst>
      <p:ext uri="{BB962C8B-B14F-4D97-AF65-F5344CB8AC3E}">
        <p14:creationId xmlns:p14="http://schemas.microsoft.com/office/powerpoint/2010/main" val="2812916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92707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4/7/2017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0666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4/7/2017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352927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4/7/2017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776039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4/7/2017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517684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4/7/2017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767645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96636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400590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18284601-E48B-4040-B00F-DAD44ED29DBF}" type="datetime1">
              <a:rPr lang="ja-JP" altLang="en-US" smtClean="0">
                <a:solidFill>
                  <a:prstClr val="black">
                    <a:tint val="75000"/>
                  </a:prstClr>
                </a:solidFill>
              </a:rPr>
              <a:pPr/>
              <a:t>2017/4/7</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79E2E2B8-5B0F-43C6-9421-0FAFD96D274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9218100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FAE1967-0765-4E24-90E4-1868CBE7E8C9}" type="datetime1">
              <a:rPr lang="ja-JP" altLang="en-US" smtClean="0">
                <a:solidFill>
                  <a:prstClr val="black">
                    <a:tint val="75000"/>
                  </a:prstClr>
                </a:solidFill>
              </a:rPr>
              <a:pPr/>
              <a:t>2017/4/7</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79E2E2B8-5B0F-43C6-9421-0FAFD96D274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242261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59150281-7056-46FE-AFC0-EA4694CC90A0}" type="datetime1">
              <a:rPr lang="ja-JP" altLang="en-US" smtClean="0">
                <a:solidFill>
                  <a:prstClr val="black">
                    <a:tint val="75000"/>
                  </a:prstClr>
                </a:solidFill>
              </a:rPr>
              <a:pPr/>
              <a:t>2017/4/7</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79E2E2B8-5B0F-43C6-9421-0FAFD96D274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651871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867220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C280C9A-BCCA-4501-ABC2-32BFAB0732B0}" type="datetime1">
              <a:rPr lang="ja-JP" altLang="en-US" smtClean="0">
                <a:solidFill>
                  <a:prstClr val="black">
                    <a:tint val="75000"/>
                  </a:prstClr>
                </a:solidFill>
              </a:rPr>
              <a:pPr/>
              <a:t>2017/4/7</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79E2E2B8-5B0F-43C6-9421-0FAFD96D274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6058148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7517E359-E8B2-40D1-9DC9-BEB475BCA8CC}" type="datetime1">
              <a:rPr lang="ja-JP" altLang="en-US" smtClean="0">
                <a:solidFill>
                  <a:prstClr val="black">
                    <a:tint val="75000"/>
                  </a:prstClr>
                </a:solidFill>
              </a:rPr>
              <a:pPr/>
              <a:t>2017/4/7</a:t>
            </a:fld>
            <a:endParaRPr lang="ja-JP" altLang="en-US" dirty="0">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79E2E2B8-5B0F-43C6-9421-0FAFD96D274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625567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5B2B29F0-9597-4241-AB96-A94AD4B30622}" type="datetime1">
              <a:rPr lang="ja-JP" altLang="en-US" smtClean="0">
                <a:solidFill>
                  <a:prstClr val="black">
                    <a:tint val="75000"/>
                  </a:prstClr>
                </a:solidFill>
              </a:rPr>
              <a:pPr/>
              <a:t>2017/4/7</a:t>
            </a:fld>
            <a:endParaRPr lang="ja-JP" altLang="en-US" dirty="0">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79E2E2B8-5B0F-43C6-9421-0FAFD96D274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047322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8369A4C-AF93-43EA-B9D3-FBADBBB40717}" type="datetime1">
              <a:rPr lang="ja-JP" altLang="en-US" smtClean="0">
                <a:solidFill>
                  <a:prstClr val="black">
                    <a:tint val="75000"/>
                  </a:prstClr>
                </a:solidFill>
              </a:rPr>
              <a:pPr/>
              <a:t>2017/4/7</a:t>
            </a:fld>
            <a:endParaRPr lang="ja-JP" altLang="en-US" dirty="0">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79E2E2B8-5B0F-43C6-9421-0FAFD96D274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3741876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A7BECD3-D8CE-49F0-A257-E12EB1FF75A3}" type="datetime1">
              <a:rPr lang="ja-JP" altLang="en-US" smtClean="0">
                <a:solidFill>
                  <a:prstClr val="black">
                    <a:tint val="75000"/>
                  </a:prstClr>
                </a:solidFill>
              </a:rPr>
              <a:pPr/>
              <a:t>2017/4/7</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79E2E2B8-5B0F-43C6-9421-0FAFD96D274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2741450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F407C47-F002-463A-8076-4CA26E495F68}" type="datetime1">
              <a:rPr lang="ja-JP" altLang="en-US" smtClean="0">
                <a:solidFill>
                  <a:prstClr val="black">
                    <a:tint val="75000"/>
                  </a:prstClr>
                </a:solidFill>
              </a:rPr>
              <a:pPr/>
              <a:t>2017/4/7</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79E2E2B8-5B0F-43C6-9421-0FAFD96D274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7256640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659A932-387A-4485-8D68-03250E8BB159}" type="datetime1">
              <a:rPr lang="ja-JP" altLang="en-US" smtClean="0">
                <a:solidFill>
                  <a:prstClr val="black">
                    <a:tint val="75000"/>
                  </a:prstClr>
                </a:solidFill>
              </a:rPr>
              <a:pPr/>
              <a:t>2017/4/7</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79E2E2B8-5B0F-43C6-9421-0FAFD96D274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2861535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49E04BB-77AD-48F7-9168-1F06794DC564}" type="datetime1">
              <a:rPr lang="ja-JP" altLang="en-US" smtClean="0">
                <a:solidFill>
                  <a:prstClr val="black">
                    <a:tint val="75000"/>
                  </a:prstClr>
                </a:solidFill>
              </a:rPr>
              <a:pPr/>
              <a:t>2017/4/7</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79E2E2B8-5B0F-43C6-9421-0FAFD96D274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685245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4/7/2017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95992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38903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25516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01635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6467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4/7/2017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2888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4/7/2017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15615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4/7/2017</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34078979"/>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100000">
              <a:srgbClr val="181CC7"/>
            </a:gs>
            <a:gs pos="100000">
              <a:srgbClr val="7005D4">
                <a:alpha val="99000"/>
              </a:srgbClr>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9C18C030-82F6-42AE-B2D5-E540C440899E}" type="datetime1">
              <a:rPr kumimoji="1" lang="ja-JP" altLang="en-US" smtClean="0">
                <a:solidFill>
                  <a:prstClr val="black">
                    <a:tint val="75000"/>
                  </a:prstClr>
                </a:solidFill>
              </a:rPr>
              <a:pPr defTabSz="914400"/>
              <a:t>2017/4/7</a:t>
            </a:fld>
            <a:endParaRPr kumimoji="1"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kumimoji="1" lang="ja-JP" altLang="en-US" dirty="0">
              <a:solidFill>
                <a:prstClr val="black">
                  <a:tint val="75000"/>
                </a:prstClr>
              </a:solidFill>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79E2E2B8-5B0F-43C6-9421-0FAFD96D2749}" type="slidenum">
              <a:rPr kumimoji="1" lang="ja-JP" altLang="en-US" smtClean="0">
                <a:solidFill>
                  <a:prstClr val="black">
                    <a:tint val="75000"/>
                  </a:prstClr>
                </a:solidFill>
              </a:rPr>
              <a:pPr defTabSz="914400"/>
              <a:t>‹#›</a:t>
            </a:fld>
            <a:endParaRPr kumimoji="1" lang="ja-JP" altLang="en-US" dirty="0">
              <a:solidFill>
                <a:prstClr val="black">
                  <a:tint val="75000"/>
                </a:prstClr>
              </a:solidFill>
            </a:endParaRPr>
          </a:p>
        </p:txBody>
      </p:sp>
    </p:spTree>
    <p:extLst>
      <p:ext uri="{BB962C8B-B14F-4D97-AF65-F5344CB8AC3E}">
        <p14:creationId xmlns:p14="http://schemas.microsoft.com/office/powerpoint/2010/main" val="777818172"/>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942416" y="2111168"/>
            <a:ext cx="6600451" cy="1891489"/>
          </a:xfrm>
        </p:spPr>
        <p:txBody>
          <a:bodyPr>
            <a:normAutofit fontScale="90000"/>
          </a:bodyPr>
          <a:lstStyle/>
          <a:p>
            <a:r>
              <a:rPr lang="ja-JP" altLang="en-US" dirty="0" smtClean="0"/>
              <a:t>位置</a:t>
            </a:r>
            <a:r>
              <a:rPr lang="ja-JP" altLang="en-US" dirty="0"/>
              <a:t>分解能</a:t>
            </a:r>
            <a:r>
              <a:rPr lang="en-US" altLang="ja-JP" dirty="0" smtClean="0"/>
              <a:t>0.5 mm</a:t>
            </a:r>
            <a:r>
              <a:rPr lang="ja-JP" altLang="en-US" dirty="0"/>
              <a:t>の</a:t>
            </a:r>
            <a:r>
              <a:rPr lang="en-US" altLang="ja-JP" dirty="0" err="1"/>
              <a:t>PETγ</a:t>
            </a:r>
            <a:r>
              <a:rPr lang="ja-JP" altLang="en-US" dirty="0"/>
              <a:t>線測定器の</a:t>
            </a:r>
            <a:r>
              <a:rPr lang="ja-JP" altLang="en-US" dirty="0" smtClean="0"/>
              <a:t>開発</a:t>
            </a:r>
            <a:endParaRPr kumimoji="1" lang="ja-JP" altLang="en-US" dirty="0"/>
          </a:p>
        </p:txBody>
      </p:sp>
      <p:sp>
        <p:nvSpPr>
          <p:cNvPr id="3" name="サブタイトル 2"/>
          <p:cNvSpPr>
            <a:spLocks noGrp="1"/>
          </p:cNvSpPr>
          <p:nvPr>
            <p:ph type="subTitle" idx="1"/>
          </p:nvPr>
        </p:nvSpPr>
        <p:spPr>
          <a:xfrm>
            <a:off x="1942416" y="4663465"/>
            <a:ext cx="6600451" cy="1485508"/>
          </a:xfrm>
        </p:spPr>
        <p:txBody>
          <a:bodyPr>
            <a:normAutofit fontScale="92500" lnSpcReduction="20000"/>
          </a:bodyPr>
          <a:lstStyle/>
          <a:p>
            <a:pPr algn="r"/>
            <a:r>
              <a:rPr lang="ja-JP" altLang="en-US" sz="2000" b="1" dirty="0" smtClean="0"/>
              <a:t>千葉</a:t>
            </a:r>
            <a:r>
              <a:rPr lang="ja-JP" altLang="en-US" sz="2000" b="1" dirty="0"/>
              <a:t>大学大学院融合理工学府・理学</a:t>
            </a:r>
            <a:r>
              <a:rPr lang="ja-JP" altLang="en-US" sz="2000" b="1" dirty="0" smtClean="0"/>
              <a:t>研究科</a:t>
            </a:r>
            <a:endParaRPr lang="en-US" altLang="ja-JP" sz="2000" b="1" dirty="0" smtClean="0"/>
          </a:p>
          <a:p>
            <a:pPr algn="r"/>
            <a:endParaRPr lang="en-US" altLang="ja-JP" sz="900" b="1" dirty="0"/>
          </a:p>
          <a:p>
            <a:pPr algn="r"/>
            <a:r>
              <a:rPr lang="ja-JP" altLang="en-US" sz="3200" b="1" u="sng" dirty="0"/>
              <a:t>榎本 </a:t>
            </a:r>
            <a:r>
              <a:rPr lang="ja-JP" altLang="en-US" sz="3200" b="1" u="sng" dirty="0" smtClean="0"/>
              <a:t>有作</a:t>
            </a:r>
            <a:r>
              <a:rPr lang="en-US" altLang="ja-JP" sz="2000" b="1" dirty="0" smtClean="0"/>
              <a:t>,</a:t>
            </a:r>
            <a:r>
              <a:rPr lang="ja-JP" altLang="en-US" sz="2000" b="1" dirty="0" smtClean="0"/>
              <a:t> 藤原 健斗</a:t>
            </a:r>
            <a:r>
              <a:rPr lang="en-US" altLang="ja-JP" sz="2000" b="1" dirty="0" smtClean="0"/>
              <a:t>, </a:t>
            </a:r>
            <a:r>
              <a:rPr lang="ja-JP" altLang="en-US" sz="2000" b="1" dirty="0" smtClean="0"/>
              <a:t>河合 秀幸</a:t>
            </a:r>
            <a:r>
              <a:rPr lang="en-US" altLang="ja-JP" sz="2000" b="1" dirty="0" smtClean="0"/>
              <a:t>, </a:t>
            </a:r>
            <a:r>
              <a:rPr lang="ja-JP" altLang="en-US" sz="2000" b="1" dirty="0" smtClean="0"/>
              <a:t>伊藤 博士</a:t>
            </a:r>
            <a:r>
              <a:rPr lang="en-US" altLang="ja-JP" sz="2000" b="1" dirty="0" smtClean="0"/>
              <a:t>, </a:t>
            </a:r>
            <a:br>
              <a:rPr lang="en-US" altLang="ja-JP" sz="2000" b="1" dirty="0" smtClean="0"/>
            </a:br>
            <a:r>
              <a:rPr lang="ja-JP" altLang="en-US" sz="2000" b="1" dirty="0" smtClean="0"/>
              <a:t>兼子 奈緒美</a:t>
            </a:r>
            <a:r>
              <a:rPr lang="en-US" altLang="ja-JP" sz="2000" b="1" dirty="0" smtClean="0"/>
              <a:t>, </a:t>
            </a:r>
            <a:r>
              <a:rPr lang="ja-JP" altLang="en-US" sz="2000" b="1" dirty="0" smtClean="0"/>
              <a:t>木村翔太</a:t>
            </a:r>
            <a:r>
              <a:rPr lang="en-US" altLang="ja-JP" sz="2000" b="1" dirty="0" smtClean="0"/>
              <a:t>, </a:t>
            </a:r>
            <a:r>
              <a:rPr lang="ja-JP" altLang="en-US" sz="2000" b="1" dirty="0" smtClean="0"/>
              <a:t>小林 篤史</a:t>
            </a:r>
            <a:r>
              <a:rPr lang="en-US" altLang="ja-JP" sz="2000" b="1" dirty="0" smtClean="0"/>
              <a:t>, </a:t>
            </a:r>
            <a:r>
              <a:rPr lang="ja-JP" altLang="en-US" sz="2000" b="1" dirty="0" smtClean="0"/>
              <a:t>水野 貴裕</a:t>
            </a:r>
            <a:r>
              <a:rPr lang="en-US" altLang="ja-JP" sz="2000" b="1" dirty="0" smtClean="0"/>
              <a:t> </a:t>
            </a:r>
            <a:r>
              <a:rPr lang="ja-JP" altLang="en-US" sz="3200" b="1" dirty="0" smtClean="0"/>
              <a:t>  </a:t>
            </a:r>
            <a:endParaRPr lang="ja-JP" altLang="en-US" sz="3200" b="1" dirty="0"/>
          </a:p>
        </p:txBody>
      </p:sp>
      <p:sp>
        <p:nvSpPr>
          <p:cNvPr id="4" name="テキスト ボックス 3"/>
          <p:cNvSpPr txBox="1"/>
          <p:nvPr/>
        </p:nvSpPr>
        <p:spPr>
          <a:xfrm>
            <a:off x="1192535" y="1695670"/>
            <a:ext cx="1007201" cy="415498"/>
          </a:xfrm>
          <a:prstGeom prst="rect">
            <a:avLst/>
          </a:prstGeom>
          <a:noFill/>
        </p:spPr>
        <p:txBody>
          <a:bodyPr wrap="square" rtlCol="0">
            <a:spAutoFit/>
          </a:bodyPr>
          <a:lstStyle/>
          <a:p>
            <a:pPr defTabSz="514350">
              <a:defRPr/>
            </a:pPr>
            <a:r>
              <a:rPr kumimoji="1" lang="en-US" altLang="ja-JP" sz="2100" b="1" kern="0" dirty="0">
                <a:solidFill>
                  <a:srgbClr val="FF0000"/>
                </a:solidFill>
              </a:rPr>
              <a:t>O-041</a:t>
            </a:r>
            <a:endParaRPr kumimoji="1" lang="ja-JP" altLang="en-US" sz="2100" b="1" kern="0" dirty="0">
              <a:solidFill>
                <a:srgbClr val="FF0000"/>
              </a:solidFill>
            </a:endParaRPr>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2535" y="5025993"/>
            <a:ext cx="1657732" cy="1122980"/>
          </a:xfrm>
          <a:prstGeom prst="rect">
            <a:avLst/>
          </a:prstGeom>
          <a:ln w="15875">
            <a:solidFill>
              <a:sysClr val="windowText" lastClr="000000"/>
            </a:solidFill>
          </a:ln>
        </p:spPr>
      </p:pic>
    </p:spTree>
    <p:extLst>
      <p:ext uri="{BB962C8B-B14F-4D97-AF65-F5344CB8AC3E}">
        <p14:creationId xmlns:p14="http://schemas.microsoft.com/office/powerpoint/2010/main" val="34295380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本研究の目的</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2400" dirty="0" smtClean="0"/>
              <a:t>コンプトン散乱事象を正しく解析できる、高い位置分解能をもった</a:t>
            </a:r>
            <a:r>
              <a:rPr kumimoji="1" lang="en-US" altLang="ja-JP" sz="2400" dirty="0" smtClean="0"/>
              <a:t>PET</a:t>
            </a:r>
            <a:r>
              <a:rPr kumimoji="1" lang="ja-JP" altLang="en-US" sz="2400" dirty="0" smtClean="0"/>
              <a:t>装置の開発が本研究の目的。</a:t>
            </a:r>
            <a:endParaRPr kumimoji="1" lang="ja-JP" altLang="en-US" sz="2400" dirty="0"/>
          </a:p>
        </p:txBody>
      </p:sp>
    </p:spTree>
    <p:extLst>
      <p:ext uri="{BB962C8B-B14F-4D97-AF65-F5344CB8AC3E}">
        <p14:creationId xmlns:p14="http://schemas.microsoft.com/office/powerpoint/2010/main" val="20950167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２．研究の概要</a:t>
            </a:r>
            <a:br>
              <a:rPr lang="ja-JP" altLang="en-US" dirty="0"/>
            </a:br>
            <a:endParaRPr kumimoji="1" lang="ja-JP" altLang="en-US" dirty="0"/>
          </a:p>
        </p:txBody>
      </p:sp>
      <p:sp>
        <p:nvSpPr>
          <p:cNvPr id="3" name="コンテンツ プレースホルダー 2"/>
          <p:cNvSpPr>
            <a:spLocks noGrp="1"/>
          </p:cNvSpPr>
          <p:nvPr>
            <p:ph idx="1"/>
          </p:nvPr>
        </p:nvSpPr>
        <p:spPr/>
        <p:txBody>
          <a:bodyPr/>
          <a:lstStyle/>
          <a:p>
            <a:r>
              <a:rPr lang="ja-JP" altLang="en-US" sz="2800" dirty="0" smtClean="0"/>
              <a:t>新型</a:t>
            </a:r>
            <a:r>
              <a:rPr lang="en-US" altLang="ja-JP" sz="2800" dirty="0"/>
              <a:t>PET</a:t>
            </a:r>
            <a:r>
              <a:rPr lang="ja-JP" altLang="en-US" sz="2800" dirty="0"/>
              <a:t>装置の</a:t>
            </a:r>
            <a:r>
              <a:rPr lang="ja-JP" altLang="en-US" sz="2800" dirty="0" smtClean="0"/>
              <a:t>概要</a:t>
            </a:r>
            <a:endParaRPr lang="en-US" altLang="ja-JP" sz="2800" dirty="0" smtClean="0"/>
          </a:p>
          <a:p>
            <a:endParaRPr lang="en-US" altLang="ja-JP" sz="2800" dirty="0"/>
          </a:p>
          <a:p>
            <a:r>
              <a:rPr lang="ja-JP" altLang="en-US" sz="2800" dirty="0" smtClean="0"/>
              <a:t>シミュレーションのパラメータ</a:t>
            </a:r>
            <a:endParaRPr lang="en-US" altLang="ja-JP" sz="2800" dirty="0"/>
          </a:p>
          <a:p>
            <a:endParaRPr kumimoji="1" lang="en-US" altLang="ja-JP" dirty="0"/>
          </a:p>
          <a:p>
            <a:endParaRPr kumimoji="1" lang="en-US" altLang="ja-JP" dirty="0"/>
          </a:p>
        </p:txBody>
      </p:sp>
    </p:spTree>
    <p:extLst>
      <p:ext uri="{BB962C8B-B14F-4D97-AF65-F5344CB8AC3E}">
        <p14:creationId xmlns:p14="http://schemas.microsoft.com/office/powerpoint/2010/main" val="22334346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新型</a:t>
            </a:r>
            <a:r>
              <a:rPr lang="en-US" altLang="ja-JP" dirty="0"/>
              <a:t>PET</a:t>
            </a:r>
            <a:r>
              <a:rPr lang="ja-JP" altLang="en-US" dirty="0"/>
              <a:t>装置の概要</a:t>
            </a:r>
            <a:endParaRPr kumimoji="1" lang="ja-JP" altLang="en-US" dirty="0"/>
          </a:p>
        </p:txBody>
      </p:sp>
      <p:sp>
        <p:nvSpPr>
          <p:cNvPr id="3" name="コンテンツ プレースホルダー 2"/>
          <p:cNvSpPr>
            <a:spLocks noGrp="1"/>
          </p:cNvSpPr>
          <p:nvPr>
            <p:ph idx="1"/>
          </p:nvPr>
        </p:nvSpPr>
        <p:spPr>
          <a:xfrm>
            <a:off x="914400" y="1905000"/>
            <a:ext cx="4367463" cy="3709919"/>
          </a:xfrm>
        </p:spPr>
        <p:txBody>
          <a:bodyPr>
            <a:normAutofit fontScale="77500" lnSpcReduction="20000"/>
          </a:bodyPr>
          <a:lstStyle/>
          <a:p>
            <a:r>
              <a:rPr lang="ja-JP" altLang="en-US" sz="2600" dirty="0"/>
              <a:t>板状の </a:t>
            </a:r>
            <a:r>
              <a:rPr lang="en-US" altLang="ja-JP" sz="2600" dirty="0"/>
              <a:t>La-GPS </a:t>
            </a:r>
            <a:r>
              <a:rPr lang="ja-JP" altLang="en-US" sz="2600" dirty="0"/>
              <a:t>シンチレータ </a:t>
            </a:r>
            <a:r>
              <a:rPr lang="en-US" altLang="ja-JP" sz="2600" dirty="0"/>
              <a:t>(34 mm ×34 mm × </a:t>
            </a:r>
            <a:r>
              <a:rPr lang="ja-JP" altLang="en-US" sz="2600" dirty="0"/>
              <a:t>厚さ </a:t>
            </a:r>
            <a:r>
              <a:rPr lang="en-US" altLang="ja-JP" sz="2600" dirty="0"/>
              <a:t>3 mm)</a:t>
            </a:r>
            <a:br>
              <a:rPr lang="en-US" altLang="ja-JP" sz="2600" dirty="0"/>
            </a:br>
            <a:r>
              <a:rPr lang="ja-JP" altLang="en-US" dirty="0" smtClean="0"/>
              <a:t>　　</a:t>
            </a:r>
            <a:r>
              <a:rPr lang="en-US" altLang="ja-JP" dirty="0"/>
              <a:t> </a:t>
            </a:r>
            <a:r>
              <a:rPr lang="en-US" altLang="ja-JP" sz="2100" dirty="0"/>
              <a:t>La-GPS </a:t>
            </a:r>
            <a:r>
              <a:rPr lang="ja-JP" altLang="en-US" sz="2100" dirty="0"/>
              <a:t>･･･ </a:t>
            </a:r>
            <a:r>
              <a:rPr lang="en-US" altLang="ja-JP" sz="2100" dirty="0"/>
              <a:t> (</a:t>
            </a:r>
            <a:r>
              <a:rPr lang="en-US" altLang="ja-JP" sz="2100" dirty="0" err="1"/>
              <a:t>La,Gd</a:t>
            </a:r>
            <a:r>
              <a:rPr lang="en-US" altLang="ja-JP" sz="2100" dirty="0"/>
              <a:t>)</a:t>
            </a:r>
            <a:r>
              <a:rPr lang="en-US" altLang="ja-JP" sz="2100" baseline="-25000" dirty="0"/>
              <a:t>2</a:t>
            </a:r>
            <a:r>
              <a:rPr lang="en-US" altLang="ja-JP" sz="2100" dirty="0"/>
              <a:t>Si</a:t>
            </a:r>
            <a:r>
              <a:rPr lang="en-US" altLang="ja-JP" sz="2100" baseline="-25000" dirty="0"/>
              <a:t>2</a:t>
            </a:r>
            <a:r>
              <a:rPr lang="en-US" altLang="ja-JP" sz="2100" dirty="0"/>
              <a:t>O</a:t>
            </a:r>
            <a:r>
              <a:rPr lang="en-US" altLang="ja-JP" sz="2100" baseline="-25000" dirty="0"/>
              <a:t>7</a:t>
            </a:r>
            <a:r>
              <a:rPr lang="en-US" altLang="ja-JP" sz="2100" dirty="0"/>
              <a:t>(Ce)</a:t>
            </a:r>
          </a:p>
          <a:p>
            <a:endParaRPr lang="en-US" altLang="ja-JP" dirty="0" smtClean="0"/>
          </a:p>
          <a:p>
            <a:r>
              <a:rPr lang="en-US" altLang="ja-JP" sz="2600" dirty="0" err="1"/>
              <a:t>SiPM</a:t>
            </a:r>
            <a:r>
              <a:rPr lang="en-US" altLang="ja-JP" sz="2600" dirty="0"/>
              <a:t> </a:t>
            </a:r>
            <a:r>
              <a:rPr lang="ja-JP" altLang="en-US" sz="2600" dirty="0"/>
              <a:t>モジュール </a:t>
            </a:r>
            <a:r>
              <a:rPr lang="en-US" altLang="ja-JP" sz="2600" dirty="0"/>
              <a:t>( 3 mm ×3 mm )</a:t>
            </a:r>
            <a:r>
              <a:rPr lang="ja-JP" altLang="en-US" sz="2600" dirty="0"/>
              <a:t>を用いて、ガンマ線が落としたエネルギーを測定</a:t>
            </a:r>
            <a:r>
              <a:rPr lang="en-US" altLang="ja-JP" sz="2600" dirty="0"/>
              <a:t/>
            </a:r>
            <a:br>
              <a:rPr lang="en-US" altLang="ja-JP" sz="2600" dirty="0"/>
            </a:br>
            <a:r>
              <a:rPr lang="ja-JP" altLang="en-US" dirty="0"/>
              <a:t>　　</a:t>
            </a:r>
            <a:r>
              <a:rPr lang="en-US" altLang="ja-JP" sz="2300" dirty="0"/>
              <a:t>( </a:t>
            </a:r>
            <a:r>
              <a:rPr lang="en-US" altLang="ja-JP" sz="2300" dirty="0" err="1"/>
              <a:t>SiPM</a:t>
            </a:r>
            <a:r>
              <a:rPr lang="en-US" altLang="ja-JP" sz="2300" dirty="0"/>
              <a:t> </a:t>
            </a:r>
            <a:r>
              <a:rPr lang="ja-JP" altLang="en-US" sz="2300" dirty="0"/>
              <a:t>・・・ </a:t>
            </a:r>
            <a:r>
              <a:rPr lang="en-US" altLang="ja-JP" sz="2300" dirty="0"/>
              <a:t>Silicon Photomultiplier)</a:t>
            </a:r>
          </a:p>
          <a:p>
            <a:endParaRPr kumimoji="1" lang="en-US" altLang="ja-JP" dirty="0"/>
          </a:p>
          <a:p>
            <a:r>
              <a:rPr lang="ja-JP" altLang="en-US" sz="2800" dirty="0"/>
              <a:t>波長変換ファイバー（</a:t>
            </a:r>
            <a:r>
              <a:rPr lang="en-US" altLang="ja-JP" sz="2800" dirty="0"/>
              <a:t>φ 0.2 mm</a:t>
            </a:r>
            <a:r>
              <a:rPr lang="ja-JP" altLang="en-US" sz="2800" dirty="0"/>
              <a:t>）を用いて電子の散乱位置を検出</a:t>
            </a:r>
            <a:endParaRPr lang="en-US" altLang="ja-JP" sz="2800" dirty="0"/>
          </a:p>
          <a:p>
            <a:endParaRPr kumimoji="1" lang="en-US" altLang="ja-JP" dirty="0" smtClean="0"/>
          </a:p>
          <a:p>
            <a:endParaRPr kumimoji="1" lang="ja-JP" altLang="en-US" dirty="0"/>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1863" y="1507776"/>
            <a:ext cx="4264286" cy="4107143"/>
          </a:xfrm>
          <a:prstGeom prst="rect">
            <a:avLst/>
          </a:prstGeom>
        </p:spPr>
      </p:pic>
    </p:spTree>
    <p:extLst>
      <p:ext uri="{BB962C8B-B14F-4D97-AF65-F5344CB8AC3E}">
        <p14:creationId xmlns:p14="http://schemas.microsoft.com/office/powerpoint/2010/main" val="23342800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シミュレーションに必要なパラメータについて</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sz="2400" dirty="0" smtClean="0"/>
              <a:t>我々の実験の結果により、次のようにパラメータを設定</a:t>
            </a:r>
            <a:endParaRPr kumimoji="1" lang="en-US" altLang="ja-JP" sz="2400" dirty="0" smtClean="0"/>
          </a:p>
          <a:p>
            <a:endParaRPr lang="en-US" altLang="ja-JP" sz="2400" dirty="0"/>
          </a:p>
          <a:p>
            <a:r>
              <a:rPr lang="ja-JP" altLang="en-US" sz="2400" dirty="0" smtClean="0"/>
              <a:t>波長変換ファイバーによる、</a:t>
            </a:r>
            <a:r>
              <a:rPr lang="en-US" altLang="ja-JP" sz="2400" dirty="0" smtClean="0"/>
              <a:t>511 </a:t>
            </a:r>
            <a:r>
              <a:rPr lang="en-US" altLang="ja-JP" sz="2400" dirty="0" err="1" smtClean="0"/>
              <a:t>keV</a:t>
            </a:r>
            <a:r>
              <a:rPr lang="ja-JP" altLang="en-US" sz="2400" dirty="0" smtClean="0"/>
              <a:t>ガンマ線の入射位置検出の位置分解能は</a:t>
            </a:r>
            <a:endParaRPr lang="en-US" altLang="ja-JP" sz="2400" dirty="0" smtClean="0"/>
          </a:p>
          <a:p>
            <a:pPr marL="0" indent="0">
              <a:buNone/>
            </a:pPr>
            <a:r>
              <a:rPr kumimoji="1" lang="en-US" altLang="ja-JP" sz="2400" dirty="0"/>
              <a:t> </a:t>
            </a:r>
            <a:r>
              <a:rPr kumimoji="1" lang="en-US" altLang="ja-JP" sz="2400" dirty="0" smtClean="0"/>
              <a:t>   </a:t>
            </a:r>
            <a:r>
              <a:rPr kumimoji="1" lang="en-US" altLang="ja-JP" sz="2400" dirty="0" err="1" smtClean="0"/>
              <a:t>xy</a:t>
            </a:r>
            <a:r>
              <a:rPr kumimoji="1" lang="ja-JP" altLang="en-US" sz="2400" dirty="0" smtClean="0"/>
              <a:t>方向</a:t>
            </a:r>
            <a:r>
              <a:rPr kumimoji="1" lang="en-US" altLang="ja-JP" sz="2400" dirty="0" smtClean="0"/>
              <a:t>(</a:t>
            </a:r>
            <a:r>
              <a:rPr kumimoji="1" lang="ja-JP" altLang="en-US" sz="2400" dirty="0" smtClean="0"/>
              <a:t>体に平行</a:t>
            </a:r>
            <a:r>
              <a:rPr kumimoji="1" lang="en-US" altLang="ja-JP" sz="2400" dirty="0" smtClean="0"/>
              <a:t>)</a:t>
            </a:r>
            <a:r>
              <a:rPr lang="ja-JP" altLang="en-US" sz="2400" dirty="0"/>
              <a:t> </a:t>
            </a:r>
            <a:r>
              <a:rPr lang="ja-JP" altLang="en-US" sz="2400" dirty="0" smtClean="0"/>
              <a:t>  </a:t>
            </a:r>
            <a:r>
              <a:rPr kumimoji="1" lang="en-US" altLang="ja-JP" sz="2400" dirty="0" smtClean="0"/>
              <a:t>0.2 mm</a:t>
            </a:r>
          </a:p>
          <a:p>
            <a:pPr marL="0" indent="0">
              <a:buNone/>
            </a:pPr>
            <a:r>
              <a:rPr lang="en-US" altLang="ja-JP" sz="2400" dirty="0"/>
              <a:t> </a:t>
            </a:r>
            <a:r>
              <a:rPr lang="en-US" altLang="ja-JP" sz="2400" dirty="0" smtClean="0"/>
              <a:t>   z</a:t>
            </a:r>
            <a:r>
              <a:rPr lang="ja-JP" altLang="en-US" sz="2400" dirty="0" smtClean="0"/>
              <a:t>方向</a:t>
            </a:r>
            <a:r>
              <a:rPr lang="en-US" altLang="ja-JP" sz="2400" dirty="0" smtClean="0"/>
              <a:t>(</a:t>
            </a:r>
            <a:r>
              <a:rPr lang="ja-JP" altLang="en-US" sz="2400" dirty="0" smtClean="0"/>
              <a:t>体に垂直</a:t>
            </a:r>
            <a:r>
              <a:rPr lang="en-US" altLang="ja-JP" sz="2400" dirty="0" smtClean="0"/>
              <a:t>)    0.5 mm</a:t>
            </a:r>
            <a:endParaRPr kumimoji="1" lang="en-US" altLang="ja-JP" sz="2400" dirty="0" smtClean="0"/>
          </a:p>
          <a:p>
            <a:endParaRPr lang="en-US" altLang="ja-JP" dirty="0"/>
          </a:p>
          <a:p>
            <a:endParaRPr kumimoji="1" lang="ja-JP" altLang="en-US" dirty="0"/>
          </a:p>
        </p:txBody>
      </p:sp>
    </p:spTree>
    <p:extLst>
      <p:ext uri="{BB962C8B-B14F-4D97-AF65-F5344CB8AC3E}">
        <p14:creationId xmlns:p14="http://schemas.microsoft.com/office/powerpoint/2010/main" val="2668811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シミュレーションに必要なパラメータについて</a:t>
            </a:r>
            <a:endParaRPr kumimoji="1" lang="ja-JP" altLang="en-US" dirty="0"/>
          </a:p>
        </p:txBody>
      </p:sp>
      <p:sp>
        <p:nvSpPr>
          <p:cNvPr id="3" name="コンテンツ プレースホルダー 2"/>
          <p:cNvSpPr>
            <a:spLocks noGrp="1"/>
          </p:cNvSpPr>
          <p:nvPr>
            <p:ph idx="1"/>
          </p:nvPr>
        </p:nvSpPr>
        <p:spPr/>
        <p:txBody>
          <a:bodyPr/>
          <a:lstStyle/>
          <a:p>
            <a:pPr marL="0" indent="0">
              <a:buNone/>
            </a:pPr>
            <a:endParaRPr lang="en-US" altLang="ja-JP" sz="2400" dirty="0"/>
          </a:p>
          <a:p>
            <a:r>
              <a:rPr lang="ja-JP" altLang="en-US" sz="2400" dirty="0" smtClean="0"/>
              <a:t>結晶の側面に貼った</a:t>
            </a:r>
            <a:r>
              <a:rPr lang="en-US" altLang="ja-JP" sz="2400" dirty="0" smtClean="0"/>
              <a:t>MPPC(</a:t>
            </a:r>
            <a:r>
              <a:rPr lang="en-US" altLang="ja-JP" sz="2400" dirty="0" err="1" smtClean="0"/>
              <a:t>SiPM</a:t>
            </a:r>
            <a:r>
              <a:rPr lang="en-US" altLang="ja-JP" sz="2400" dirty="0" smtClean="0"/>
              <a:t>)</a:t>
            </a:r>
            <a:r>
              <a:rPr lang="ja-JP" altLang="en-US" sz="2400" dirty="0" smtClean="0"/>
              <a:t>による、</a:t>
            </a:r>
            <a:r>
              <a:rPr lang="en-US" altLang="ja-JP" sz="2400" dirty="0" smtClean="0"/>
              <a:t>511 </a:t>
            </a:r>
            <a:r>
              <a:rPr lang="en-US" altLang="ja-JP" sz="2400" dirty="0" err="1" smtClean="0"/>
              <a:t>keV</a:t>
            </a:r>
            <a:r>
              <a:rPr lang="ja-JP" altLang="en-US" sz="2400" dirty="0" smtClean="0"/>
              <a:t>ガンマ線に対するエネルギー分解能は</a:t>
            </a:r>
            <a:r>
              <a:rPr lang="ja-JP" altLang="en-US" sz="2400" dirty="0"/>
              <a:t>　</a:t>
            </a:r>
            <a:r>
              <a:rPr lang="ja-JP" altLang="en-US" sz="2400" dirty="0" smtClean="0"/>
              <a:t>３％</a:t>
            </a:r>
            <a:r>
              <a:rPr lang="en-US" altLang="ja-JP" sz="2400" dirty="0" smtClean="0"/>
              <a:t>(</a:t>
            </a:r>
            <a:r>
              <a:rPr lang="ja-JP" altLang="en-US" sz="2400" dirty="0" smtClean="0"/>
              <a:t>半値全幅</a:t>
            </a:r>
            <a:r>
              <a:rPr lang="en-US" altLang="ja-JP" sz="2400" dirty="0" smtClean="0"/>
              <a:t>)</a:t>
            </a:r>
          </a:p>
          <a:p>
            <a:endParaRPr lang="en-US" altLang="ja-JP" sz="2400" dirty="0"/>
          </a:p>
          <a:p>
            <a:pPr marL="0" indent="0">
              <a:buNone/>
            </a:pPr>
            <a:r>
              <a:rPr lang="ja-JP" altLang="en-US" sz="2400" dirty="0" smtClean="0"/>
              <a:t>→生体内コンプトン散乱を棄却するための閾値は</a:t>
            </a:r>
            <a:r>
              <a:rPr lang="en-US" altLang="ja-JP" sz="2400" dirty="0" smtClean="0"/>
              <a:t>495 </a:t>
            </a:r>
            <a:r>
              <a:rPr lang="en-US" altLang="ja-JP" sz="2400" dirty="0" err="1" smtClean="0"/>
              <a:t>keV</a:t>
            </a:r>
            <a:r>
              <a:rPr lang="ja-JP" altLang="en-US" sz="2400" dirty="0" smtClean="0"/>
              <a:t>に設定</a:t>
            </a:r>
            <a:endParaRPr lang="en-US" altLang="ja-JP" dirty="0"/>
          </a:p>
          <a:p>
            <a:endParaRPr kumimoji="1" lang="ja-JP" altLang="en-US" dirty="0"/>
          </a:p>
        </p:txBody>
      </p:sp>
    </p:spTree>
    <p:extLst>
      <p:ext uri="{BB962C8B-B14F-4D97-AF65-F5344CB8AC3E}">
        <p14:creationId xmlns:p14="http://schemas.microsoft.com/office/powerpoint/2010/main" val="4174270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84422" y="1325332"/>
            <a:ext cx="6944038" cy="960668"/>
          </a:xfrm>
        </p:spPr>
        <p:txBody>
          <a:bodyPr>
            <a:normAutofit/>
          </a:bodyPr>
          <a:lstStyle/>
          <a:p>
            <a:r>
              <a:rPr lang="ja-JP" altLang="en-US" dirty="0"/>
              <a:t>３</a:t>
            </a:r>
            <a:r>
              <a:rPr lang="ja-JP" altLang="en-US" dirty="0" smtClean="0"/>
              <a:t>．</a:t>
            </a:r>
            <a:r>
              <a:rPr lang="ja-JP" altLang="en-US" dirty="0"/>
              <a:t>結果</a:t>
            </a:r>
          </a:p>
        </p:txBody>
      </p:sp>
      <p:sp>
        <p:nvSpPr>
          <p:cNvPr id="3" name="コンテンツ プレースホルダー 2"/>
          <p:cNvSpPr>
            <a:spLocks noGrp="1"/>
          </p:cNvSpPr>
          <p:nvPr>
            <p:ph idx="1"/>
          </p:nvPr>
        </p:nvSpPr>
        <p:spPr/>
        <p:txBody>
          <a:bodyPr>
            <a:normAutofit/>
          </a:bodyPr>
          <a:lstStyle/>
          <a:p>
            <a:endParaRPr lang="ja-JP" altLang="en-US" sz="1800" dirty="0"/>
          </a:p>
        </p:txBody>
      </p:sp>
    </p:spTree>
    <p:extLst>
      <p:ext uri="{BB962C8B-B14F-4D97-AF65-F5344CB8AC3E}">
        <p14:creationId xmlns:p14="http://schemas.microsoft.com/office/powerpoint/2010/main" val="2964748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cap="none" dirty="0" smtClean="0"/>
              <a:t>がん部位での陽電子・電子対消滅の検出事象数</a:t>
            </a:r>
            <a:endParaRPr kumimoji="1" lang="ja-JP" altLang="en-US" dirty="0"/>
          </a:p>
        </p:txBody>
      </p:sp>
      <p:sp>
        <p:nvSpPr>
          <p:cNvPr id="3" name="コンテンツ プレースホルダー 2"/>
          <p:cNvSpPr>
            <a:spLocks noGrp="1"/>
          </p:cNvSpPr>
          <p:nvPr>
            <p:ph idx="1"/>
          </p:nvPr>
        </p:nvSpPr>
        <p:spPr>
          <a:xfrm>
            <a:off x="514351" y="1905000"/>
            <a:ext cx="4241279" cy="4302617"/>
          </a:xfrm>
        </p:spPr>
        <p:txBody>
          <a:bodyPr>
            <a:normAutofit/>
          </a:bodyPr>
          <a:lstStyle/>
          <a:p>
            <a:r>
              <a:rPr lang="en-US" altLang="ja-JP" sz="2000" dirty="0"/>
              <a:t>1: </a:t>
            </a:r>
            <a:r>
              <a:rPr lang="ja-JP" altLang="en-US" sz="2000" dirty="0" smtClean="0"/>
              <a:t>光電吸収事象のみを解析に用いた場合の事象数</a:t>
            </a:r>
            <a:endParaRPr lang="en-US" altLang="ja-JP" sz="2000" dirty="0"/>
          </a:p>
          <a:p>
            <a:endParaRPr lang="en-US" altLang="ja-JP" sz="800" dirty="0"/>
          </a:p>
          <a:p>
            <a:r>
              <a:rPr lang="en-US" altLang="ja-JP" sz="2000" dirty="0"/>
              <a:t>2,3: </a:t>
            </a:r>
            <a:r>
              <a:rPr lang="ja-JP" altLang="en-US" sz="2000" b="1" dirty="0" smtClean="0">
                <a:solidFill>
                  <a:schemeClr val="accent2">
                    <a:lumMod val="60000"/>
                    <a:lumOff val="40000"/>
                  </a:schemeClr>
                </a:solidFill>
              </a:rPr>
              <a:t>ガンマ線が最初に検出器に入射した位置が正しく</a:t>
            </a:r>
            <a:r>
              <a:rPr lang="en-US" altLang="ja-JP" sz="2000" dirty="0" smtClean="0">
                <a:solidFill>
                  <a:prstClr val="black"/>
                </a:solidFill>
              </a:rPr>
              <a:t> </a:t>
            </a:r>
            <a:r>
              <a:rPr lang="en-US" altLang="ja-JP" sz="2000" dirty="0" smtClean="0"/>
              <a:t>(</a:t>
            </a:r>
            <a:r>
              <a:rPr lang="ja-JP" altLang="en-US" sz="2000" dirty="0" smtClean="0"/>
              <a:t>誤差</a:t>
            </a:r>
            <a:r>
              <a:rPr lang="en-US" altLang="ja-JP" sz="2000" dirty="0" smtClean="0"/>
              <a:t> </a:t>
            </a:r>
            <a:r>
              <a:rPr lang="en-US" altLang="ja-JP" sz="2000" dirty="0"/>
              <a:t>0.1 mm </a:t>
            </a:r>
            <a:r>
              <a:rPr lang="ja-JP" altLang="en-US" sz="2000" dirty="0"/>
              <a:t>以内</a:t>
            </a:r>
            <a:r>
              <a:rPr lang="ja-JP" altLang="en-US" sz="2000" dirty="0" smtClean="0"/>
              <a:t>で</a:t>
            </a:r>
            <a:r>
              <a:rPr lang="en-US" altLang="ja-JP" sz="2000" dirty="0" smtClean="0"/>
              <a:t>) </a:t>
            </a:r>
            <a:r>
              <a:rPr lang="ja-JP" altLang="en-US" sz="2000" dirty="0" smtClean="0"/>
              <a:t>検出された事象数</a:t>
            </a:r>
            <a:endParaRPr lang="en-US" altLang="ja-JP" sz="2000" dirty="0"/>
          </a:p>
          <a:p>
            <a:endParaRPr lang="en-US" altLang="ja-JP" sz="800" dirty="0"/>
          </a:p>
          <a:p>
            <a:r>
              <a:rPr lang="en-US" altLang="ja-JP" sz="1800" dirty="0" smtClean="0"/>
              <a:t>  </a:t>
            </a:r>
            <a:r>
              <a:rPr lang="en-US" altLang="ja-JP" sz="2000" dirty="0" smtClean="0"/>
              <a:t> 2</a:t>
            </a:r>
            <a:r>
              <a:rPr lang="en-US" altLang="ja-JP" sz="2000" dirty="0"/>
              <a:t>: </a:t>
            </a:r>
            <a:r>
              <a:rPr lang="ja-JP" altLang="en-US" sz="2000" dirty="0" smtClean="0"/>
              <a:t>シンチレーション光の重心位置を解析に用いた場合</a:t>
            </a:r>
            <a:endParaRPr lang="en-US" altLang="ja-JP" sz="2000" dirty="0"/>
          </a:p>
          <a:p>
            <a:endParaRPr lang="en-US" altLang="ja-JP" sz="800" dirty="0"/>
          </a:p>
          <a:p>
            <a:r>
              <a:rPr lang="en-US" altLang="ja-JP" sz="1800" dirty="0" smtClean="0"/>
              <a:t>   </a:t>
            </a:r>
            <a:r>
              <a:rPr lang="en-US" altLang="ja-JP" sz="2000" dirty="0" smtClean="0"/>
              <a:t>3</a:t>
            </a:r>
            <a:r>
              <a:rPr lang="en-US" altLang="ja-JP" sz="2000" dirty="0"/>
              <a:t>: </a:t>
            </a:r>
            <a:r>
              <a:rPr lang="ja-JP" altLang="en-US" sz="2000" dirty="0" smtClean="0"/>
              <a:t>ガンマ線が検出器に落としたエネルギーの情報をもとに判定</a:t>
            </a:r>
            <a:endParaRPr lang="en-US" altLang="ja-JP" sz="2000" dirty="0"/>
          </a:p>
          <a:p>
            <a:endParaRPr kumimoji="1" lang="ja-JP" altLang="en-US" dirty="0"/>
          </a:p>
        </p:txBody>
      </p:sp>
      <p:graphicFrame>
        <p:nvGraphicFramePr>
          <p:cNvPr id="4" name="グラフ 3"/>
          <p:cNvGraphicFramePr>
            <a:graphicFrameLocks/>
          </p:cNvGraphicFramePr>
          <p:nvPr>
            <p:extLst>
              <p:ext uri="{D42A27DB-BD31-4B8C-83A1-F6EECF244321}">
                <p14:modId xmlns:p14="http://schemas.microsoft.com/office/powerpoint/2010/main" val="1332897684"/>
              </p:ext>
            </p:extLst>
          </p:nvPr>
        </p:nvGraphicFramePr>
        <p:xfrm>
          <a:off x="4997003" y="2313895"/>
          <a:ext cx="2839105" cy="389372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3076142"/>
      </p:ext>
    </p:extLst>
  </p:cSld>
  <p:clrMapOvr>
    <a:masterClrMapping/>
  </p:clrMapOvr>
  <mc:AlternateContent xmlns:mc="http://schemas.openxmlformats.org/markup-compatibility/2006" xmlns:p14="http://schemas.microsoft.com/office/powerpoint/2010/main">
    <mc:Choice Requires="p14">
      <p:transition spd="slow" p14:dur="2000" advTm="69150"/>
    </mc:Choice>
    <mc:Fallback xmlns="">
      <p:transition spd="slow" advTm="6915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画像再構成</a:t>
            </a:r>
            <a:endParaRPr kumimoji="1" lang="ja-JP" altLang="en-US" dirty="0"/>
          </a:p>
        </p:txBody>
      </p:sp>
      <p:sp>
        <p:nvSpPr>
          <p:cNvPr id="3" name="コンテンツ プレースホルダー 2"/>
          <p:cNvSpPr>
            <a:spLocks noGrp="1"/>
          </p:cNvSpPr>
          <p:nvPr>
            <p:ph idx="1"/>
          </p:nvPr>
        </p:nvSpPr>
        <p:spPr/>
        <p:txBody>
          <a:bodyPr/>
          <a:lstStyle/>
          <a:p>
            <a:r>
              <a:rPr kumimoji="1" lang="ja-JP" altLang="en-US" sz="2400" dirty="0" smtClean="0"/>
              <a:t>検出されたガンマ線の入射位置やエネルギーをもとに陽電子・電子対消滅が起こった位置を推定して、ヒストグラムかすると、次のようになった。</a:t>
            </a:r>
            <a:endParaRPr kumimoji="1" lang="en-US" altLang="ja-JP" sz="2400" dirty="0" smtClean="0"/>
          </a:p>
          <a:p>
            <a:endParaRPr lang="en-US" altLang="ja-JP" sz="2400" dirty="0" smtClean="0"/>
          </a:p>
          <a:p>
            <a:r>
              <a:rPr lang="ja-JP" altLang="en-US" sz="2400" dirty="0" smtClean="0"/>
              <a:t>癌でない正常部分では、癌部位の５分の１程度の数、陽電子・電子対消滅が起こるとした。</a:t>
            </a:r>
            <a:endParaRPr lang="en-US" altLang="ja-JP" sz="2400" dirty="0"/>
          </a:p>
          <a:p>
            <a:endParaRPr kumimoji="1" lang="ja-JP" altLang="en-US" dirty="0"/>
          </a:p>
        </p:txBody>
      </p:sp>
    </p:spTree>
    <p:extLst>
      <p:ext uri="{BB962C8B-B14F-4D97-AF65-F5344CB8AC3E}">
        <p14:creationId xmlns:p14="http://schemas.microsoft.com/office/powerpoint/2010/main" val="2462198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400" dirty="0" smtClean="0"/>
              <a:t>コンプトン散乱事象は重心演算、ただし　　　</a:t>
            </a:r>
            <a:r>
              <a:rPr kumimoji="1" lang="en-US" altLang="ja-JP" sz="2400" dirty="0" smtClean="0"/>
              <a:t>10 mm</a:t>
            </a:r>
            <a:r>
              <a:rPr kumimoji="1" lang="ja-JP" altLang="en-US" sz="2400" dirty="0" smtClean="0"/>
              <a:t>以上離れた地点にガンマ線がエネルギーを落とした事象を棄却した場合の例</a:t>
            </a:r>
            <a:endParaRPr kumimoji="1" lang="ja-JP" altLang="en-US" sz="2400" dirty="0"/>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34646" y="2133600"/>
            <a:ext cx="6408208" cy="3778250"/>
          </a:xfrm>
        </p:spPr>
      </p:pic>
    </p:spTree>
    <p:extLst>
      <p:ext uri="{BB962C8B-B14F-4D97-AF65-F5344CB8AC3E}">
        <p14:creationId xmlns:p14="http://schemas.microsoft.com/office/powerpoint/2010/main" val="16127309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検出器の複数層でシンチレーション発光が起こった事象を棄却した場合の例</a:t>
            </a:r>
            <a:endParaRPr kumimoji="1" lang="ja-JP" altLang="en-US" sz="2400" dirty="0"/>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2026" y="2133600"/>
            <a:ext cx="6073448" cy="3778250"/>
          </a:xfrm>
        </p:spPr>
      </p:pic>
    </p:spTree>
    <p:extLst>
      <p:ext uri="{BB962C8B-B14F-4D97-AF65-F5344CB8AC3E}">
        <p14:creationId xmlns:p14="http://schemas.microsoft.com/office/powerpoint/2010/main" val="797873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1753" y="2686273"/>
            <a:ext cx="8850898" cy="2592288"/>
          </a:xfrm>
        </p:spPr>
        <p:txBody>
          <a:bodyPr>
            <a:noAutofit/>
          </a:bodyPr>
          <a:lstStyle/>
          <a:p>
            <a: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t/>
            </a:r>
            <a:b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t>We have nothing to declare for this study.</a:t>
            </a:r>
            <a:r>
              <a:rPr lang="ja-JP" altLang="en-US" sz="2800" b="1" dirty="0" smtClean="0">
                <a:solidFill>
                  <a:srgbClr val="FFFF00"/>
                </a:solidFill>
                <a:latin typeface="Arial" panose="020B0604020202020204" pitchFamily="34" charset="0"/>
                <a:ea typeface="Arial Unicode MS" pitchFamily="50" charset="-128"/>
                <a:cs typeface="Arial" panose="020B0604020202020204" pitchFamily="34" charset="0"/>
              </a:rPr>
              <a:t/>
            </a:r>
            <a:br>
              <a:rPr lang="ja-JP" altLang="en-US" sz="2800" b="1" dirty="0" smtClean="0">
                <a:solidFill>
                  <a:srgbClr val="FFFF00"/>
                </a:solidFill>
                <a:latin typeface="Arial" panose="020B0604020202020204" pitchFamily="34" charset="0"/>
                <a:ea typeface="Arial Unicode MS" pitchFamily="50" charset="-128"/>
                <a:cs typeface="Arial" panose="020B0604020202020204" pitchFamily="34" charset="0"/>
              </a:rPr>
            </a:br>
            <a:endParaRPr kumimoji="1" lang="ja-JP" altLang="en-US" sz="2800" b="1" dirty="0">
              <a:solidFill>
                <a:srgbClr val="FFFF00"/>
              </a:solidFill>
              <a:latin typeface="Arial" panose="020B0604020202020204" pitchFamily="34" charset="0"/>
              <a:ea typeface="Arial Unicode MS" pitchFamily="50" charset="-128"/>
              <a:cs typeface="Arial" panose="020B0604020202020204" pitchFamily="34" charset="0"/>
            </a:endParaRPr>
          </a:p>
        </p:txBody>
      </p:sp>
      <p:sp>
        <p:nvSpPr>
          <p:cNvPr id="4" name="テキスト ボックス 3"/>
          <p:cNvSpPr txBox="1"/>
          <p:nvPr/>
        </p:nvSpPr>
        <p:spPr>
          <a:xfrm>
            <a:off x="107504" y="138118"/>
            <a:ext cx="7532831" cy="338554"/>
          </a:xfrm>
          <a:prstGeom prst="rect">
            <a:avLst/>
          </a:prstGeom>
          <a:noFill/>
        </p:spPr>
        <p:txBody>
          <a:bodyPr wrap="none" rtlCol="0">
            <a:spAutoFit/>
          </a:bodyPr>
          <a:lstStyle/>
          <a:p>
            <a:pPr defTabSz="914400"/>
            <a:r>
              <a:rPr kumimoji="1" lang="en-US" altLang="ja-JP" sz="1600" dirty="0" smtClean="0">
                <a:solidFill>
                  <a:srgbClr val="000000"/>
                </a:solidFill>
                <a:latin typeface="Arial Unicode MS" pitchFamily="50" charset="-128"/>
                <a:ea typeface="Arial Unicode MS" pitchFamily="50" charset="-128"/>
                <a:cs typeface="Arial Unicode MS" pitchFamily="50" charset="-128"/>
              </a:rPr>
              <a:t>If you have </a:t>
            </a:r>
            <a:r>
              <a:rPr kumimoji="1" lang="en-US" altLang="ja-JP" sz="1600" u="sng" dirty="0" smtClean="0">
                <a:solidFill>
                  <a:srgbClr val="000000"/>
                </a:solidFill>
                <a:latin typeface="Arial Unicode MS" pitchFamily="50" charset="-128"/>
                <a:ea typeface="Arial Unicode MS" pitchFamily="50" charset="-128"/>
                <a:cs typeface="Arial Unicode MS" pitchFamily="50" charset="-128"/>
              </a:rPr>
              <a:t>no disclosure</a:t>
            </a:r>
            <a:r>
              <a:rPr kumimoji="1" lang="en-US" altLang="ja-JP" sz="1600" dirty="0" smtClean="0">
                <a:solidFill>
                  <a:srgbClr val="000000"/>
                </a:solidFill>
                <a:latin typeface="Arial Unicode MS" pitchFamily="50" charset="-128"/>
                <a:ea typeface="Arial Unicode MS" pitchFamily="50" charset="-128"/>
                <a:cs typeface="Arial Unicode MS" pitchFamily="50" charset="-128"/>
              </a:rPr>
              <a:t>, please </a:t>
            </a:r>
            <a:r>
              <a:rPr kumimoji="1" lang="en-US" altLang="ja-JP" sz="1600" dirty="0">
                <a:solidFill>
                  <a:srgbClr val="000000"/>
                </a:solidFill>
                <a:latin typeface="Arial Unicode MS" pitchFamily="50" charset="-128"/>
                <a:ea typeface="Arial Unicode MS" pitchFamily="50" charset="-128"/>
                <a:cs typeface="Arial Unicode MS" pitchFamily="50" charset="-128"/>
              </a:rPr>
              <a:t>use </a:t>
            </a:r>
            <a:r>
              <a:rPr kumimoji="1" lang="en-US" altLang="ja-JP" sz="1600" dirty="0" smtClean="0">
                <a:solidFill>
                  <a:srgbClr val="000000"/>
                </a:solidFill>
                <a:latin typeface="Arial Unicode MS" pitchFamily="50" charset="-128"/>
                <a:ea typeface="Arial Unicode MS" pitchFamily="50" charset="-128"/>
                <a:cs typeface="Arial Unicode MS" pitchFamily="50" charset="-128"/>
              </a:rPr>
              <a:t>this</a:t>
            </a:r>
            <a:r>
              <a:rPr kumimoji="1" lang="ja-JP" altLang="en-US" sz="1600" dirty="0" smtClean="0">
                <a:solidFill>
                  <a:srgbClr val="000000"/>
                </a:solidFill>
                <a:latin typeface="Arial Unicode MS" pitchFamily="50" charset="-128"/>
                <a:ea typeface="Arial Unicode MS" pitchFamily="50" charset="-128"/>
                <a:cs typeface="Arial Unicode MS" pitchFamily="50" charset="-128"/>
              </a:rPr>
              <a:t> </a:t>
            </a:r>
            <a:r>
              <a:rPr kumimoji="1" lang="en-US" altLang="ja-JP" sz="1600" dirty="0" smtClean="0">
                <a:solidFill>
                  <a:srgbClr val="000000"/>
                </a:solidFill>
                <a:latin typeface="Arial Unicode MS" pitchFamily="50" charset="-128"/>
                <a:ea typeface="Arial Unicode MS" pitchFamily="50" charset="-128"/>
                <a:cs typeface="Arial Unicode MS" pitchFamily="50" charset="-128"/>
              </a:rPr>
              <a:t>as the </a:t>
            </a:r>
            <a:r>
              <a:rPr kumimoji="1" lang="en-US" altLang="ja-JP" sz="1600" dirty="0">
                <a:solidFill>
                  <a:srgbClr val="000000"/>
                </a:solidFill>
                <a:latin typeface="Arial Unicode MS" pitchFamily="50" charset="-128"/>
                <a:ea typeface="Arial Unicode MS" pitchFamily="50" charset="-128"/>
                <a:cs typeface="Arial Unicode MS" pitchFamily="50" charset="-128"/>
              </a:rPr>
              <a:t>second </a:t>
            </a:r>
            <a:r>
              <a:rPr kumimoji="1" lang="en-US" altLang="ja-JP" sz="1600" dirty="0" smtClean="0">
                <a:solidFill>
                  <a:srgbClr val="000000"/>
                </a:solidFill>
                <a:latin typeface="Arial Unicode MS" pitchFamily="50" charset="-128"/>
                <a:ea typeface="Arial Unicode MS" pitchFamily="50" charset="-128"/>
                <a:cs typeface="Arial Unicode MS" pitchFamily="50" charset="-128"/>
              </a:rPr>
              <a:t>slide (next to title slide). </a:t>
            </a:r>
            <a:endParaRPr kumimoji="1" lang="ja-JP" altLang="en-US" sz="1600" dirty="0">
              <a:solidFill>
                <a:srgbClr val="000000"/>
              </a:solidFill>
              <a:latin typeface="Arial Unicode MS" pitchFamily="50" charset="-128"/>
              <a:ea typeface="Arial Unicode MS" pitchFamily="50" charset="-128"/>
              <a:cs typeface="Arial Unicode MS" pitchFamily="50" charset="-128"/>
            </a:endParaRPr>
          </a:p>
        </p:txBody>
      </p:sp>
      <p:sp>
        <p:nvSpPr>
          <p:cNvPr id="5" name="正方形/長方形 4"/>
          <p:cNvSpPr/>
          <p:nvPr/>
        </p:nvSpPr>
        <p:spPr>
          <a:xfrm>
            <a:off x="127012" y="1196752"/>
            <a:ext cx="8903399" cy="769441"/>
          </a:xfrm>
          <a:prstGeom prst="rect">
            <a:avLst/>
          </a:prstGeom>
        </p:spPr>
        <p:txBody>
          <a:bodyPr wrap="none">
            <a:spAutoFit/>
          </a:bodyPr>
          <a:lstStyle/>
          <a:p>
            <a:pPr defTabSz="914400"/>
            <a:r>
              <a:rPr kumimoji="1" lang="en-US" altLang="ja-JP" sz="4400" b="1" dirty="0" smtClean="0">
                <a:solidFill>
                  <a:srgbClr val="FFFF00"/>
                </a:solidFill>
                <a:latin typeface="Arial" panose="020B0604020202020204" pitchFamily="34" charset="0"/>
                <a:ea typeface="Arial Unicode MS" pitchFamily="50" charset="-128"/>
                <a:cs typeface="Arial" panose="020B0604020202020204" pitchFamily="34" charset="0"/>
              </a:rPr>
              <a:t>Disclosure of Conflict of Interest</a:t>
            </a:r>
            <a:endParaRPr kumimoji="1" lang="ja-JP" altLang="en-US" sz="4400" b="1" dirty="0">
              <a:solidFill>
                <a:srgbClr val="FFFF00"/>
              </a:solidFill>
              <a:latin typeface="Arial" panose="020B0604020202020204" pitchFamily="34" charset="0"/>
              <a:cs typeface="Arial" panose="020B0604020202020204" pitchFamily="34" charset="0"/>
            </a:endParaRPr>
          </a:p>
        </p:txBody>
      </p:sp>
      <p:sp>
        <p:nvSpPr>
          <p:cNvPr id="7" name="サブタイトル 2"/>
          <p:cNvSpPr txBox="1">
            <a:spLocks/>
          </p:cNvSpPr>
          <p:nvPr/>
        </p:nvSpPr>
        <p:spPr>
          <a:xfrm>
            <a:off x="3059832" y="6165304"/>
            <a:ext cx="5952819" cy="43204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en-US" altLang="ja-JP" sz="1500" smtClean="0">
                <a:solidFill>
                  <a:srgbClr val="FFFF00"/>
                </a:solidFill>
                <a:latin typeface="Arial" panose="020B0604020202020204" pitchFamily="34" charset="0"/>
                <a:ea typeface="Arial Unicode MS" pitchFamily="50" charset="-128"/>
                <a:cs typeface="Arial" panose="020B0604020202020204" pitchFamily="34" charset="0"/>
              </a:rPr>
              <a:t>The 113</a:t>
            </a:r>
            <a:r>
              <a:rPr lang="en-US" altLang="ja-JP" sz="1500" baseline="30000" smtClean="0">
                <a:solidFill>
                  <a:srgbClr val="FFFF00"/>
                </a:solidFill>
                <a:latin typeface="Arial" panose="020B0604020202020204" pitchFamily="34" charset="0"/>
                <a:ea typeface="Arial Unicode MS" pitchFamily="50" charset="-128"/>
                <a:cs typeface="Arial" panose="020B0604020202020204" pitchFamily="34" charset="0"/>
              </a:rPr>
              <a:t>th</a:t>
            </a:r>
            <a:r>
              <a:rPr lang="en-US" altLang="ja-JP" sz="1500" smtClean="0">
                <a:solidFill>
                  <a:srgbClr val="FFFF00"/>
                </a:solidFill>
                <a:latin typeface="Arial" panose="020B0604020202020204" pitchFamily="34" charset="0"/>
                <a:ea typeface="Arial Unicode MS" pitchFamily="50" charset="-128"/>
                <a:cs typeface="Arial" panose="020B0604020202020204" pitchFamily="34" charset="0"/>
              </a:rPr>
              <a:t> </a:t>
            </a:r>
            <a:r>
              <a:rPr lang="en-US" altLang="ja-JP" sz="1500" dirty="0">
                <a:solidFill>
                  <a:srgbClr val="FFFF00"/>
                </a:solidFill>
                <a:latin typeface="Arial" panose="020B0604020202020204" pitchFamily="34" charset="0"/>
                <a:ea typeface="Arial Unicode MS" pitchFamily="50" charset="-128"/>
                <a:cs typeface="Arial" panose="020B0604020202020204" pitchFamily="34" charset="0"/>
              </a:rPr>
              <a:t>Scientific Meeting of the Japan Society of Medical Physics</a:t>
            </a:r>
            <a:endParaRPr lang="en-US" altLang="ja-JP" sz="1500" dirty="0" smtClean="0">
              <a:solidFill>
                <a:srgbClr val="FFFF00"/>
              </a:solidFill>
              <a:latin typeface="Arial" panose="020B0604020202020204" pitchFamily="34" charset="0"/>
              <a:ea typeface="Arial Unicode MS" pitchFamily="50" charset="-128"/>
              <a:cs typeface="Arial" panose="020B0604020202020204" pitchFamily="34" charset="0"/>
            </a:endParaRPr>
          </a:p>
        </p:txBody>
      </p:sp>
    </p:spTree>
    <p:extLst>
      <p:ext uri="{BB962C8B-B14F-4D97-AF65-F5344CB8AC3E}">
        <p14:creationId xmlns:p14="http://schemas.microsoft.com/office/powerpoint/2010/main" val="547708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45201" y="624109"/>
            <a:ext cx="6589199" cy="1733777"/>
          </a:xfrm>
        </p:spPr>
        <p:txBody>
          <a:bodyPr>
            <a:normAutofit/>
          </a:bodyPr>
          <a:lstStyle/>
          <a:p>
            <a:r>
              <a:rPr lang="ja-JP" altLang="en-US" sz="2400" dirty="0"/>
              <a:t>検出器の複数層でシンチレーション発光が起こった</a:t>
            </a:r>
            <a:r>
              <a:rPr lang="ja-JP" altLang="en-US" sz="2400" dirty="0" smtClean="0"/>
              <a:t>事象について、ガンマ線が落としたエネルギーの情報をもとに最初の散乱位置を判定した場合の例</a:t>
            </a:r>
            <a:endParaRPr kumimoji="1" lang="ja-JP" altLang="en-US" sz="2400" dirty="0"/>
          </a:p>
        </p:txBody>
      </p:sp>
      <p:pic>
        <p:nvPicPr>
          <p:cNvPr id="4" name="コンテンツ プレースホルダー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44851" y="2116348"/>
            <a:ext cx="6189898" cy="3778250"/>
          </a:xfrm>
        </p:spPr>
      </p:pic>
    </p:spTree>
    <p:extLst>
      <p:ext uri="{BB962C8B-B14F-4D97-AF65-F5344CB8AC3E}">
        <p14:creationId xmlns:p14="http://schemas.microsoft.com/office/powerpoint/2010/main" val="3893980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４</a:t>
            </a:r>
            <a:r>
              <a:rPr lang="ja-JP" altLang="en-US" dirty="0" smtClean="0"/>
              <a:t>．</a:t>
            </a:r>
            <a:r>
              <a:rPr lang="ja-JP" altLang="en-US" dirty="0"/>
              <a:t>まとめ</a:t>
            </a:r>
            <a:endParaRPr kumimoji="1" lang="ja-JP" altLang="en-US" dirty="0"/>
          </a:p>
        </p:txBody>
      </p:sp>
      <p:sp>
        <p:nvSpPr>
          <p:cNvPr id="3" name="コンテンツ プレースホルダー 2"/>
          <p:cNvSpPr>
            <a:spLocks noGrp="1"/>
          </p:cNvSpPr>
          <p:nvPr>
            <p:ph idx="1"/>
          </p:nvPr>
        </p:nvSpPr>
        <p:spPr>
          <a:xfrm>
            <a:off x="1503948" y="1414732"/>
            <a:ext cx="7124512" cy="3875935"/>
          </a:xfrm>
        </p:spPr>
        <p:txBody>
          <a:bodyPr>
            <a:normAutofit/>
          </a:bodyPr>
          <a:lstStyle/>
          <a:p>
            <a:r>
              <a:rPr lang="ja-JP" altLang="en-US" sz="2400" dirty="0"/>
              <a:t>従来の重心演算方式では高い分解能が得られない、コンプトン散乱事象においても、ガンマ線が落としたエネルギーのデータを使うことで、分解能を良くできる</a:t>
            </a:r>
            <a:r>
              <a:rPr lang="ja-JP" altLang="en-US" sz="2400" dirty="0" smtClean="0"/>
              <a:t>ことが分かった。</a:t>
            </a:r>
            <a:endParaRPr lang="en-US" altLang="ja-JP" sz="2400" dirty="0" smtClean="0"/>
          </a:p>
          <a:p>
            <a:endParaRPr lang="en-US" altLang="ja-JP" sz="2400" dirty="0"/>
          </a:p>
          <a:p>
            <a:r>
              <a:rPr lang="ja-JP" altLang="en-US" sz="2400" dirty="0" smtClean="0"/>
              <a:t>今後の課題として、結晶の間隔を広くとっておき、ガンマ線が入射した時間の情報をもとにガンマ線が最初に入射した結晶を判定する、という方法について研究したい。</a:t>
            </a:r>
            <a:endParaRPr lang="en-US" altLang="ja-JP" sz="2400" dirty="0"/>
          </a:p>
          <a:p>
            <a:endParaRPr lang="en-US" altLang="ja-JP" sz="1800" dirty="0"/>
          </a:p>
          <a:p>
            <a:endParaRPr lang="en-US" altLang="ja-JP" sz="1800" dirty="0"/>
          </a:p>
        </p:txBody>
      </p:sp>
    </p:spTree>
    <p:extLst>
      <p:ext uri="{BB962C8B-B14F-4D97-AF65-F5344CB8AC3E}">
        <p14:creationId xmlns:p14="http://schemas.microsoft.com/office/powerpoint/2010/main" val="3863692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941909" y="1361895"/>
            <a:ext cx="6686550" cy="3928772"/>
          </a:xfrm>
        </p:spPr>
        <p:txBody>
          <a:bodyPr>
            <a:normAutofit/>
          </a:bodyPr>
          <a:lstStyle/>
          <a:p>
            <a:r>
              <a:rPr lang="ja-JP" altLang="en-US" sz="2800" dirty="0"/>
              <a:t>１．研究の背景と目的</a:t>
            </a:r>
            <a:endParaRPr lang="en-US" altLang="ja-JP" sz="2800" dirty="0"/>
          </a:p>
          <a:p>
            <a:endParaRPr lang="en-US" altLang="ja-JP" sz="2800" dirty="0"/>
          </a:p>
          <a:p>
            <a:r>
              <a:rPr lang="ja-JP" altLang="en-US" sz="2800" dirty="0"/>
              <a:t>２．新型</a:t>
            </a:r>
            <a:r>
              <a:rPr lang="en-US" altLang="ja-JP" sz="2800" dirty="0"/>
              <a:t>PET</a:t>
            </a:r>
            <a:r>
              <a:rPr lang="ja-JP" altLang="en-US" sz="2800" dirty="0"/>
              <a:t>装置の概要</a:t>
            </a:r>
            <a:r>
              <a:rPr lang="en-US" altLang="ja-JP" sz="2800" dirty="0"/>
              <a:t/>
            </a:r>
            <a:br>
              <a:rPr lang="en-US" altLang="ja-JP" sz="2800" dirty="0"/>
            </a:br>
            <a:endParaRPr lang="en-US" altLang="ja-JP" sz="2800" dirty="0"/>
          </a:p>
          <a:p>
            <a:r>
              <a:rPr lang="ja-JP" altLang="en-US" sz="2800" dirty="0"/>
              <a:t>３</a:t>
            </a:r>
            <a:r>
              <a:rPr lang="ja-JP" altLang="en-US" sz="2800" dirty="0" smtClean="0"/>
              <a:t>．</a:t>
            </a:r>
            <a:r>
              <a:rPr lang="ja-JP" altLang="en-US" sz="2800" dirty="0"/>
              <a:t>結果</a:t>
            </a:r>
            <a:r>
              <a:rPr lang="en-US" altLang="ja-JP" sz="2800" dirty="0"/>
              <a:t/>
            </a:r>
            <a:br>
              <a:rPr lang="en-US" altLang="ja-JP" sz="2800" dirty="0"/>
            </a:br>
            <a:r>
              <a:rPr lang="ja-JP" altLang="en-US" sz="2800" dirty="0"/>
              <a:t>　</a:t>
            </a:r>
            <a:endParaRPr lang="en-US" altLang="ja-JP" sz="2800" dirty="0"/>
          </a:p>
          <a:p>
            <a:r>
              <a:rPr lang="ja-JP" altLang="en-US" sz="2800" dirty="0"/>
              <a:t>４．まとめ</a:t>
            </a:r>
            <a:endParaRPr lang="en-US" altLang="ja-JP" sz="2800" dirty="0"/>
          </a:p>
          <a:p>
            <a:endParaRPr kumimoji="1" lang="en-US" altLang="ja-JP" dirty="0" smtClean="0"/>
          </a:p>
          <a:p>
            <a:endParaRPr kumimoji="1" lang="ja-JP" altLang="en-US" dirty="0"/>
          </a:p>
        </p:txBody>
      </p:sp>
    </p:spTree>
    <p:extLst>
      <p:ext uri="{BB962C8B-B14F-4D97-AF65-F5344CB8AC3E}">
        <p14:creationId xmlns:p14="http://schemas.microsoft.com/office/powerpoint/2010/main" val="31321520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１．研究の背景と目的</a:t>
            </a:r>
            <a:br>
              <a:rPr lang="ja-JP" altLang="en-US" dirty="0"/>
            </a:b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sz="2400" dirty="0" smtClean="0"/>
              <a:t>・</a:t>
            </a:r>
            <a:r>
              <a:rPr lang="en-US" altLang="ja-JP" sz="2400" dirty="0" smtClean="0"/>
              <a:t>PET(</a:t>
            </a:r>
            <a:r>
              <a:rPr lang="ja-JP" altLang="en-US" sz="2400" dirty="0" smtClean="0"/>
              <a:t>陽電子放射断層</a:t>
            </a:r>
            <a:r>
              <a:rPr lang="ja-JP" altLang="en-US" sz="2400" dirty="0"/>
              <a:t>撮影</a:t>
            </a:r>
            <a:r>
              <a:rPr lang="en-US" altLang="ja-JP" sz="2400" dirty="0" smtClean="0"/>
              <a:t>)</a:t>
            </a:r>
            <a:r>
              <a:rPr lang="ja-JP" altLang="en-US" sz="2400" dirty="0" smtClean="0"/>
              <a:t>装置の仕組み</a:t>
            </a:r>
            <a:endParaRPr lang="en-US" altLang="ja-JP" sz="2400" dirty="0" smtClean="0"/>
          </a:p>
          <a:p>
            <a:pPr marL="0" indent="0">
              <a:buNone/>
            </a:pPr>
            <a:endParaRPr lang="en-US" altLang="ja-JP" sz="2400" dirty="0"/>
          </a:p>
          <a:p>
            <a:r>
              <a:rPr lang="ja-JP" altLang="en-US" sz="2400" dirty="0"/>
              <a:t>・既存の</a:t>
            </a:r>
            <a:r>
              <a:rPr lang="en-US" altLang="ja-JP" sz="2400" dirty="0"/>
              <a:t>PET</a:t>
            </a:r>
            <a:r>
              <a:rPr lang="ja-JP" altLang="en-US" sz="2400" dirty="0"/>
              <a:t>装置の問題点</a:t>
            </a:r>
            <a:endParaRPr lang="en-US" altLang="ja-JP" sz="2400" dirty="0"/>
          </a:p>
          <a:p>
            <a:endParaRPr lang="en-US" altLang="ja-JP" sz="2400" dirty="0"/>
          </a:p>
          <a:p>
            <a:r>
              <a:rPr lang="ja-JP" altLang="en-US" sz="2400" dirty="0"/>
              <a:t>・本研究の目的</a:t>
            </a:r>
          </a:p>
        </p:txBody>
      </p:sp>
    </p:spTree>
    <p:extLst>
      <p:ext uri="{BB962C8B-B14F-4D97-AF65-F5344CB8AC3E}">
        <p14:creationId xmlns:p14="http://schemas.microsoft.com/office/powerpoint/2010/main" val="19064045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PET </a:t>
            </a:r>
            <a:r>
              <a:rPr lang="en-US" altLang="ja-JP" sz="2000" dirty="0"/>
              <a:t>(</a:t>
            </a:r>
            <a:r>
              <a:rPr lang="ja-JP" altLang="en-US" sz="2000" dirty="0"/>
              <a:t>陽電子放射断層撮影</a:t>
            </a:r>
            <a:r>
              <a:rPr lang="en-US" altLang="ja-JP" sz="2000" dirty="0"/>
              <a:t>)</a:t>
            </a:r>
            <a:r>
              <a:rPr lang="ja-JP" altLang="en-US" dirty="0" smtClean="0"/>
              <a:t>装置</a:t>
            </a:r>
            <a:r>
              <a:rPr lang="ja-JP" altLang="en-US" dirty="0"/>
              <a:t>の</a:t>
            </a:r>
            <a:r>
              <a:rPr lang="ja-JP" altLang="en-US" dirty="0" smtClean="0"/>
              <a:t>仕組み</a:t>
            </a:r>
            <a:endParaRPr kumimoji="1" lang="ja-JP" altLang="en-US" dirty="0"/>
          </a:p>
        </p:txBody>
      </p:sp>
      <p:sp>
        <p:nvSpPr>
          <p:cNvPr id="3" name="コンテンツ プレースホルダー 2"/>
          <p:cNvSpPr>
            <a:spLocks noGrp="1"/>
          </p:cNvSpPr>
          <p:nvPr>
            <p:ph idx="1"/>
          </p:nvPr>
        </p:nvSpPr>
        <p:spPr>
          <a:xfrm>
            <a:off x="1941909" y="2156604"/>
            <a:ext cx="2768114" cy="3134063"/>
          </a:xfrm>
        </p:spPr>
        <p:txBody>
          <a:bodyPr>
            <a:normAutofit/>
          </a:bodyPr>
          <a:lstStyle/>
          <a:p>
            <a:r>
              <a:rPr kumimoji="1" lang="ja-JP" altLang="en-US" sz="2000" dirty="0" smtClean="0"/>
              <a:t>人体の周りを取り巻くように多数のガンマ線検出器を配置</a:t>
            </a:r>
            <a:endParaRPr kumimoji="1" lang="en-US" altLang="ja-JP" sz="2000" dirty="0" smtClean="0"/>
          </a:p>
          <a:p>
            <a:endParaRPr lang="en-US" altLang="ja-JP" sz="2000" dirty="0"/>
          </a:p>
          <a:p>
            <a:r>
              <a:rPr kumimoji="1" lang="ja-JP" altLang="en-US" sz="2000" dirty="0" smtClean="0"/>
              <a:t>陽電子・電子対消滅で出たガンマ線２本を検出器で捉える。</a:t>
            </a:r>
            <a:endParaRPr kumimoji="1" lang="en-US" altLang="ja-JP" sz="2000" dirty="0" smtClean="0"/>
          </a:p>
          <a:p>
            <a:endParaRPr kumimoji="1" lang="en-US" altLang="ja-JP" dirty="0" smtClean="0"/>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42369" y="1350250"/>
            <a:ext cx="3786091" cy="3455669"/>
          </a:xfrm>
          <a:prstGeom prst="rect">
            <a:avLst/>
          </a:prstGeom>
        </p:spPr>
      </p:pic>
      <p:sp>
        <p:nvSpPr>
          <p:cNvPr id="5" name="テキスト ボックス 4"/>
          <p:cNvSpPr txBox="1"/>
          <p:nvPr/>
        </p:nvSpPr>
        <p:spPr>
          <a:xfrm>
            <a:off x="5286577" y="4928545"/>
            <a:ext cx="3027245" cy="507831"/>
          </a:xfrm>
          <a:prstGeom prst="rect">
            <a:avLst/>
          </a:prstGeom>
          <a:noFill/>
        </p:spPr>
        <p:txBody>
          <a:bodyPr wrap="square" rtlCol="0">
            <a:spAutoFit/>
          </a:bodyPr>
          <a:lstStyle/>
          <a:p>
            <a:r>
              <a:rPr kumimoji="1" lang="ja-JP" altLang="en-US" sz="900" dirty="0">
                <a:solidFill>
                  <a:prstClr val="black"/>
                </a:solidFill>
              </a:rPr>
              <a:t>出典：理化学研究所「複数のプローブを同時追跡できる</a:t>
            </a:r>
            <a:r>
              <a:rPr kumimoji="1" lang="en-US" altLang="ja-JP" sz="900" dirty="0">
                <a:solidFill>
                  <a:prstClr val="black"/>
                </a:solidFill>
              </a:rPr>
              <a:t>『MI-PET』</a:t>
            </a:r>
            <a:r>
              <a:rPr kumimoji="1" lang="ja-JP" altLang="en-US" sz="900" dirty="0">
                <a:solidFill>
                  <a:prstClr val="black"/>
                </a:solidFill>
              </a:rPr>
              <a:t>を開発」</a:t>
            </a:r>
          </a:p>
          <a:p>
            <a:r>
              <a:rPr kumimoji="1" lang="en-US" altLang="ja-JP" sz="900" dirty="0">
                <a:solidFill>
                  <a:prstClr val="black"/>
                </a:solidFill>
              </a:rPr>
              <a:t>http://www.riken.jp/pr/press/2017/20170215_2/</a:t>
            </a:r>
            <a:endParaRPr kumimoji="1" lang="ja-JP" altLang="en-US" sz="900" dirty="0">
              <a:solidFill>
                <a:prstClr val="black"/>
              </a:solidFill>
            </a:endParaRPr>
          </a:p>
        </p:txBody>
      </p:sp>
    </p:spTree>
    <p:extLst>
      <p:ext uri="{BB962C8B-B14F-4D97-AF65-F5344CB8AC3E}">
        <p14:creationId xmlns:p14="http://schemas.microsoft.com/office/powerpoint/2010/main" val="10379211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既存の</a:t>
            </a:r>
            <a:r>
              <a:rPr lang="en-US" altLang="ja-JP" dirty="0"/>
              <a:t>PET</a:t>
            </a:r>
            <a:r>
              <a:rPr lang="ja-JP" altLang="en-US" dirty="0"/>
              <a:t>装置の問題点</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sz="2400" dirty="0"/>
              <a:t>一般的に、</a:t>
            </a:r>
            <a:r>
              <a:rPr lang="en-US" altLang="ja-JP" sz="2400" dirty="0"/>
              <a:t>PET</a:t>
            </a:r>
            <a:r>
              <a:rPr lang="ja-JP" altLang="en-US" sz="2400" dirty="0"/>
              <a:t>用ガンマ線検出器では、多数のシンチレータと光電子増倍管が並べられている。</a:t>
            </a:r>
            <a:endParaRPr lang="en-US" altLang="ja-JP" sz="2400" dirty="0"/>
          </a:p>
          <a:p>
            <a:endParaRPr lang="en-US" altLang="ja-JP" sz="2400" dirty="0"/>
          </a:p>
          <a:p>
            <a:endParaRPr lang="en-US" altLang="ja-JP" sz="2400" dirty="0"/>
          </a:p>
          <a:p>
            <a:r>
              <a:rPr lang="ja-JP" altLang="en-US" sz="2400" dirty="0"/>
              <a:t>基本的には、個々のシンチレータを小さくするほど、位置分解能がよくなるはずである。</a:t>
            </a:r>
          </a:p>
        </p:txBody>
      </p:sp>
    </p:spTree>
    <p:extLst>
      <p:ext uri="{BB962C8B-B14F-4D97-AF65-F5344CB8AC3E}">
        <p14:creationId xmlns:p14="http://schemas.microsoft.com/office/powerpoint/2010/main" val="10492960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既存の</a:t>
            </a:r>
            <a:r>
              <a:rPr lang="en-US" altLang="ja-JP" dirty="0"/>
              <a:t>PET</a:t>
            </a:r>
            <a:r>
              <a:rPr lang="ja-JP" altLang="en-US" dirty="0"/>
              <a:t>装置の問題点</a:t>
            </a:r>
            <a:endParaRPr kumimoji="1" lang="ja-JP" altLang="en-US" dirty="0"/>
          </a:p>
        </p:txBody>
      </p:sp>
      <p:sp>
        <p:nvSpPr>
          <p:cNvPr id="3" name="コンテンツ プレースホルダー 2"/>
          <p:cNvSpPr>
            <a:spLocks noGrp="1"/>
          </p:cNvSpPr>
          <p:nvPr>
            <p:ph idx="1"/>
          </p:nvPr>
        </p:nvSpPr>
        <p:spPr>
          <a:xfrm>
            <a:off x="1941909" y="2457450"/>
            <a:ext cx="6287691" cy="2833217"/>
          </a:xfrm>
        </p:spPr>
        <p:txBody>
          <a:bodyPr>
            <a:normAutofit/>
          </a:bodyPr>
          <a:lstStyle/>
          <a:p>
            <a:r>
              <a:rPr lang="ja-JP" altLang="en-US" sz="2800" dirty="0"/>
              <a:t>ところがシンチレータを小さくすると、コンプトン散乱のため、１本のガンマ線が複数のシンチレータで電子との相互作用を起こすようになる。</a:t>
            </a:r>
            <a:endParaRPr lang="en-US" altLang="ja-JP" sz="2800" dirty="0"/>
          </a:p>
          <a:p>
            <a:endParaRPr lang="en-US" altLang="ja-JP" sz="1800" dirty="0"/>
          </a:p>
        </p:txBody>
      </p:sp>
    </p:spTree>
    <p:extLst>
      <p:ext uri="{BB962C8B-B14F-4D97-AF65-F5344CB8AC3E}">
        <p14:creationId xmlns:p14="http://schemas.microsoft.com/office/powerpoint/2010/main" val="69093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既存の</a:t>
            </a:r>
            <a:r>
              <a:rPr lang="en-US" altLang="ja-JP" dirty="0"/>
              <a:t>PET</a:t>
            </a:r>
            <a:r>
              <a:rPr lang="ja-JP" altLang="en-US" dirty="0"/>
              <a:t>装置の問題点</a:t>
            </a:r>
            <a:endParaRPr kumimoji="1" lang="ja-JP" altLang="en-US" dirty="0"/>
          </a:p>
        </p:txBody>
      </p:sp>
      <p:sp>
        <p:nvSpPr>
          <p:cNvPr id="4" name="コンテンツ プレースホルダー 3"/>
          <p:cNvSpPr>
            <a:spLocks noGrp="1"/>
          </p:cNvSpPr>
          <p:nvPr>
            <p:ph idx="1"/>
          </p:nvPr>
        </p:nvSpPr>
        <p:spPr>
          <a:xfrm>
            <a:off x="1138687" y="1999762"/>
            <a:ext cx="2492609" cy="3119456"/>
          </a:xfrm>
        </p:spPr>
        <p:txBody>
          <a:bodyPr>
            <a:normAutofit/>
          </a:bodyPr>
          <a:lstStyle/>
          <a:p>
            <a:r>
              <a:rPr lang="ja-JP" altLang="en-US" sz="2000" dirty="0"/>
              <a:t>１回の対消滅事象に対し、コンプトン散乱が</a:t>
            </a:r>
            <a:r>
              <a:rPr lang="ja-JP" altLang="en-US" sz="2000" b="1" dirty="0">
                <a:solidFill>
                  <a:srgbClr val="FF0000"/>
                </a:solidFill>
              </a:rPr>
              <a:t>１～６回</a:t>
            </a:r>
            <a:r>
              <a:rPr lang="ja-JP" altLang="en-US" sz="2000" dirty="0"/>
              <a:t>起こる（光電吸収を含めて</a:t>
            </a:r>
            <a:r>
              <a:rPr lang="ja-JP" altLang="en-US" sz="2000" dirty="0">
                <a:solidFill>
                  <a:srgbClr val="FF0000"/>
                </a:solidFill>
              </a:rPr>
              <a:t>３～８個の電子が散乱</a:t>
            </a:r>
            <a:r>
              <a:rPr lang="ja-JP" altLang="en-US" sz="2000" dirty="0"/>
              <a:t>される）場合が多い</a:t>
            </a:r>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52602" y="1989997"/>
            <a:ext cx="4728893" cy="3580133"/>
          </a:xfrm>
          <a:prstGeom prst="rect">
            <a:avLst/>
          </a:prstGeom>
        </p:spPr>
      </p:pic>
      <p:sp>
        <p:nvSpPr>
          <p:cNvPr id="3" name="テキスト ボックス 2"/>
          <p:cNvSpPr txBox="1"/>
          <p:nvPr/>
        </p:nvSpPr>
        <p:spPr>
          <a:xfrm>
            <a:off x="7004650" y="5579894"/>
            <a:ext cx="1328468" cy="372332"/>
          </a:xfrm>
          <a:prstGeom prst="rect">
            <a:avLst/>
          </a:prstGeom>
          <a:noFill/>
        </p:spPr>
        <p:txBody>
          <a:bodyPr wrap="square" rtlCol="0">
            <a:spAutoFit/>
          </a:bodyPr>
          <a:lstStyle/>
          <a:p>
            <a:r>
              <a:rPr kumimoji="1" lang="ja-JP" altLang="en-US" dirty="0" smtClean="0"/>
              <a:t>散乱回数</a:t>
            </a:r>
            <a:endParaRPr kumimoji="1" lang="ja-JP" altLang="en-US" dirty="0"/>
          </a:p>
        </p:txBody>
      </p:sp>
      <p:sp>
        <p:nvSpPr>
          <p:cNvPr id="6" name="テキスト ボックス 5"/>
          <p:cNvSpPr txBox="1"/>
          <p:nvPr/>
        </p:nvSpPr>
        <p:spPr>
          <a:xfrm>
            <a:off x="4215621" y="5485133"/>
            <a:ext cx="2789029" cy="369332"/>
          </a:xfrm>
          <a:prstGeom prst="rect">
            <a:avLst/>
          </a:prstGeom>
          <a:noFill/>
        </p:spPr>
        <p:txBody>
          <a:bodyPr wrap="square" rtlCol="0">
            <a:spAutoFit/>
          </a:bodyPr>
          <a:lstStyle/>
          <a:p>
            <a:r>
              <a:rPr kumimoji="1" lang="en-US" altLang="ja-JP" dirty="0" smtClean="0"/>
              <a:t>0          10        20</a:t>
            </a:r>
            <a:endParaRPr kumimoji="1" lang="ja-JP" altLang="en-US" dirty="0"/>
          </a:p>
        </p:txBody>
      </p:sp>
      <p:sp>
        <p:nvSpPr>
          <p:cNvPr id="7" name="テキスト ボックス 6"/>
          <p:cNvSpPr txBox="1"/>
          <p:nvPr/>
        </p:nvSpPr>
        <p:spPr>
          <a:xfrm>
            <a:off x="3553234" y="2185313"/>
            <a:ext cx="461665" cy="1604514"/>
          </a:xfrm>
          <a:prstGeom prst="rect">
            <a:avLst/>
          </a:prstGeom>
          <a:noFill/>
        </p:spPr>
        <p:txBody>
          <a:bodyPr vert="eaVert" wrap="square" rtlCol="0">
            <a:spAutoFit/>
          </a:bodyPr>
          <a:lstStyle/>
          <a:p>
            <a:r>
              <a:rPr kumimoji="1" lang="ja-JP" altLang="en-US" dirty="0" smtClean="0"/>
              <a:t>事象</a:t>
            </a:r>
            <a:r>
              <a:rPr kumimoji="1" lang="ja-JP" altLang="en-US" dirty="0"/>
              <a:t>数</a:t>
            </a:r>
          </a:p>
        </p:txBody>
      </p:sp>
      <p:sp>
        <p:nvSpPr>
          <p:cNvPr id="8" name="テキスト ボックス 7"/>
          <p:cNvSpPr txBox="1"/>
          <p:nvPr/>
        </p:nvSpPr>
        <p:spPr>
          <a:xfrm>
            <a:off x="3553234" y="5119218"/>
            <a:ext cx="461665" cy="369332"/>
          </a:xfrm>
          <a:prstGeom prst="rect">
            <a:avLst/>
          </a:prstGeom>
          <a:noFill/>
        </p:spPr>
        <p:txBody>
          <a:bodyPr wrap="square" rtlCol="0">
            <a:spAutoFit/>
          </a:bodyPr>
          <a:lstStyle/>
          <a:p>
            <a:r>
              <a:rPr kumimoji="1" lang="en-US" altLang="ja-JP" dirty="0" smtClean="0"/>
              <a:t>0</a:t>
            </a:r>
            <a:endParaRPr kumimoji="1" lang="ja-JP" altLang="en-US" dirty="0"/>
          </a:p>
        </p:txBody>
      </p:sp>
      <p:sp>
        <p:nvSpPr>
          <p:cNvPr id="9" name="テキスト ボックス 8"/>
          <p:cNvSpPr txBox="1"/>
          <p:nvPr/>
        </p:nvSpPr>
        <p:spPr>
          <a:xfrm>
            <a:off x="3421281" y="3975378"/>
            <a:ext cx="1018766" cy="369332"/>
          </a:xfrm>
          <a:prstGeom prst="rect">
            <a:avLst/>
          </a:prstGeom>
          <a:noFill/>
        </p:spPr>
        <p:txBody>
          <a:bodyPr wrap="square" rtlCol="0">
            <a:spAutoFit/>
          </a:bodyPr>
          <a:lstStyle/>
          <a:p>
            <a:r>
              <a:rPr kumimoji="1" lang="en-US" altLang="ja-JP" dirty="0" smtClean="0"/>
              <a:t>1,000</a:t>
            </a:r>
            <a:endParaRPr kumimoji="1" lang="ja-JP" altLang="en-US" dirty="0"/>
          </a:p>
        </p:txBody>
      </p:sp>
    </p:spTree>
    <p:extLst>
      <p:ext uri="{BB962C8B-B14F-4D97-AF65-F5344CB8AC3E}">
        <p14:creationId xmlns:p14="http://schemas.microsoft.com/office/powerpoint/2010/main" val="20215748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既存の</a:t>
            </a:r>
            <a:r>
              <a:rPr lang="en-US" altLang="ja-JP" dirty="0"/>
              <a:t>PET</a:t>
            </a:r>
            <a:r>
              <a:rPr lang="ja-JP" altLang="en-US" dirty="0"/>
              <a:t>装置の問題点</a:t>
            </a:r>
            <a:endParaRPr kumimoji="1" lang="ja-JP" altLang="en-US" dirty="0"/>
          </a:p>
        </p:txBody>
      </p:sp>
      <p:sp>
        <p:nvSpPr>
          <p:cNvPr id="3" name="コンテンツ プレースホルダー 2"/>
          <p:cNvSpPr>
            <a:spLocks noGrp="1"/>
          </p:cNvSpPr>
          <p:nvPr>
            <p:ph idx="1"/>
          </p:nvPr>
        </p:nvSpPr>
        <p:spPr/>
        <p:txBody>
          <a:bodyPr/>
          <a:lstStyle/>
          <a:p>
            <a:r>
              <a:rPr lang="ja-JP" altLang="en-US" sz="2400" dirty="0"/>
              <a:t>既存の</a:t>
            </a:r>
            <a:r>
              <a:rPr lang="en-US" altLang="ja-JP" sz="2400" dirty="0"/>
              <a:t>PET</a:t>
            </a:r>
            <a:r>
              <a:rPr lang="ja-JP" altLang="en-US" sz="2400" dirty="0"/>
              <a:t>では、光電子増倍管が電気抵抗でつながれているため、複数の光電子増倍管が信号を出した場合には信号の重心がとられる。</a:t>
            </a:r>
            <a:endParaRPr lang="en-US" altLang="ja-JP" sz="2400" dirty="0"/>
          </a:p>
          <a:p>
            <a:endParaRPr lang="en-US" altLang="ja-JP" sz="2400" dirty="0"/>
          </a:p>
          <a:p>
            <a:r>
              <a:rPr lang="ja-JP" altLang="en-US" sz="2400" dirty="0"/>
              <a:t>その結果、位置分解能は制約されてしまう。</a:t>
            </a:r>
            <a:endParaRPr lang="en-US" altLang="ja-JP" sz="2400" dirty="0"/>
          </a:p>
          <a:p>
            <a:endParaRPr lang="en-US" altLang="ja-JP" dirty="0"/>
          </a:p>
          <a:p>
            <a:endParaRPr kumimoji="1" lang="ja-JP" altLang="en-US" dirty="0"/>
          </a:p>
        </p:txBody>
      </p:sp>
    </p:spTree>
    <p:extLst>
      <p:ext uri="{BB962C8B-B14F-4D97-AF65-F5344CB8AC3E}">
        <p14:creationId xmlns:p14="http://schemas.microsoft.com/office/powerpoint/2010/main" val="2525975240"/>
      </p:ext>
    </p:extLst>
  </p:cSld>
  <p:clrMapOvr>
    <a:masterClrMapping/>
  </p:clrMapOvr>
  <p:timing>
    <p:tnLst>
      <p:par>
        <p:cTn id="1" dur="indefinite" restart="never" nodeType="tmRoot"/>
      </p:par>
    </p:tnLst>
  </p:timing>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2201</TotalTime>
  <Words>1660</Words>
  <Application>Microsoft Office PowerPoint</Application>
  <PresentationFormat>画面に合わせる (4:3)</PresentationFormat>
  <Paragraphs>122</Paragraphs>
  <Slides>21</Slides>
  <Notes>19</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21</vt:i4>
      </vt:variant>
    </vt:vector>
  </HeadingPairs>
  <TitlesOfParts>
    <vt:vector size="30" baseType="lpstr">
      <vt:lpstr>Arial Unicode MS</vt:lpstr>
      <vt:lpstr>ＭＳ Ｐゴシック</vt:lpstr>
      <vt:lpstr>メイリオ</vt:lpstr>
      <vt:lpstr>Arial</vt:lpstr>
      <vt:lpstr>Calibri</vt:lpstr>
      <vt:lpstr>Century Gothic</vt:lpstr>
      <vt:lpstr>Wingdings 3</vt:lpstr>
      <vt:lpstr>ウィスプ</vt:lpstr>
      <vt:lpstr>Office テーマ</vt:lpstr>
      <vt:lpstr>位置分解能0.5 mmのPETγ線測定器の開発</vt:lpstr>
      <vt:lpstr> We have nothing to declare for this study. </vt:lpstr>
      <vt:lpstr>PowerPoint プレゼンテーション</vt:lpstr>
      <vt:lpstr>１．研究の背景と目的 </vt:lpstr>
      <vt:lpstr>PET (陽電子放射断層撮影)装置の仕組み</vt:lpstr>
      <vt:lpstr>既存のPET装置の問題点</vt:lpstr>
      <vt:lpstr>既存のPET装置の問題点</vt:lpstr>
      <vt:lpstr>既存のPET装置の問題点</vt:lpstr>
      <vt:lpstr>既存のPET装置の問題点</vt:lpstr>
      <vt:lpstr>本研究の目的</vt:lpstr>
      <vt:lpstr>２．研究の概要 </vt:lpstr>
      <vt:lpstr>新型PET装置の概要</vt:lpstr>
      <vt:lpstr>シミュレーションに必要なパラメータについて</vt:lpstr>
      <vt:lpstr>シミュレーションに必要なパラメータについて</vt:lpstr>
      <vt:lpstr>３．結果</vt:lpstr>
      <vt:lpstr>がん部位での陽電子・電子対消滅の検出事象数</vt:lpstr>
      <vt:lpstr>画像再構成</vt:lpstr>
      <vt:lpstr>コンプトン散乱事象は重心演算、ただし　　　10 mm以上離れた地点にガンマ線がエネルギーを落とした事象を棄却した場合の例</vt:lpstr>
      <vt:lpstr>検出器の複数層でシンチレーション発光が起こった事象を棄却した場合の例</vt:lpstr>
      <vt:lpstr>検出器の複数層でシンチレーション発光が起こった事象について、ガンマ線が落としたエネルギーの情報をもとに最初の散乱位置を判定した場合の例</vt:lpstr>
      <vt:lpstr>４．まとめ</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卒研発表っぽいもの</dc:title>
  <dc:creator>a a</dc:creator>
  <cp:lastModifiedBy>a a</cp:lastModifiedBy>
  <cp:revision>195</cp:revision>
  <dcterms:created xsi:type="dcterms:W3CDTF">2017-02-26T13:41:58Z</dcterms:created>
  <dcterms:modified xsi:type="dcterms:W3CDTF">2017-04-07T02:35:04Z</dcterms:modified>
</cp:coreProperties>
</file>