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2"/>
  </p:notesMasterIdLst>
  <p:handoutMasterIdLst>
    <p:handoutMasterId r:id="rId33"/>
  </p:handoutMasterIdLst>
  <p:sldIdLst>
    <p:sldId id="256" r:id="rId3"/>
    <p:sldId id="322" r:id="rId4"/>
    <p:sldId id="306" r:id="rId5"/>
    <p:sldId id="308" r:id="rId6"/>
    <p:sldId id="323" r:id="rId7"/>
    <p:sldId id="283" r:id="rId8"/>
    <p:sldId id="304" r:id="rId9"/>
    <p:sldId id="287" r:id="rId10"/>
    <p:sldId id="291" r:id="rId11"/>
    <p:sldId id="272" r:id="rId12"/>
    <p:sldId id="271" r:id="rId13"/>
    <p:sldId id="292" r:id="rId14"/>
    <p:sldId id="314" r:id="rId15"/>
    <p:sldId id="317" r:id="rId16"/>
    <p:sldId id="276" r:id="rId17"/>
    <p:sldId id="318" r:id="rId18"/>
    <p:sldId id="277" r:id="rId19"/>
    <p:sldId id="319" r:id="rId20"/>
    <p:sldId id="326" r:id="rId21"/>
    <p:sldId id="294" r:id="rId22"/>
    <p:sldId id="293" r:id="rId23"/>
    <p:sldId id="325" r:id="rId24"/>
    <p:sldId id="324" r:id="rId25"/>
    <p:sldId id="300" r:id="rId26"/>
    <p:sldId id="297" r:id="rId27"/>
    <p:sldId id="298" r:id="rId28"/>
    <p:sldId id="301" r:id="rId29"/>
    <p:sldId id="302" r:id="rId30"/>
    <p:sldId id="303" r:id="rId31"/>
  </p:sldIdLst>
  <p:sldSz cx="12192000" cy="6858000"/>
  <p:notesSz cx="10691813" cy="75596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FA00"/>
    <a:srgbClr val="F66A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p:restoredTop sz="87879"/>
  </p:normalViewPr>
  <p:slideViewPr>
    <p:cSldViewPr snapToGrid="0" snapToObjects="1">
      <p:cViewPr>
        <p:scale>
          <a:sx n="75" d="100"/>
          <a:sy n="75" d="100"/>
        </p:scale>
        <p:origin x="144" y="2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8" d="100"/>
          <a:sy n="58" d="100"/>
        </p:scale>
        <p:origin x="4112" y="216"/>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notesMaster" Target="notesMasters/notes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handoutMaster" Target="handoutMasters/handout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634167" cy="37938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6055402" y="0"/>
            <a:ext cx="4634167" cy="379387"/>
          </a:xfrm>
          <a:prstGeom prst="rect">
            <a:avLst/>
          </a:prstGeom>
        </p:spPr>
        <p:txBody>
          <a:bodyPr vert="horz" lIns="91440" tIns="45720" rIns="91440" bIns="45720" rtlCol="0"/>
          <a:lstStyle>
            <a:lvl1pPr algn="r">
              <a:defRPr sz="1200"/>
            </a:lvl1pPr>
          </a:lstStyle>
          <a:p>
            <a:fld id="{C2FDA4AB-4964-7142-8D86-B3608784BCD6}" type="datetimeFigureOut">
              <a:rPr kumimoji="1" lang="ja-JP" altLang="en-US" smtClean="0"/>
              <a:t>2016/1/22</a:t>
            </a:fld>
            <a:endParaRPr kumimoji="1" lang="ja-JP" altLang="en-US"/>
          </a:p>
        </p:txBody>
      </p:sp>
      <p:sp>
        <p:nvSpPr>
          <p:cNvPr id="4" name="フッター プレースホルダー 3"/>
          <p:cNvSpPr>
            <a:spLocks noGrp="1"/>
          </p:cNvSpPr>
          <p:nvPr>
            <p:ph type="ftr" sz="quarter" idx="2"/>
          </p:nvPr>
        </p:nvSpPr>
        <p:spPr>
          <a:xfrm>
            <a:off x="0" y="7180288"/>
            <a:ext cx="4634167" cy="3793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6055402" y="7180288"/>
            <a:ext cx="4634167" cy="379387"/>
          </a:xfrm>
          <a:prstGeom prst="rect">
            <a:avLst/>
          </a:prstGeom>
        </p:spPr>
        <p:txBody>
          <a:bodyPr vert="horz" lIns="91440" tIns="45720" rIns="91440" bIns="45720" rtlCol="0" anchor="b"/>
          <a:lstStyle>
            <a:lvl1pPr algn="r">
              <a:defRPr sz="1200"/>
            </a:lvl1pPr>
          </a:lstStyle>
          <a:p>
            <a:fld id="{D0C44070-AF3A-E54E-8C9A-DCFAA10E06C4}" type="slidenum">
              <a:rPr kumimoji="1" lang="ja-JP" altLang="en-US" smtClean="0"/>
              <a:t>‹#›</a:t>
            </a:fld>
            <a:endParaRPr kumimoji="1" lang="ja-JP" altLang="en-US"/>
          </a:p>
        </p:txBody>
      </p:sp>
    </p:spTree>
    <p:extLst>
      <p:ext uri="{BB962C8B-B14F-4D97-AF65-F5344CB8AC3E}">
        <p14:creationId xmlns:p14="http://schemas.microsoft.com/office/powerpoint/2010/main" val="358770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634167" cy="37938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6055402" y="0"/>
            <a:ext cx="4634167" cy="379387"/>
          </a:xfrm>
          <a:prstGeom prst="rect">
            <a:avLst/>
          </a:prstGeom>
        </p:spPr>
        <p:txBody>
          <a:bodyPr vert="horz" lIns="91440" tIns="45720" rIns="91440" bIns="45720" rtlCol="0"/>
          <a:lstStyle>
            <a:lvl1pPr algn="r">
              <a:defRPr sz="1200"/>
            </a:lvl1pPr>
          </a:lstStyle>
          <a:p>
            <a:fld id="{3046F766-270A-0349-B542-14CEEEEE6E86}" type="datetimeFigureOut">
              <a:rPr kumimoji="1" lang="ja-JP" altLang="en-US" smtClean="0"/>
              <a:t>2016/1/22</a:t>
            </a:fld>
            <a:endParaRPr kumimoji="1" lang="ja-JP" altLang="en-US"/>
          </a:p>
        </p:txBody>
      </p:sp>
      <p:sp>
        <p:nvSpPr>
          <p:cNvPr id="4" name="スライド イメージ プレースホルダー 3"/>
          <p:cNvSpPr>
            <a:spLocks noGrp="1" noRot="1" noChangeAspect="1"/>
          </p:cNvSpPr>
          <p:nvPr>
            <p:ph type="sldImg" idx="2"/>
          </p:nvPr>
        </p:nvSpPr>
        <p:spPr>
          <a:xfrm>
            <a:off x="3078163" y="944563"/>
            <a:ext cx="4535487" cy="25511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1068733" y="3637848"/>
            <a:ext cx="8554348" cy="297672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7180288"/>
            <a:ext cx="4634167" cy="3793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6055402" y="7180288"/>
            <a:ext cx="4634167" cy="379387"/>
          </a:xfrm>
          <a:prstGeom prst="rect">
            <a:avLst/>
          </a:prstGeom>
        </p:spPr>
        <p:txBody>
          <a:bodyPr vert="horz" lIns="91440" tIns="45720" rIns="91440" bIns="45720" rtlCol="0" anchor="b"/>
          <a:lstStyle>
            <a:lvl1pPr algn="r">
              <a:defRPr sz="1200"/>
            </a:lvl1pPr>
          </a:lstStyle>
          <a:p>
            <a:fld id="{C84D5AD3-9EB7-F148-ABE3-4926A18DC7D4}" type="slidenum">
              <a:rPr kumimoji="1" lang="ja-JP" altLang="en-US" smtClean="0"/>
              <a:t>‹#›</a:t>
            </a:fld>
            <a:endParaRPr kumimoji="1" lang="ja-JP" altLang="en-US"/>
          </a:p>
        </p:txBody>
      </p:sp>
    </p:spTree>
    <p:extLst>
      <p:ext uri="{BB962C8B-B14F-4D97-AF65-F5344CB8AC3E}">
        <p14:creationId xmlns:p14="http://schemas.microsoft.com/office/powerpoint/2010/main" val="19698247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Thank you for my introduction. And, I'll talk about this title.</a:t>
            </a:r>
            <a:r>
              <a:rPr lang="ja-JP" altLang="ja-JP" dirty="0" smtClean="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C84D5AD3-9EB7-F148-ABE3-4926A18DC7D4}" type="slidenum">
              <a:rPr kumimoji="1" lang="ja-JP" altLang="en-US" smtClean="0"/>
              <a:t>1</a:t>
            </a:fld>
            <a:endParaRPr kumimoji="1" lang="ja-JP" altLang="en-US"/>
          </a:p>
        </p:txBody>
      </p:sp>
    </p:spTree>
    <p:extLst>
      <p:ext uri="{BB962C8B-B14F-4D97-AF65-F5344CB8AC3E}">
        <p14:creationId xmlns:p14="http://schemas.microsoft.com/office/powerpoint/2010/main" val="1237276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We produced a prototype counter using the silica aerogel. Cherenkov photon is observed by photomultiplier tubes via a light guide made from wavelength shifting fibers. Comparing with direct read out PMT, it is enable that suppression of gamma-ray noise, extending effective area and cost down.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84D5AD3-9EB7-F148-ABE3-4926A18DC7D4}" type="slidenum">
              <a:rPr kumimoji="1" lang="ja-JP" altLang="en-US" smtClean="0"/>
              <a:t>10</a:t>
            </a:fld>
            <a:endParaRPr kumimoji="1" lang="ja-JP" altLang="en-US"/>
          </a:p>
        </p:txBody>
      </p:sp>
    </p:spTree>
    <p:extLst>
      <p:ext uri="{BB962C8B-B14F-4D97-AF65-F5344CB8AC3E}">
        <p14:creationId xmlns:p14="http://schemas.microsoft.com/office/powerpoint/2010/main" val="2013808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The prototype counter overview is shown in this slide. This counter consists of trigger window made from scintillating fibers, </a:t>
            </a:r>
            <a:r>
              <a:rPr kumimoji="1" lang="en-US" altLang="ja-JP" sz="1200" kern="1200" dirty="0" err="1" smtClean="0">
                <a:solidFill>
                  <a:schemeClr val="tx1"/>
                </a:solidFill>
                <a:effectLst/>
                <a:latin typeface="+mn-lt"/>
                <a:ea typeface="+mn-ea"/>
                <a:cs typeface="+mn-cs"/>
              </a:rPr>
              <a:t>Cherenekov</a:t>
            </a:r>
            <a:r>
              <a:rPr kumimoji="1" lang="en-US" altLang="ja-JP" sz="1200" kern="1200" dirty="0" smtClean="0">
                <a:solidFill>
                  <a:schemeClr val="tx1"/>
                </a:solidFill>
                <a:effectLst/>
                <a:latin typeface="+mn-lt"/>
                <a:ea typeface="+mn-ea"/>
                <a:cs typeface="+mn-cs"/>
              </a:rPr>
              <a:t> counter using silica aerogel, shielding block and scintillation counter for suppression of cosmic </a:t>
            </a:r>
            <a:r>
              <a:rPr kumimoji="1" lang="en-US" altLang="ja-JP" sz="1200" kern="1200" dirty="0" err="1" smtClean="0">
                <a:solidFill>
                  <a:schemeClr val="tx1"/>
                </a:solidFill>
                <a:effectLst/>
                <a:latin typeface="+mn-lt"/>
                <a:ea typeface="+mn-ea"/>
                <a:cs typeface="+mn-cs"/>
              </a:rPr>
              <a:t>muons</a:t>
            </a:r>
            <a:r>
              <a:rPr kumimoji="1" lang="en-US" altLang="ja-JP" sz="1200" kern="1200" dirty="0" smtClean="0">
                <a:solidFill>
                  <a:schemeClr val="tx1"/>
                </a:solidFill>
                <a:effectLst/>
                <a:latin typeface="+mn-lt"/>
                <a:ea typeface="+mn-ea"/>
                <a:cs typeface="+mn-cs"/>
              </a:rPr>
              <a:t>. The sample sets under the counter. In the case of SFT and AC is reaction and veto is not reaction, this event means detection of beta-ray from yttorium-90.</a:t>
            </a:r>
            <a:r>
              <a:rPr lang="ja-JP" altLang="ja-JP" dirty="0" smtClean="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C84D5AD3-9EB7-F148-ABE3-4926A18DC7D4}" type="slidenum">
              <a:rPr kumimoji="1" lang="ja-JP" altLang="en-US" smtClean="0"/>
              <a:t>11</a:t>
            </a:fld>
            <a:endParaRPr kumimoji="1" lang="ja-JP" altLang="en-US"/>
          </a:p>
        </p:txBody>
      </p:sp>
    </p:spTree>
    <p:extLst>
      <p:ext uri="{BB962C8B-B14F-4D97-AF65-F5344CB8AC3E}">
        <p14:creationId xmlns:p14="http://schemas.microsoft.com/office/powerpoint/2010/main" val="1734493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About identification of  Sr-90 and Cs137.</a:t>
            </a:r>
            <a:endParaRPr kumimoji="1" lang="ja-JP" altLang="en-US" dirty="0"/>
          </a:p>
        </p:txBody>
      </p:sp>
      <p:sp>
        <p:nvSpPr>
          <p:cNvPr id="4" name="スライド番号プレースホルダー 3"/>
          <p:cNvSpPr>
            <a:spLocks noGrp="1"/>
          </p:cNvSpPr>
          <p:nvPr>
            <p:ph type="sldNum" sz="quarter" idx="10"/>
          </p:nvPr>
        </p:nvSpPr>
        <p:spPr/>
        <p:txBody>
          <a:bodyPr/>
          <a:lstStyle/>
          <a:p>
            <a:fld id="{C84D5AD3-9EB7-F148-ABE3-4926A18DC7D4}" type="slidenum">
              <a:rPr kumimoji="1" lang="ja-JP" altLang="en-US" smtClean="0"/>
              <a:t>12</a:t>
            </a:fld>
            <a:endParaRPr kumimoji="1" lang="ja-JP" altLang="en-US"/>
          </a:p>
        </p:txBody>
      </p:sp>
    </p:spTree>
    <p:extLst>
      <p:ext uri="{BB962C8B-B14F-4D97-AF65-F5344CB8AC3E}">
        <p14:creationId xmlns:p14="http://schemas.microsoft.com/office/powerpoint/2010/main" val="624550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In order not to react beta-ray from Cs-137, it is required index less than 1.0492. We used the aerogel with index of 1.045, and aimed to measure.</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The method is simple. Radioactive source was set on the counter, the sensitivity is led from effective count rate and source activity. </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As the results, Sr-90 sensitivity of 5 by 10 to the minas 3rd power</a:t>
            </a:r>
            <a:r>
              <a:rPr kumimoji="1" lang="en-US" altLang="ja-JP" sz="1200" kern="1200" baseline="0" dirty="0" smtClean="0">
                <a:solidFill>
                  <a:schemeClr val="tx1"/>
                </a:solidFill>
                <a:effectLst/>
                <a:latin typeface="+mn-lt"/>
                <a:ea typeface="+mn-ea"/>
                <a:cs typeface="+mn-cs"/>
              </a:rPr>
              <a:t> Hz per </a:t>
            </a:r>
            <a:r>
              <a:rPr kumimoji="1" lang="en-US" altLang="ja-JP" sz="1200" kern="1200" baseline="0" dirty="0" err="1" smtClean="0">
                <a:solidFill>
                  <a:schemeClr val="tx1"/>
                </a:solidFill>
                <a:effectLst/>
                <a:latin typeface="+mn-lt"/>
                <a:ea typeface="+mn-ea"/>
                <a:cs typeface="+mn-cs"/>
              </a:rPr>
              <a:t>Bq</a:t>
            </a:r>
            <a:r>
              <a:rPr kumimoji="1" lang="en-US" altLang="ja-JP" sz="1200" kern="1200" dirty="0" smtClean="0">
                <a:solidFill>
                  <a:schemeClr val="tx1"/>
                </a:solidFill>
                <a:effectLst/>
                <a:latin typeface="+mn-lt"/>
                <a:ea typeface="+mn-ea"/>
                <a:cs typeface="+mn-cs"/>
              </a:rPr>
              <a:t> and the ratio of 0.2% are obtained.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84D5AD3-9EB7-F148-ABE3-4926A18DC7D4}" type="slidenum">
              <a:rPr kumimoji="1" lang="ja-JP" altLang="en-US" smtClean="0"/>
              <a:t>13</a:t>
            </a:fld>
            <a:endParaRPr kumimoji="1" lang="ja-JP" altLang="en-US"/>
          </a:p>
        </p:txBody>
      </p:sp>
    </p:spTree>
    <p:extLst>
      <p:ext uri="{BB962C8B-B14F-4D97-AF65-F5344CB8AC3E}">
        <p14:creationId xmlns:p14="http://schemas.microsoft.com/office/powerpoint/2010/main" val="419630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And, on the effective area of 30 cm by 10 cm, the Sr-90 source is put on the counter moving incident position. As the result, standard deviation fluctuation less than 10% was demonstrated and sensitive area was proved to 24 cm by 10 cm.</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84D5AD3-9EB7-F148-ABE3-4926A18DC7D4}" type="slidenum">
              <a:rPr kumimoji="1" lang="ja-JP" altLang="en-US" smtClean="0"/>
              <a:t>14</a:t>
            </a:fld>
            <a:endParaRPr kumimoji="1" lang="ja-JP" altLang="en-US"/>
          </a:p>
        </p:txBody>
      </p:sp>
    </p:spTree>
    <p:extLst>
      <p:ext uri="{BB962C8B-B14F-4D97-AF65-F5344CB8AC3E}">
        <p14:creationId xmlns:p14="http://schemas.microsoft.com/office/powerpoint/2010/main" val="2083329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Next, about identification of Sr-90 and potassium-40.</a:t>
            </a:r>
            <a:endParaRPr kumimoji="1" lang="ja-JP" altLang="ja-JP" sz="1200" kern="1200" dirty="0" smtClean="0">
              <a:solidFill>
                <a:schemeClr val="tx1"/>
              </a:solidFill>
              <a:effectLst/>
              <a:latin typeface="+mn-lt"/>
              <a:ea typeface="+mn-ea"/>
              <a:cs typeface="+mn-cs"/>
            </a:endParaRP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C84D5AD3-9EB7-F148-ABE3-4926A18DC7D4}" type="slidenum">
              <a:rPr kumimoji="1" lang="ja-JP" altLang="en-US" smtClean="0"/>
              <a:t>15</a:t>
            </a:fld>
            <a:endParaRPr kumimoji="1" lang="ja-JP" altLang="en-US"/>
          </a:p>
        </p:txBody>
      </p:sp>
    </p:spTree>
    <p:extLst>
      <p:ext uri="{BB962C8B-B14F-4D97-AF65-F5344CB8AC3E}">
        <p14:creationId xmlns:p14="http://schemas.microsoft.com/office/powerpoint/2010/main" val="1691919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In this time, in order not to react beta-ray from potassium-40, it is required the index less than 1.0418. We aimed to measure using the aerogel with index of 1.035.</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However, how we get potassium-40 source?</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84D5AD3-9EB7-F148-ABE3-4926A18DC7D4}" type="slidenum">
              <a:rPr kumimoji="1" lang="ja-JP" altLang="en-US" smtClean="0"/>
              <a:t>16</a:t>
            </a:fld>
            <a:endParaRPr kumimoji="1" lang="ja-JP" altLang="en-US"/>
          </a:p>
        </p:txBody>
      </p:sp>
    </p:spTree>
    <p:extLst>
      <p:ext uri="{BB962C8B-B14F-4D97-AF65-F5344CB8AC3E}">
        <p14:creationId xmlns:p14="http://schemas.microsoft.com/office/powerpoint/2010/main" val="857787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So, potassium-40 is about 0.012% in natural potassium. For mass stable, we used pure potassium chloride, which has 16.6 </a:t>
            </a:r>
            <a:r>
              <a:rPr kumimoji="1" lang="en-US" altLang="ja-JP" sz="1200" kern="1200" dirty="0" err="1" smtClean="0">
                <a:solidFill>
                  <a:schemeClr val="tx1"/>
                </a:solidFill>
                <a:effectLst/>
                <a:latin typeface="+mn-lt"/>
                <a:ea typeface="+mn-ea"/>
                <a:cs typeface="+mn-cs"/>
              </a:rPr>
              <a:t>Bq</a:t>
            </a:r>
            <a:r>
              <a:rPr kumimoji="1" lang="en-US" altLang="ja-JP" sz="1200" kern="1200" dirty="0" smtClean="0">
                <a:solidFill>
                  <a:schemeClr val="tx1"/>
                </a:solidFill>
                <a:effectLst/>
                <a:latin typeface="+mn-lt"/>
                <a:ea typeface="+mn-ea"/>
                <a:cs typeface="+mn-cs"/>
              </a:rPr>
              <a:t> per gram.</a:t>
            </a: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And experimental relation was confirmed by scintillation counter. Therefore, enable as potassium-40 source was proved.</a:t>
            </a:r>
            <a:r>
              <a:rPr lang="ja-JP" altLang="ja-JP" dirty="0" smtClean="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C84D5AD3-9EB7-F148-ABE3-4926A18DC7D4}" type="slidenum">
              <a:rPr kumimoji="1" lang="ja-JP" altLang="en-US" smtClean="0"/>
              <a:t>17</a:t>
            </a:fld>
            <a:endParaRPr kumimoji="1" lang="ja-JP" altLang="en-US"/>
          </a:p>
        </p:txBody>
      </p:sp>
    </p:spTree>
    <p:extLst>
      <p:ext uri="{BB962C8B-B14F-4D97-AF65-F5344CB8AC3E}">
        <p14:creationId xmlns:p14="http://schemas.microsoft.com/office/powerpoint/2010/main" val="1255730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About the potassium-40, it is measured same of cesium-137. The raw data is shown in the list.</a:t>
            </a: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a:t>
            </a:r>
            <a:r>
              <a:rPr kumimoji="1" lang="en-US" altLang="ja-JP" sz="1200" kern="1200" baseline="0" dirty="0" smtClean="0">
                <a:solidFill>
                  <a:schemeClr val="tx1"/>
                </a:solidFill>
                <a:effectLst/>
                <a:latin typeface="+mn-lt"/>
                <a:ea typeface="+mn-ea"/>
                <a:cs typeface="+mn-cs"/>
              </a:rPr>
              <a:t> p</a:t>
            </a:r>
            <a:r>
              <a:rPr kumimoji="1" lang="en-US" altLang="ja-JP" sz="1200" kern="1200" dirty="0" smtClean="0">
                <a:solidFill>
                  <a:schemeClr val="tx1"/>
                </a:solidFill>
                <a:effectLst/>
                <a:latin typeface="+mn-lt"/>
                <a:ea typeface="+mn-ea"/>
                <a:cs typeface="+mn-cs"/>
              </a:rPr>
              <a:t>otassium-40 was not observed the deviation significantly the error in the background.</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84D5AD3-9EB7-F148-ABE3-4926A18DC7D4}" type="slidenum">
              <a:rPr kumimoji="1" lang="ja-JP" altLang="en-US" smtClean="0"/>
              <a:t>18</a:t>
            </a:fld>
            <a:endParaRPr kumimoji="1" lang="ja-JP" altLang="en-US"/>
          </a:p>
        </p:txBody>
      </p:sp>
    </p:spTree>
    <p:extLst>
      <p:ext uri="{BB962C8B-B14F-4D97-AF65-F5344CB8AC3E}">
        <p14:creationId xmlns:p14="http://schemas.microsoft.com/office/powerpoint/2010/main" val="1158907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Sr-90 sensitivity is calculated this value by the formula. </a:t>
            </a: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And the detection limit of Sr-90 is obtained 1.78 </a:t>
            </a:r>
            <a:r>
              <a:rPr kumimoji="1" lang="en-US" altLang="ja-JP" sz="1200" kern="1200" dirty="0" err="1" smtClean="0">
                <a:solidFill>
                  <a:schemeClr val="tx1"/>
                </a:solidFill>
                <a:effectLst/>
                <a:latin typeface="+mn-lt"/>
                <a:ea typeface="+mn-ea"/>
                <a:cs typeface="+mn-cs"/>
              </a:rPr>
              <a:t>Bq</a:t>
            </a:r>
            <a:r>
              <a:rPr kumimoji="1" lang="en-US" altLang="ja-JP" sz="1200" kern="1200" baseline="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for this prototype counter.</a:t>
            </a: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As the result, it is found that the ratio of potassium-40 and Sr-90 less than 3.5%.</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84D5AD3-9EB7-F148-ABE3-4926A18DC7D4}" type="slidenum">
              <a:rPr kumimoji="1" lang="ja-JP" altLang="en-US" smtClean="0"/>
              <a:t>19</a:t>
            </a:fld>
            <a:endParaRPr kumimoji="1" lang="ja-JP" altLang="en-US"/>
          </a:p>
        </p:txBody>
      </p:sp>
    </p:spTree>
    <p:extLst>
      <p:ext uri="{BB962C8B-B14F-4D97-AF65-F5344CB8AC3E}">
        <p14:creationId xmlns:p14="http://schemas.microsoft.com/office/powerpoint/2010/main" val="1424199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We have passed five years since the Fukushima nuclear accident.</a:t>
            </a:r>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Some people can not forget the impact, yet.</a:t>
            </a: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This graph shows produced mount ratio of agriculture, livestock and fishery in Fukushima. The fishery’s damage is grader, and even now, it has remained the damage.</a:t>
            </a: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In addition, we have same problems for the recovery. One of the reasons is about Sr-90. its radio activity is very difficult to measurer.</a:t>
            </a:r>
            <a:r>
              <a:rPr lang="ja-JP" altLang="ja-JP" dirty="0" smtClean="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C84D5AD3-9EB7-F148-ABE3-4926A18DC7D4}" type="slidenum">
              <a:rPr kumimoji="1" lang="ja-JP" altLang="en-US" smtClean="0"/>
              <a:t>2</a:t>
            </a:fld>
            <a:endParaRPr kumimoji="1" lang="ja-JP" altLang="en-US"/>
          </a:p>
        </p:txBody>
      </p:sp>
    </p:spTree>
    <p:extLst>
      <p:ext uri="{BB962C8B-B14F-4D97-AF65-F5344CB8AC3E}">
        <p14:creationId xmlns:p14="http://schemas.microsoft.com/office/powerpoint/2010/main" val="430434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In this time, we aimed to measure the sensitivity of Sr-90 and potassium-40 using aerogel with index of 1.035, for the prototype counter.</a:t>
            </a: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Potassium-40 was not observed the deviation significantly the background error, because potassium-40 activity is a little and BG</a:t>
            </a:r>
            <a:r>
              <a:rPr kumimoji="1" lang="en-US" altLang="ja-JP" sz="1200" kern="1200" baseline="0" dirty="0" smtClean="0">
                <a:solidFill>
                  <a:schemeClr val="tx1"/>
                </a:solidFill>
                <a:effectLst/>
                <a:latin typeface="+mn-lt"/>
                <a:ea typeface="+mn-ea"/>
                <a:cs typeface="+mn-cs"/>
              </a:rPr>
              <a:t> rate is larger, yet</a:t>
            </a:r>
            <a:r>
              <a:rPr kumimoji="1" lang="en-US" altLang="ja-JP" sz="1200" kern="1200" dirty="0" smtClean="0">
                <a:solidFill>
                  <a:schemeClr val="tx1"/>
                </a:solidFill>
                <a:effectLst/>
                <a:latin typeface="+mn-lt"/>
                <a:ea typeface="+mn-ea"/>
                <a:cs typeface="+mn-cs"/>
              </a:rPr>
              <a:t>. </a:t>
            </a: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For the improving that, the prototype counter's effective area should </a:t>
            </a:r>
            <a:r>
              <a:rPr kumimoji="1" lang="en-US" altLang="ja-JP" sz="1200" kern="1200" smtClean="0">
                <a:solidFill>
                  <a:schemeClr val="tx1"/>
                </a:solidFill>
                <a:effectLst/>
                <a:latin typeface="+mn-lt"/>
                <a:ea typeface="+mn-ea"/>
                <a:cs typeface="+mn-cs"/>
              </a:rPr>
              <a:t>be extended, </a:t>
            </a:r>
            <a:r>
              <a:rPr kumimoji="1" lang="en-US" altLang="ja-JP" sz="1200" kern="1200" dirty="0" smtClean="0">
                <a:solidFill>
                  <a:schemeClr val="tx1"/>
                </a:solidFill>
                <a:effectLst/>
                <a:latin typeface="+mn-lt"/>
                <a:ea typeface="+mn-ea"/>
                <a:cs typeface="+mn-cs"/>
              </a:rPr>
              <a:t>and BG</a:t>
            </a:r>
            <a:r>
              <a:rPr kumimoji="1" lang="en-US" altLang="ja-JP" sz="1200" kern="1200" baseline="0" dirty="0" smtClean="0">
                <a:solidFill>
                  <a:schemeClr val="tx1"/>
                </a:solidFill>
                <a:effectLst/>
                <a:latin typeface="+mn-lt"/>
                <a:ea typeface="+mn-ea"/>
                <a:cs typeface="+mn-cs"/>
              </a:rPr>
              <a:t> should be suppressed</a:t>
            </a:r>
            <a:r>
              <a:rPr kumimoji="1" lang="en-US" altLang="ja-JP" sz="1200" kern="1200" dirty="0" smtClean="0">
                <a:solidFill>
                  <a:schemeClr val="tx1"/>
                </a:solidFill>
                <a:effectLst/>
                <a:latin typeface="+mn-lt"/>
                <a:ea typeface="+mn-ea"/>
                <a:cs typeface="+mn-cs"/>
              </a:rPr>
              <a:t>.</a:t>
            </a: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a:t>
            </a:r>
            <a:r>
              <a:rPr kumimoji="1" lang="en-US" altLang="ja-JP" sz="1200" kern="1200" baseline="0" dirty="0" smtClean="0">
                <a:solidFill>
                  <a:schemeClr val="tx1"/>
                </a:solidFill>
                <a:effectLst/>
                <a:latin typeface="+mn-lt"/>
                <a:ea typeface="+mn-ea"/>
                <a:cs typeface="+mn-cs"/>
              </a:rPr>
              <a:t> is successfully to make the prototype counter with sensitivity of only Sr-90, but the performance is not enough. we would improve it.</a:t>
            </a: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84D5AD3-9EB7-F148-ABE3-4926A18DC7D4}" type="slidenum">
              <a:rPr kumimoji="1" lang="ja-JP" altLang="en-US" smtClean="0"/>
              <a:t>20</a:t>
            </a:fld>
            <a:endParaRPr kumimoji="1" lang="ja-JP" altLang="en-US"/>
          </a:p>
        </p:txBody>
      </p:sp>
    </p:spTree>
    <p:extLst>
      <p:ext uri="{BB962C8B-B14F-4D97-AF65-F5344CB8AC3E}">
        <p14:creationId xmlns:p14="http://schemas.microsoft.com/office/powerpoint/2010/main" val="1920439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Here, we propose 3 ideas for the recovery of Fukushima, using the identification technology. </a:t>
            </a:r>
          </a:p>
          <a:p>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First, for the fishery restart. Getting fish fillet</a:t>
            </a:r>
            <a:r>
              <a:rPr kumimoji="1" lang="en-US" altLang="ja-JP" sz="1200" kern="1200" baseline="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is made to paste, and measured Sr-90 activity</a:t>
            </a:r>
            <a:r>
              <a:rPr kumimoji="1" lang="en-US" altLang="ja-JP" sz="1200" kern="1200" baseline="0" dirty="0" smtClean="0">
                <a:solidFill>
                  <a:schemeClr val="tx1"/>
                </a:solidFill>
                <a:effectLst/>
                <a:latin typeface="+mn-lt"/>
                <a:ea typeface="+mn-ea"/>
                <a:cs typeface="+mn-cs"/>
              </a:rPr>
              <a:t>, which t</a:t>
            </a:r>
            <a:r>
              <a:rPr kumimoji="1" lang="en-US" altLang="ja-JP" sz="1200" kern="1200" dirty="0" smtClean="0">
                <a:solidFill>
                  <a:schemeClr val="tx1"/>
                </a:solidFill>
                <a:effectLst/>
                <a:latin typeface="+mn-lt"/>
                <a:ea typeface="+mn-ea"/>
                <a:cs typeface="+mn-cs"/>
              </a:rPr>
              <a:t>he fillet has almost its born. The measurement is finished soon for keeping flesh and decided OK or NG before celling. </a:t>
            </a: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 is important for this counter that, simply useable everyone, result output soon, anywhere measurement without controlled area and lower cost for unit of sample.</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84D5AD3-9EB7-F148-ABE3-4926A18DC7D4}" type="slidenum">
              <a:rPr kumimoji="1" lang="ja-JP" altLang="en-US" smtClean="0"/>
              <a:t>21</a:t>
            </a:fld>
            <a:endParaRPr kumimoji="1" lang="ja-JP" altLang="en-US"/>
          </a:p>
        </p:txBody>
      </p:sp>
    </p:spTree>
    <p:extLst>
      <p:ext uri="{BB962C8B-B14F-4D97-AF65-F5344CB8AC3E}">
        <p14:creationId xmlns:p14="http://schemas.microsoft.com/office/powerpoint/2010/main" val="75032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Here, we propose 3 ideas for the recovery of Fukushima, using the technology. </a:t>
            </a:r>
          </a:p>
          <a:p>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First, for the fishery restart. Getting fish born is made to paste, and measured Sr-90 activity. The measurement is finished soon for keeping flesh and decided OK or NG before celling. </a:t>
            </a: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 is important for this counter that simply useable everyone, result output soon, anywhere measurement without controlled area and lower cost for unit of sample.</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84D5AD3-9EB7-F148-ABE3-4926A18DC7D4}" type="slidenum">
              <a:rPr kumimoji="1" lang="ja-JP" altLang="en-US" smtClean="0"/>
              <a:t>22</a:t>
            </a:fld>
            <a:endParaRPr kumimoji="1" lang="ja-JP" altLang="en-US"/>
          </a:p>
        </p:txBody>
      </p:sp>
    </p:spTree>
    <p:extLst>
      <p:ext uri="{BB962C8B-B14F-4D97-AF65-F5344CB8AC3E}">
        <p14:creationId xmlns:p14="http://schemas.microsoft.com/office/powerpoint/2010/main" val="648390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Second, For the drinking water. The Cherenkov counter can decide yes or no, and monitor online. </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When the counter observed Sr-90, it alerts and stops supply. In Europe, it is reported plan that water works bureau checks alpha, beta and gamma-ray detection everyday, for home security.</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 In addition, this monitor would be applied to check removed contaminated water.</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84D5AD3-9EB7-F148-ABE3-4926A18DC7D4}" type="slidenum">
              <a:rPr kumimoji="1" lang="ja-JP" altLang="en-US" smtClean="0"/>
              <a:t>23</a:t>
            </a:fld>
            <a:endParaRPr kumimoji="1" lang="ja-JP" altLang="en-US"/>
          </a:p>
        </p:txBody>
      </p:sp>
    </p:spTree>
    <p:extLst>
      <p:ext uri="{BB962C8B-B14F-4D97-AF65-F5344CB8AC3E}">
        <p14:creationId xmlns:p14="http://schemas.microsoft.com/office/powerpoint/2010/main" val="1588659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Third, about debris scanner for commissioning the melt downed reactor. In the melt downed reactor basically, the debris are in cooling water, which water has much of Sr-90.</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And the debris have rutenium-106 from Uranium. So, in order not to react the beta-ray from yttorium-90, it is required the index less than 1.017. So, it is possible by this identification technology.</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84D5AD3-9EB7-F148-ABE3-4926A18DC7D4}" type="slidenum">
              <a:rPr kumimoji="1" lang="ja-JP" altLang="en-US" smtClean="0"/>
              <a:t>24</a:t>
            </a:fld>
            <a:endParaRPr kumimoji="1" lang="ja-JP" altLang="en-US"/>
          </a:p>
        </p:txBody>
      </p:sp>
    </p:spTree>
    <p:extLst>
      <p:ext uri="{BB962C8B-B14F-4D97-AF65-F5344CB8AC3E}">
        <p14:creationId xmlns:p14="http://schemas.microsoft.com/office/powerpoint/2010/main" val="587470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Lastly, we have developed Cherenkov counter for identification of radionuclide. It is successfully to identify Sr-90 in solvable radionuclides and natural radiation. </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And we have proposed 3 ideas for the Fukushima recovery. I think that this technology is one of the approach to advance the recovery, and this technology would be to practical application.</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84D5AD3-9EB7-F148-ABE3-4926A18DC7D4}" type="slidenum">
              <a:rPr kumimoji="1" lang="ja-JP" altLang="en-US" smtClean="0"/>
              <a:t>25</a:t>
            </a:fld>
            <a:endParaRPr kumimoji="1" lang="ja-JP" altLang="en-US"/>
          </a:p>
        </p:txBody>
      </p:sp>
    </p:spTree>
    <p:extLst>
      <p:ext uri="{BB962C8B-B14F-4D97-AF65-F5344CB8AC3E}">
        <p14:creationId xmlns:p14="http://schemas.microsoft.com/office/powerpoint/2010/main" val="1046015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Thank you.</a:t>
            </a:r>
            <a:r>
              <a:rPr lang="ja-JP" altLang="ja-JP" dirty="0" smtClean="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C84D5AD3-9EB7-F148-ABE3-4926A18DC7D4}" type="slidenum">
              <a:rPr kumimoji="1" lang="ja-JP" altLang="en-US" smtClean="0"/>
              <a:t>26</a:t>
            </a:fld>
            <a:endParaRPr kumimoji="1" lang="ja-JP" altLang="en-US"/>
          </a:p>
        </p:txBody>
      </p:sp>
    </p:spTree>
    <p:extLst>
      <p:ext uri="{BB962C8B-B14F-4D97-AF65-F5344CB8AC3E}">
        <p14:creationId xmlns:p14="http://schemas.microsoft.com/office/powerpoint/2010/main" val="394333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4D5AD3-9EB7-F148-ABE3-4926A18DC7D4}" type="slidenum">
              <a:rPr kumimoji="1" lang="ja-JP" altLang="en-US" smtClean="0"/>
              <a:t>28</a:t>
            </a:fld>
            <a:endParaRPr kumimoji="1" lang="ja-JP" altLang="en-US"/>
          </a:p>
        </p:txBody>
      </p:sp>
    </p:spTree>
    <p:extLst>
      <p:ext uri="{BB962C8B-B14F-4D97-AF65-F5344CB8AC3E}">
        <p14:creationId xmlns:p14="http://schemas.microsoft.com/office/powerpoint/2010/main" val="2032195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4D5AD3-9EB7-F148-ABE3-4926A18DC7D4}" type="slidenum">
              <a:rPr kumimoji="1" lang="ja-JP" altLang="en-US" smtClean="0"/>
              <a:t>29</a:t>
            </a:fld>
            <a:endParaRPr kumimoji="1" lang="ja-JP" altLang="en-US"/>
          </a:p>
        </p:txBody>
      </p:sp>
    </p:spTree>
    <p:extLst>
      <p:ext uri="{BB962C8B-B14F-4D97-AF65-F5344CB8AC3E}">
        <p14:creationId xmlns:p14="http://schemas.microsoft.com/office/powerpoint/2010/main" val="742042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You know that Japanese government defined as 100 </a:t>
            </a:r>
            <a:r>
              <a:rPr kumimoji="1" lang="en-US" altLang="ja-JP" sz="1200" kern="1200" dirty="0" err="1" smtClean="0">
                <a:solidFill>
                  <a:schemeClr val="tx1"/>
                </a:solidFill>
                <a:effectLst/>
                <a:latin typeface="+mn-lt"/>
                <a:ea typeface="+mn-ea"/>
                <a:cs typeface="+mn-cs"/>
              </a:rPr>
              <a:t>Bq</a:t>
            </a:r>
            <a:r>
              <a:rPr kumimoji="1" lang="en-US" altLang="ja-JP" sz="1200" kern="1200" dirty="0" smtClean="0">
                <a:solidFill>
                  <a:schemeClr val="tx1"/>
                </a:solidFill>
                <a:effectLst/>
                <a:latin typeface="+mn-lt"/>
                <a:ea typeface="+mn-ea"/>
                <a:cs typeface="+mn-cs"/>
              </a:rPr>
              <a:t> per kg of limit of radio-cesium in food, which the value is enough less than natural radioactivity of potassium-40 in our body.</a:t>
            </a:r>
            <a:r>
              <a:rPr lang="ja-JP" altLang="ja-JP" dirty="0" smtClean="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C84D5AD3-9EB7-F148-ABE3-4926A18DC7D4}" type="slidenum">
              <a:rPr kumimoji="1" lang="ja-JP" altLang="en-US" smtClean="0"/>
              <a:t>3</a:t>
            </a:fld>
            <a:endParaRPr kumimoji="1" lang="ja-JP" altLang="en-US"/>
          </a:p>
        </p:txBody>
      </p:sp>
    </p:spTree>
    <p:extLst>
      <p:ext uri="{BB962C8B-B14F-4D97-AF65-F5344CB8AC3E}">
        <p14:creationId xmlns:p14="http://schemas.microsoft.com/office/powerpoint/2010/main" val="2026306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However, the Sr-90 is not decided. If we take Sr-90 with the value same one of cesium limit, internal exposure is 100</a:t>
            </a:r>
            <a:r>
              <a:rPr kumimoji="1" lang="en-US" altLang="ja-JP" sz="1200" kern="1200" baseline="0" dirty="0" smtClean="0">
                <a:solidFill>
                  <a:schemeClr val="tx1"/>
                </a:solidFill>
                <a:effectLst/>
                <a:latin typeface="+mn-lt"/>
                <a:ea typeface="+mn-ea"/>
                <a:cs typeface="+mn-cs"/>
              </a:rPr>
              <a:t> times compared with cesium's exposure </a:t>
            </a:r>
            <a:r>
              <a:rPr kumimoji="1" lang="en-US" altLang="ja-JP" sz="1200" kern="1200" dirty="0" smtClean="0">
                <a:solidFill>
                  <a:schemeClr val="tx1"/>
                </a:solidFill>
                <a:effectLst/>
                <a:latin typeface="+mn-lt"/>
                <a:ea typeface="+mn-ea"/>
                <a:cs typeface="+mn-cs"/>
              </a:rPr>
              <a:t>on the first year. So strontium-90 is more dangerous than radio-cesium.</a:t>
            </a: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Cesium and potassium are alkali metal, distribute in full body and leave out for 70 days. Strontium is alkali earth metal, accumulates into the born and stores for 18 years as</a:t>
            </a:r>
            <a:r>
              <a:rPr kumimoji="1" lang="en-US" altLang="ja-JP" sz="1200" kern="1200" baseline="0" dirty="0" smtClean="0">
                <a:solidFill>
                  <a:schemeClr val="tx1"/>
                </a:solidFill>
                <a:effectLst/>
                <a:latin typeface="+mn-lt"/>
                <a:ea typeface="+mn-ea"/>
                <a:cs typeface="+mn-cs"/>
              </a:rPr>
              <a:t> half lifetime</a:t>
            </a:r>
            <a:r>
              <a:rPr kumimoji="1" lang="en-US" altLang="ja-JP" sz="1200" kern="1200" dirty="0" smtClean="0">
                <a:solidFill>
                  <a:schemeClr val="tx1"/>
                </a:solidFill>
                <a:effectLst/>
                <a:latin typeface="+mn-lt"/>
                <a:ea typeface="+mn-ea"/>
                <a:cs typeface="+mn-cs"/>
              </a:rPr>
              <a:t>. </a:t>
            </a:r>
            <a:endParaRPr kumimoji="1" lang="ja-JP" altLang="en-US" dirty="0"/>
          </a:p>
        </p:txBody>
      </p:sp>
      <p:sp>
        <p:nvSpPr>
          <p:cNvPr id="4" name="スライド番号プレースホルダー 3"/>
          <p:cNvSpPr>
            <a:spLocks noGrp="1"/>
          </p:cNvSpPr>
          <p:nvPr>
            <p:ph type="sldNum" sz="quarter" idx="10"/>
          </p:nvPr>
        </p:nvSpPr>
        <p:spPr/>
        <p:txBody>
          <a:bodyPr/>
          <a:lstStyle/>
          <a:p>
            <a:fld id="{C84D5AD3-9EB7-F148-ABE3-4926A18DC7D4}" type="slidenum">
              <a:rPr kumimoji="1" lang="ja-JP" altLang="en-US" smtClean="0"/>
              <a:t>4</a:t>
            </a:fld>
            <a:endParaRPr kumimoji="1" lang="ja-JP" altLang="en-US"/>
          </a:p>
        </p:txBody>
      </p:sp>
    </p:spTree>
    <p:extLst>
      <p:ext uri="{BB962C8B-B14F-4D97-AF65-F5344CB8AC3E}">
        <p14:creationId xmlns:p14="http://schemas.microsoft.com/office/powerpoint/2010/main" val="693163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Therefore, When the Sr-90 is taken for a year, lifelong exposure is calculated as 500 </a:t>
            </a:r>
            <a:r>
              <a:rPr kumimoji="1" lang="en-US" altLang="ja-JP" sz="1200" kern="1200" dirty="0" err="1" smtClean="0">
                <a:solidFill>
                  <a:schemeClr val="tx1"/>
                </a:solidFill>
                <a:effectLst/>
                <a:latin typeface="+mn-lt"/>
                <a:ea typeface="+mn-ea"/>
                <a:cs typeface="+mn-cs"/>
              </a:rPr>
              <a:t>mSv</a:t>
            </a:r>
            <a:r>
              <a:rPr kumimoji="1" lang="en-US" altLang="ja-JP" sz="1200" kern="1200" dirty="0" smtClean="0">
                <a:solidFill>
                  <a:schemeClr val="tx1"/>
                </a:solidFill>
                <a:effectLst/>
                <a:latin typeface="+mn-lt"/>
                <a:ea typeface="+mn-ea"/>
                <a:cs typeface="+mn-cs"/>
              </a:rPr>
              <a:t>. It is known that exposure increase of 200 </a:t>
            </a:r>
            <a:r>
              <a:rPr kumimoji="1" lang="en-US" altLang="ja-JP" sz="1200" kern="1200" dirty="0" err="1" smtClean="0">
                <a:solidFill>
                  <a:schemeClr val="tx1"/>
                </a:solidFill>
                <a:effectLst/>
                <a:latin typeface="+mn-lt"/>
                <a:ea typeface="+mn-ea"/>
                <a:cs typeface="+mn-cs"/>
              </a:rPr>
              <a:t>mSv</a:t>
            </a:r>
            <a:r>
              <a:rPr kumimoji="1" lang="en-US" altLang="ja-JP" sz="1200" kern="1200" dirty="0" smtClean="0">
                <a:solidFill>
                  <a:schemeClr val="tx1"/>
                </a:solidFill>
                <a:effectLst/>
                <a:latin typeface="+mn-lt"/>
                <a:ea typeface="+mn-ea"/>
                <a:cs typeface="+mn-cs"/>
              </a:rPr>
              <a:t> means cancer risk with 1% increase.</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84D5AD3-9EB7-F148-ABE3-4926A18DC7D4}" type="slidenum">
              <a:rPr kumimoji="1" lang="ja-JP" altLang="en-US" smtClean="0"/>
              <a:t>5</a:t>
            </a:fld>
            <a:endParaRPr kumimoji="1" lang="ja-JP" altLang="en-US"/>
          </a:p>
        </p:txBody>
      </p:sp>
    </p:spTree>
    <p:extLst>
      <p:ext uri="{BB962C8B-B14F-4D97-AF65-F5344CB8AC3E}">
        <p14:creationId xmlns:p14="http://schemas.microsoft.com/office/powerpoint/2010/main" val="521285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That is, radio-cesium is no problem in the limit of 100 </a:t>
            </a:r>
            <a:r>
              <a:rPr kumimoji="1" lang="en-US" altLang="ja-JP" sz="1200" kern="1200" dirty="0" err="1" smtClean="0">
                <a:solidFill>
                  <a:schemeClr val="tx1"/>
                </a:solidFill>
                <a:effectLst/>
                <a:latin typeface="+mn-lt"/>
                <a:ea typeface="+mn-ea"/>
                <a:cs typeface="+mn-cs"/>
              </a:rPr>
              <a:t>Bq</a:t>
            </a:r>
            <a:r>
              <a:rPr kumimoji="1" lang="en-US" altLang="ja-JP" sz="1200" kern="1200" dirty="0" smtClean="0">
                <a:solidFill>
                  <a:schemeClr val="tx1"/>
                </a:solidFill>
                <a:effectLst/>
                <a:latin typeface="+mn-lt"/>
                <a:ea typeface="+mn-ea"/>
                <a:cs typeface="+mn-cs"/>
              </a:rPr>
              <a:t> per kg. On the other hands, strontium-90 is more dangerous and its limit should be decided. However, its activity measurement is more difficult.</a:t>
            </a: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Because, beta-ray</a:t>
            </a:r>
            <a:r>
              <a:rPr kumimoji="1" lang="en-US" altLang="ja-JP" sz="1200" kern="1200" baseline="0" dirty="0" smtClean="0">
                <a:solidFill>
                  <a:schemeClr val="tx1"/>
                </a:solidFill>
                <a:effectLst/>
                <a:latin typeface="+mn-lt"/>
                <a:ea typeface="+mn-ea"/>
                <a:cs typeface="+mn-cs"/>
              </a:rPr>
              <a:t> has </a:t>
            </a:r>
            <a:r>
              <a:rPr kumimoji="1" lang="en-US" altLang="ja-JP" sz="1200" kern="1200" baseline="0" smtClean="0">
                <a:solidFill>
                  <a:schemeClr val="tx1"/>
                </a:solidFill>
                <a:effectLst/>
                <a:latin typeface="+mn-lt"/>
                <a:ea typeface="+mn-ea"/>
                <a:cs typeface="+mn-cs"/>
              </a:rPr>
              <a:t>continuous kinetic energy. And</a:t>
            </a:r>
            <a:r>
              <a:rPr kumimoji="1" lang="en-US" altLang="ja-JP" sz="1200" kern="120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in conventional method of detection deposit energy, the higher energy beta-ray from yttrium-90 is hidden by natural radiation background.</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84D5AD3-9EB7-F148-ABE3-4926A18DC7D4}" type="slidenum">
              <a:rPr kumimoji="1" lang="ja-JP" altLang="en-US" smtClean="0"/>
              <a:t>6</a:t>
            </a:fld>
            <a:endParaRPr kumimoji="1" lang="ja-JP" altLang="en-US"/>
          </a:p>
        </p:txBody>
      </p:sp>
    </p:spTree>
    <p:extLst>
      <p:ext uri="{BB962C8B-B14F-4D97-AF65-F5344CB8AC3E}">
        <p14:creationId xmlns:p14="http://schemas.microsoft.com/office/powerpoint/2010/main" val="1538284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Cherenkov counter can identify only beta-ray from yttrium-90 in the lower energy background.</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84D5AD3-9EB7-F148-ABE3-4926A18DC7D4}" type="slidenum">
              <a:rPr kumimoji="1" lang="ja-JP" altLang="en-US" smtClean="0"/>
              <a:t>7</a:t>
            </a:fld>
            <a:endParaRPr kumimoji="1" lang="ja-JP" altLang="en-US"/>
          </a:p>
        </p:txBody>
      </p:sp>
    </p:spTree>
    <p:extLst>
      <p:ext uri="{BB962C8B-B14F-4D97-AF65-F5344CB8AC3E}">
        <p14:creationId xmlns:p14="http://schemas.microsoft.com/office/powerpoint/2010/main" val="235086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Cherenkov radiation is a kind of shock wave. In a material with index of n, when a charged particle runs faster than photon, Cherenkov photon is emitted. </a:t>
            </a: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That is, the particle velocity is measured yes or no as over the threshold. By the method, the only beta-ray from Sr-90 can be detected in the background of potassium-40, cesium-137 or cosmic </a:t>
            </a:r>
            <a:r>
              <a:rPr kumimoji="1" lang="en-US" altLang="ja-JP" sz="1200" kern="1200" dirty="0" err="1" smtClean="0">
                <a:solidFill>
                  <a:schemeClr val="tx1"/>
                </a:solidFill>
                <a:effectLst/>
                <a:latin typeface="+mn-lt"/>
                <a:ea typeface="+mn-ea"/>
                <a:cs typeface="+mn-cs"/>
              </a:rPr>
              <a:t>muons</a:t>
            </a:r>
            <a:r>
              <a:rPr kumimoji="1" lang="en-US" altLang="ja-JP" sz="1200" kern="1200" dirty="0" smtClean="0">
                <a:solidFill>
                  <a:schemeClr val="tx1"/>
                </a:solidFill>
                <a:effectLst/>
                <a:latin typeface="+mn-lt"/>
                <a:ea typeface="+mn-ea"/>
                <a:cs typeface="+mn-cs"/>
              </a:rPr>
              <a:t>, and it is possible to measure Sr-90 activity.</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84D5AD3-9EB7-F148-ABE3-4926A18DC7D4}" type="slidenum">
              <a:rPr kumimoji="1" lang="ja-JP" altLang="en-US" smtClean="0"/>
              <a:t>8</a:t>
            </a:fld>
            <a:endParaRPr kumimoji="1" lang="ja-JP" altLang="en-US"/>
          </a:p>
        </p:txBody>
      </p:sp>
    </p:spTree>
    <p:extLst>
      <p:ext uri="{BB962C8B-B14F-4D97-AF65-F5344CB8AC3E}">
        <p14:creationId xmlns:p14="http://schemas.microsoft.com/office/powerpoint/2010/main" val="999852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In</a:t>
            </a:r>
            <a:r>
              <a:rPr kumimoji="1" lang="en-US" altLang="ja-JP" sz="1200" kern="1200" baseline="0" dirty="0" smtClean="0">
                <a:solidFill>
                  <a:schemeClr val="tx1"/>
                </a:solidFill>
                <a:effectLst/>
                <a:latin typeface="+mn-lt"/>
                <a:ea typeface="+mn-ea"/>
                <a:cs typeface="+mn-cs"/>
              </a:rPr>
              <a:t> order to</a:t>
            </a:r>
            <a:r>
              <a:rPr kumimoji="1" lang="en-US" altLang="ja-JP" sz="1200" kern="1200" dirty="0" smtClean="0">
                <a:solidFill>
                  <a:schemeClr val="tx1"/>
                </a:solidFill>
                <a:effectLst/>
                <a:latin typeface="+mn-lt"/>
                <a:ea typeface="+mn-ea"/>
                <a:cs typeface="+mn-cs"/>
              </a:rPr>
              <a:t> determine threshold of refractive index, we use silica aerogel. Silica aerogel plays a role of mixtures with SiO2 and air. And the index is decided between 1.003 and 1.26 by the volume ratio.</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84D5AD3-9EB7-F148-ABE3-4926A18DC7D4}" type="slidenum">
              <a:rPr kumimoji="1" lang="ja-JP" altLang="en-US" smtClean="0"/>
              <a:t>9</a:t>
            </a:fld>
            <a:endParaRPr kumimoji="1" lang="ja-JP" altLang="en-US"/>
          </a:p>
        </p:txBody>
      </p:sp>
    </p:spTree>
    <p:extLst>
      <p:ext uri="{BB962C8B-B14F-4D97-AF65-F5344CB8AC3E}">
        <p14:creationId xmlns:p14="http://schemas.microsoft.com/office/powerpoint/2010/main" val="1708702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24" name="PlaceHolder 2"/>
          <p:cNvSpPr>
            <a:spLocks noGrp="1"/>
          </p:cNvSpPr>
          <p:nvPr>
            <p:ph type="body"/>
          </p:nvPr>
        </p:nvSpPr>
        <p:spPr>
          <a:xfrm>
            <a:off x="609480" y="1604520"/>
            <a:ext cx="10728360" cy="1896840"/>
          </a:xfrm>
          <a:prstGeom prst="rect">
            <a:avLst/>
          </a:prstGeom>
        </p:spPr>
        <p:txBody>
          <a:bodyPr wrap="none" lIns="0" tIns="0" rIns="0" bIns="0"/>
          <a:lstStyle/>
          <a:p>
            <a:endParaRPr/>
          </a:p>
        </p:txBody>
      </p:sp>
      <p:sp>
        <p:nvSpPr>
          <p:cNvPr id="25" name="PlaceHolder 3"/>
          <p:cNvSpPr>
            <a:spLocks noGrp="1"/>
          </p:cNvSpPr>
          <p:nvPr>
            <p:ph type="body"/>
          </p:nvPr>
        </p:nvSpPr>
        <p:spPr>
          <a:xfrm>
            <a:off x="609480" y="3681720"/>
            <a:ext cx="10728360" cy="189684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27" name="PlaceHolder 2"/>
          <p:cNvSpPr>
            <a:spLocks noGrp="1"/>
          </p:cNvSpPr>
          <p:nvPr>
            <p:ph type="body"/>
          </p:nvPr>
        </p:nvSpPr>
        <p:spPr>
          <a:xfrm>
            <a:off x="609480" y="1604520"/>
            <a:ext cx="5235120" cy="1896840"/>
          </a:xfrm>
          <a:prstGeom prst="rect">
            <a:avLst/>
          </a:prstGeom>
        </p:spPr>
        <p:txBody>
          <a:bodyPr wrap="none" lIns="0" tIns="0" rIns="0" bIns="0"/>
          <a:lstStyle/>
          <a:p>
            <a:endParaRPr/>
          </a:p>
        </p:txBody>
      </p:sp>
      <p:sp>
        <p:nvSpPr>
          <p:cNvPr id="28" name="PlaceHolder 3"/>
          <p:cNvSpPr>
            <a:spLocks noGrp="1"/>
          </p:cNvSpPr>
          <p:nvPr>
            <p:ph type="body"/>
          </p:nvPr>
        </p:nvSpPr>
        <p:spPr>
          <a:xfrm>
            <a:off x="6106680" y="1604520"/>
            <a:ext cx="5235120" cy="1896840"/>
          </a:xfrm>
          <a:prstGeom prst="rect">
            <a:avLst/>
          </a:prstGeom>
        </p:spPr>
        <p:txBody>
          <a:bodyPr wrap="none" lIns="0" tIns="0" rIns="0" bIns="0"/>
          <a:lstStyle/>
          <a:p>
            <a:endParaRPr/>
          </a:p>
        </p:txBody>
      </p:sp>
      <p:sp>
        <p:nvSpPr>
          <p:cNvPr id="29" name="PlaceHolder 4"/>
          <p:cNvSpPr>
            <a:spLocks noGrp="1"/>
          </p:cNvSpPr>
          <p:nvPr>
            <p:ph type="body"/>
          </p:nvPr>
        </p:nvSpPr>
        <p:spPr>
          <a:xfrm>
            <a:off x="6106680" y="3681720"/>
            <a:ext cx="5235120" cy="1896840"/>
          </a:xfrm>
          <a:prstGeom prst="rect">
            <a:avLst/>
          </a:prstGeom>
        </p:spPr>
        <p:txBody>
          <a:bodyPr wrap="none" lIns="0" tIns="0" rIns="0" bIns="0"/>
          <a:lstStyle/>
          <a:p>
            <a:endParaRPr/>
          </a:p>
        </p:txBody>
      </p:sp>
      <p:sp>
        <p:nvSpPr>
          <p:cNvPr id="30" name="PlaceHolder 5"/>
          <p:cNvSpPr>
            <a:spLocks noGrp="1"/>
          </p:cNvSpPr>
          <p:nvPr>
            <p:ph type="body"/>
          </p:nvPr>
        </p:nvSpPr>
        <p:spPr>
          <a:xfrm>
            <a:off x="609480" y="3681720"/>
            <a:ext cx="5235120" cy="189684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32" name="PlaceHolder 2"/>
          <p:cNvSpPr>
            <a:spLocks noGrp="1"/>
          </p:cNvSpPr>
          <p:nvPr>
            <p:ph type="body"/>
          </p:nvPr>
        </p:nvSpPr>
        <p:spPr>
          <a:xfrm>
            <a:off x="609480" y="1604520"/>
            <a:ext cx="5235120" cy="1896840"/>
          </a:xfrm>
          <a:prstGeom prst="rect">
            <a:avLst/>
          </a:prstGeom>
        </p:spPr>
        <p:txBody>
          <a:bodyPr wrap="none" lIns="0" tIns="0" rIns="0" bIns="0"/>
          <a:lstStyle/>
          <a:p>
            <a:endParaRPr/>
          </a:p>
        </p:txBody>
      </p:sp>
      <p:sp>
        <p:nvSpPr>
          <p:cNvPr id="33" name="PlaceHolder 3"/>
          <p:cNvSpPr>
            <a:spLocks noGrp="1"/>
          </p:cNvSpPr>
          <p:nvPr>
            <p:ph type="body"/>
          </p:nvPr>
        </p:nvSpPr>
        <p:spPr>
          <a:xfrm>
            <a:off x="6106680" y="1604520"/>
            <a:ext cx="5235120" cy="1896840"/>
          </a:xfrm>
          <a:prstGeom prst="rect">
            <a:avLst/>
          </a:prstGeom>
        </p:spPr>
        <p:txBody>
          <a:bodyPr wrap="none" lIns="0" tIns="0" rIns="0" bIns="0"/>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37" name="PlaceHolder 2"/>
          <p:cNvSpPr>
            <a:spLocks noGrp="1"/>
          </p:cNvSpPr>
          <p:nvPr>
            <p:ph type="subTitle"/>
          </p:nvPr>
        </p:nvSpPr>
        <p:spPr>
          <a:xfrm>
            <a:off x="609480" y="1604520"/>
            <a:ext cx="10728360" cy="3977640"/>
          </a:xfrm>
          <a:prstGeom prst="rect">
            <a:avLst/>
          </a:prstGeom>
        </p:spPr>
        <p:txBody>
          <a:bodyPr wrap="none"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39" name="PlaceHolder 2"/>
          <p:cNvSpPr>
            <a:spLocks noGrp="1"/>
          </p:cNvSpPr>
          <p:nvPr>
            <p:ph type="body"/>
          </p:nvPr>
        </p:nvSpPr>
        <p:spPr>
          <a:xfrm>
            <a:off x="609480" y="1604520"/>
            <a:ext cx="10728360" cy="397728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41" name="PlaceHolder 2"/>
          <p:cNvSpPr>
            <a:spLocks noGrp="1"/>
          </p:cNvSpPr>
          <p:nvPr>
            <p:ph type="body"/>
          </p:nvPr>
        </p:nvSpPr>
        <p:spPr>
          <a:xfrm>
            <a:off x="609480" y="1604520"/>
            <a:ext cx="5235120" cy="3977280"/>
          </a:xfrm>
          <a:prstGeom prst="rect">
            <a:avLst/>
          </a:prstGeom>
        </p:spPr>
        <p:txBody>
          <a:bodyPr wrap="none" lIns="0" tIns="0" rIns="0" bIns="0"/>
          <a:lstStyle/>
          <a:p>
            <a:endParaRPr/>
          </a:p>
        </p:txBody>
      </p:sp>
      <p:sp>
        <p:nvSpPr>
          <p:cNvPr id="42" name="PlaceHolder 3"/>
          <p:cNvSpPr>
            <a:spLocks noGrp="1"/>
          </p:cNvSpPr>
          <p:nvPr>
            <p:ph type="body"/>
          </p:nvPr>
        </p:nvSpPr>
        <p:spPr>
          <a:xfrm>
            <a:off x="6106680" y="1604520"/>
            <a:ext cx="5235120" cy="397728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4" name="PlaceHolder 1"/>
          <p:cNvSpPr>
            <a:spLocks noGrp="1"/>
          </p:cNvSpPr>
          <p:nvPr>
            <p:ph type="subTitle"/>
          </p:nvPr>
        </p:nvSpPr>
        <p:spPr>
          <a:xfrm>
            <a:off x="609480" y="273600"/>
            <a:ext cx="10972440" cy="530820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46" name="PlaceHolder 2"/>
          <p:cNvSpPr>
            <a:spLocks noGrp="1"/>
          </p:cNvSpPr>
          <p:nvPr>
            <p:ph type="body"/>
          </p:nvPr>
        </p:nvSpPr>
        <p:spPr>
          <a:xfrm>
            <a:off x="609480" y="1604520"/>
            <a:ext cx="5235120" cy="1896840"/>
          </a:xfrm>
          <a:prstGeom prst="rect">
            <a:avLst/>
          </a:prstGeom>
        </p:spPr>
        <p:txBody>
          <a:bodyPr wrap="none" lIns="0" tIns="0" rIns="0" bIns="0"/>
          <a:lstStyle/>
          <a:p>
            <a:endParaRPr/>
          </a:p>
        </p:txBody>
      </p:sp>
      <p:sp>
        <p:nvSpPr>
          <p:cNvPr id="47" name="PlaceHolder 3"/>
          <p:cNvSpPr>
            <a:spLocks noGrp="1"/>
          </p:cNvSpPr>
          <p:nvPr>
            <p:ph type="body"/>
          </p:nvPr>
        </p:nvSpPr>
        <p:spPr>
          <a:xfrm>
            <a:off x="609480" y="3681720"/>
            <a:ext cx="5235120" cy="1896840"/>
          </a:xfrm>
          <a:prstGeom prst="rect">
            <a:avLst/>
          </a:prstGeom>
        </p:spPr>
        <p:txBody>
          <a:bodyPr wrap="none" lIns="0" tIns="0" rIns="0" bIns="0"/>
          <a:lstStyle/>
          <a:p>
            <a:endParaRPr/>
          </a:p>
        </p:txBody>
      </p:sp>
      <p:sp>
        <p:nvSpPr>
          <p:cNvPr id="48" name="PlaceHolder 4"/>
          <p:cNvSpPr>
            <a:spLocks noGrp="1"/>
          </p:cNvSpPr>
          <p:nvPr>
            <p:ph type="body"/>
          </p:nvPr>
        </p:nvSpPr>
        <p:spPr>
          <a:xfrm>
            <a:off x="6106680" y="1604520"/>
            <a:ext cx="5235120" cy="397728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3" name="PlaceHolder 2"/>
          <p:cNvSpPr>
            <a:spLocks noGrp="1"/>
          </p:cNvSpPr>
          <p:nvPr>
            <p:ph type="subTitle"/>
          </p:nvPr>
        </p:nvSpPr>
        <p:spPr>
          <a:xfrm>
            <a:off x="609480" y="1604520"/>
            <a:ext cx="10728360" cy="397764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50" name="PlaceHolder 2"/>
          <p:cNvSpPr>
            <a:spLocks noGrp="1"/>
          </p:cNvSpPr>
          <p:nvPr>
            <p:ph type="body"/>
          </p:nvPr>
        </p:nvSpPr>
        <p:spPr>
          <a:xfrm>
            <a:off x="609480" y="1604520"/>
            <a:ext cx="5235120" cy="3977280"/>
          </a:xfrm>
          <a:prstGeom prst="rect">
            <a:avLst/>
          </a:prstGeom>
        </p:spPr>
        <p:txBody>
          <a:bodyPr wrap="none" lIns="0" tIns="0" rIns="0" bIns="0"/>
          <a:lstStyle/>
          <a:p>
            <a:endParaRPr/>
          </a:p>
        </p:txBody>
      </p:sp>
      <p:sp>
        <p:nvSpPr>
          <p:cNvPr id="51" name="PlaceHolder 3"/>
          <p:cNvSpPr>
            <a:spLocks noGrp="1"/>
          </p:cNvSpPr>
          <p:nvPr>
            <p:ph type="body"/>
          </p:nvPr>
        </p:nvSpPr>
        <p:spPr>
          <a:xfrm>
            <a:off x="6106680" y="1604520"/>
            <a:ext cx="5235120" cy="1896840"/>
          </a:xfrm>
          <a:prstGeom prst="rect">
            <a:avLst/>
          </a:prstGeom>
        </p:spPr>
        <p:txBody>
          <a:bodyPr wrap="none" lIns="0" tIns="0" rIns="0" bIns="0"/>
          <a:lstStyle/>
          <a:p>
            <a:endParaRPr/>
          </a:p>
        </p:txBody>
      </p:sp>
      <p:sp>
        <p:nvSpPr>
          <p:cNvPr id="52" name="PlaceHolder 4"/>
          <p:cNvSpPr>
            <a:spLocks noGrp="1"/>
          </p:cNvSpPr>
          <p:nvPr>
            <p:ph type="body"/>
          </p:nvPr>
        </p:nvSpPr>
        <p:spPr>
          <a:xfrm>
            <a:off x="6106680" y="3681720"/>
            <a:ext cx="5235120" cy="189684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54" name="PlaceHolder 2"/>
          <p:cNvSpPr>
            <a:spLocks noGrp="1"/>
          </p:cNvSpPr>
          <p:nvPr>
            <p:ph type="body"/>
          </p:nvPr>
        </p:nvSpPr>
        <p:spPr>
          <a:xfrm>
            <a:off x="609480" y="1604520"/>
            <a:ext cx="5235120" cy="1896840"/>
          </a:xfrm>
          <a:prstGeom prst="rect">
            <a:avLst/>
          </a:prstGeom>
        </p:spPr>
        <p:txBody>
          <a:bodyPr wrap="none" lIns="0" tIns="0" rIns="0" bIns="0"/>
          <a:lstStyle/>
          <a:p>
            <a:endParaRPr/>
          </a:p>
        </p:txBody>
      </p:sp>
      <p:sp>
        <p:nvSpPr>
          <p:cNvPr id="55" name="PlaceHolder 3"/>
          <p:cNvSpPr>
            <a:spLocks noGrp="1"/>
          </p:cNvSpPr>
          <p:nvPr>
            <p:ph type="body"/>
          </p:nvPr>
        </p:nvSpPr>
        <p:spPr>
          <a:xfrm>
            <a:off x="6106680" y="1604520"/>
            <a:ext cx="5235120" cy="1896840"/>
          </a:xfrm>
          <a:prstGeom prst="rect">
            <a:avLst/>
          </a:prstGeom>
        </p:spPr>
        <p:txBody>
          <a:bodyPr wrap="none" lIns="0" tIns="0" rIns="0" bIns="0"/>
          <a:lstStyle/>
          <a:p>
            <a:endParaRPr/>
          </a:p>
        </p:txBody>
      </p:sp>
      <p:sp>
        <p:nvSpPr>
          <p:cNvPr id="56" name="PlaceHolder 4"/>
          <p:cNvSpPr>
            <a:spLocks noGrp="1"/>
          </p:cNvSpPr>
          <p:nvPr>
            <p:ph type="body"/>
          </p:nvPr>
        </p:nvSpPr>
        <p:spPr>
          <a:xfrm>
            <a:off x="609480" y="3681720"/>
            <a:ext cx="10728000" cy="189684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58" name="PlaceHolder 2"/>
          <p:cNvSpPr>
            <a:spLocks noGrp="1"/>
          </p:cNvSpPr>
          <p:nvPr>
            <p:ph type="body"/>
          </p:nvPr>
        </p:nvSpPr>
        <p:spPr>
          <a:xfrm>
            <a:off x="609480" y="1604520"/>
            <a:ext cx="10728360" cy="1896840"/>
          </a:xfrm>
          <a:prstGeom prst="rect">
            <a:avLst/>
          </a:prstGeom>
        </p:spPr>
        <p:txBody>
          <a:bodyPr wrap="none" lIns="0" tIns="0" rIns="0" bIns="0"/>
          <a:lstStyle/>
          <a:p>
            <a:endParaRPr/>
          </a:p>
        </p:txBody>
      </p:sp>
      <p:sp>
        <p:nvSpPr>
          <p:cNvPr id="59" name="PlaceHolder 3"/>
          <p:cNvSpPr>
            <a:spLocks noGrp="1"/>
          </p:cNvSpPr>
          <p:nvPr>
            <p:ph type="body"/>
          </p:nvPr>
        </p:nvSpPr>
        <p:spPr>
          <a:xfrm>
            <a:off x="609480" y="3681720"/>
            <a:ext cx="10728360" cy="189684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61" name="PlaceHolder 2"/>
          <p:cNvSpPr>
            <a:spLocks noGrp="1"/>
          </p:cNvSpPr>
          <p:nvPr>
            <p:ph type="body"/>
          </p:nvPr>
        </p:nvSpPr>
        <p:spPr>
          <a:xfrm>
            <a:off x="609480" y="1604520"/>
            <a:ext cx="5235120" cy="1896840"/>
          </a:xfrm>
          <a:prstGeom prst="rect">
            <a:avLst/>
          </a:prstGeom>
        </p:spPr>
        <p:txBody>
          <a:bodyPr wrap="none" lIns="0" tIns="0" rIns="0" bIns="0"/>
          <a:lstStyle/>
          <a:p>
            <a:endParaRPr/>
          </a:p>
        </p:txBody>
      </p:sp>
      <p:sp>
        <p:nvSpPr>
          <p:cNvPr id="62" name="PlaceHolder 3"/>
          <p:cNvSpPr>
            <a:spLocks noGrp="1"/>
          </p:cNvSpPr>
          <p:nvPr>
            <p:ph type="body"/>
          </p:nvPr>
        </p:nvSpPr>
        <p:spPr>
          <a:xfrm>
            <a:off x="6106680" y="1604520"/>
            <a:ext cx="5235120" cy="1896840"/>
          </a:xfrm>
          <a:prstGeom prst="rect">
            <a:avLst/>
          </a:prstGeom>
        </p:spPr>
        <p:txBody>
          <a:bodyPr wrap="none" lIns="0" tIns="0" rIns="0" bIns="0"/>
          <a:lstStyle/>
          <a:p>
            <a:endParaRPr/>
          </a:p>
        </p:txBody>
      </p:sp>
      <p:sp>
        <p:nvSpPr>
          <p:cNvPr id="63" name="PlaceHolder 4"/>
          <p:cNvSpPr>
            <a:spLocks noGrp="1"/>
          </p:cNvSpPr>
          <p:nvPr>
            <p:ph type="body"/>
          </p:nvPr>
        </p:nvSpPr>
        <p:spPr>
          <a:xfrm>
            <a:off x="6106680" y="3681720"/>
            <a:ext cx="5235120" cy="1896840"/>
          </a:xfrm>
          <a:prstGeom prst="rect">
            <a:avLst/>
          </a:prstGeom>
        </p:spPr>
        <p:txBody>
          <a:bodyPr wrap="none" lIns="0" tIns="0" rIns="0" bIns="0"/>
          <a:lstStyle/>
          <a:p>
            <a:endParaRPr/>
          </a:p>
        </p:txBody>
      </p:sp>
      <p:sp>
        <p:nvSpPr>
          <p:cNvPr id="64" name="PlaceHolder 5"/>
          <p:cNvSpPr>
            <a:spLocks noGrp="1"/>
          </p:cNvSpPr>
          <p:nvPr>
            <p:ph type="body"/>
          </p:nvPr>
        </p:nvSpPr>
        <p:spPr>
          <a:xfrm>
            <a:off x="609480" y="3681720"/>
            <a:ext cx="5235120" cy="189684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66" name="PlaceHolder 2"/>
          <p:cNvSpPr>
            <a:spLocks noGrp="1"/>
          </p:cNvSpPr>
          <p:nvPr>
            <p:ph type="body"/>
          </p:nvPr>
        </p:nvSpPr>
        <p:spPr>
          <a:xfrm>
            <a:off x="609480" y="1604520"/>
            <a:ext cx="5235120" cy="1896840"/>
          </a:xfrm>
          <a:prstGeom prst="rect">
            <a:avLst/>
          </a:prstGeom>
        </p:spPr>
        <p:txBody>
          <a:bodyPr wrap="none" lIns="0" tIns="0" rIns="0" bIns="0"/>
          <a:lstStyle/>
          <a:p>
            <a:endParaRPr/>
          </a:p>
        </p:txBody>
      </p:sp>
      <p:sp>
        <p:nvSpPr>
          <p:cNvPr id="67" name="PlaceHolder 3"/>
          <p:cNvSpPr>
            <a:spLocks noGrp="1"/>
          </p:cNvSpPr>
          <p:nvPr>
            <p:ph type="body"/>
          </p:nvPr>
        </p:nvSpPr>
        <p:spPr>
          <a:xfrm>
            <a:off x="6106680" y="1604520"/>
            <a:ext cx="5235120" cy="1896840"/>
          </a:xfrm>
          <a:prstGeom prst="rect">
            <a:avLst/>
          </a:prstGeom>
        </p:spPr>
        <p:txBody>
          <a:bodyPr wrap="none" lIns="0" tIns="0" rIns="0" bIns="0"/>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5" name="PlaceHolder 2"/>
          <p:cNvSpPr>
            <a:spLocks noGrp="1"/>
          </p:cNvSpPr>
          <p:nvPr>
            <p:ph type="body"/>
          </p:nvPr>
        </p:nvSpPr>
        <p:spPr>
          <a:xfrm>
            <a:off x="609480" y="1604520"/>
            <a:ext cx="10728360" cy="397728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7" name="PlaceHolder 2"/>
          <p:cNvSpPr>
            <a:spLocks noGrp="1"/>
          </p:cNvSpPr>
          <p:nvPr>
            <p:ph type="body"/>
          </p:nvPr>
        </p:nvSpPr>
        <p:spPr>
          <a:xfrm>
            <a:off x="609480" y="1604520"/>
            <a:ext cx="5235120" cy="3977280"/>
          </a:xfrm>
          <a:prstGeom prst="rect">
            <a:avLst/>
          </a:prstGeom>
        </p:spPr>
        <p:txBody>
          <a:bodyPr wrap="none" lIns="0" tIns="0" rIns="0" bIns="0"/>
          <a:lstStyle/>
          <a:p>
            <a:endParaRPr/>
          </a:p>
        </p:txBody>
      </p:sp>
      <p:sp>
        <p:nvSpPr>
          <p:cNvPr id="8" name="PlaceHolder 3"/>
          <p:cNvSpPr>
            <a:spLocks noGrp="1"/>
          </p:cNvSpPr>
          <p:nvPr>
            <p:ph type="body"/>
          </p:nvPr>
        </p:nvSpPr>
        <p:spPr>
          <a:xfrm>
            <a:off x="6106680" y="1604520"/>
            <a:ext cx="5235120" cy="397728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820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12" name="PlaceHolder 2"/>
          <p:cNvSpPr>
            <a:spLocks noGrp="1"/>
          </p:cNvSpPr>
          <p:nvPr>
            <p:ph type="body"/>
          </p:nvPr>
        </p:nvSpPr>
        <p:spPr>
          <a:xfrm>
            <a:off x="609480" y="1604520"/>
            <a:ext cx="5235120" cy="1896840"/>
          </a:xfrm>
          <a:prstGeom prst="rect">
            <a:avLst/>
          </a:prstGeom>
        </p:spPr>
        <p:txBody>
          <a:bodyPr wrap="none" lIns="0" tIns="0" rIns="0" bIns="0"/>
          <a:lstStyle/>
          <a:p>
            <a:endParaRPr/>
          </a:p>
        </p:txBody>
      </p:sp>
      <p:sp>
        <p:nvSpPr>
          <p:cNvPr id="13" name="PlaceHolder 3"/>
          <p:cNvSpPr>
            <a:spLocks noGrp="1"/>
          </p:cNvSpPr>
          <p:nvPr>
            <p:ph type="body"/>
          </p:nvPr>
        </p:nvSpPr>
        <p:spPr>
          <a:xfrm>
            <a:off x="609480" y="3681720"/>
            <a:ext cx="5235120" cy="1896840"/>
          </a:xfrm>
          <a:prstGeom prst="rect">
            <a:avLst/>
          </a:prstGeom>
        </p:spPr>
        <p:txBody>
          <a:bodyPr wrap="none" lIns="0" tIns="0" rIns="0" bIns="0"/>
          <a:lstStyle/>
          <a:p>
            <a:endParaRPr/>
          </a:p>
        </p:txBody>
      </p:sp>
      <p:sp>
        <p:nvSpPr>
          <p:cNvPr id="14" name="PlaceHolder 4"/>
          <p:cNvSpPr>
            <a:spLocks noGrp="1"/>
          </p:cNvSpPr>
          <p:nvPr>
            <p:ph type="body"/>
          </p:nvPr>
        </p:nvSpPr>
        <p:spPr>
          <a:xfrm>
            <a:off x="6106680" y="1604520"/>
            <a:ext cx="5235120" cy="397728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16" name="PlaceHolder 2"/>
          <p:cNvSpPr>
            <a:spLocks noGrp="1"/>
          </p:cNvSpPr>
          <p:nvPr>
            <p:ph type="body"/>
          </p:nvPr>
        </p:nvSpPr>
        <p:spPr>
          <a:xfrm>
            <a:off x="609480" y="1604520"/>
            <a:ext cx="5235120" cy="3977280"/>
          </a:xfrm>
          <a:prstGeom prst="rect">
            <a:avLst/>
          </a:prstGeom>
        </p:spPr>
        <p:txBody>
          <a:bodyPr wrap="none" lIns="0" tIns="0" rIns="0" bIns="0"/>
          <a:lstStyle/>
          <a:p>
            <a:endParaRPr/>
          </a:p>
        </p:txBody>
      </p:sp>
      <p:sp>
        <p:nvSpPr>
          <p:cNvPr id="17" name="PlaceHolder 3"/>
          <p:cNvSpPr>
            <a:spLocks noGrp="1"/>
          </p:cNvSpPr>
          <p:nvPr>
            <p:ph type="body"/>
          </p:nvPr>
        </p:nvSpPr>
        <p:spPr>
          <a:xfrm>
            <a:off x="6106680" y="1604520"/>
            <a:ext cx="5235120" cy="1896840"/>
          </a:xfrm>
          <a:prstGeom prst="rect">
            <a:avLst/>
          </a:prstGeom>
        </p:spPr>
        <p:txBody>
          <a:bodyPr wrap="none" lIns="0" tIns="0" rIns="0" bIns="0"/>
          <a:lstStyle/>
          <a:p>
            <a:endParaRPr/>
          </a:p>
        </p:txBody>
      </p:sp>
      <p:sp>
        <p:nvSpPr>
          <p:cNvPr id="18" name="PlaceHolder 4"/>
          <p:cNvSpPr>
            <a:spLocks noGrp="1"/>
          </p:cNvSpPr>
          <p:nvPr>
            <p:ph type="body"/>
          </p:nvPr>
        </p:nvSpPr>
        <p:spPr>
          <a:xfrm>
            <a:off x="6106680" y="3681720"/>
            <a:ext cx="5235120" cy="189684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5160"/>
          </a:xfrm>
          <a:prstGeom prst="rect">
            <a:avLst/>
          </a:prstGeom>
        </p:spPr>
        <p:txBody>
          <a:bodyPr wrap="none" lIns="0" tIns="0" rIns="0" bIns="0" anchor="ctr"/>
          <a:lstStyle/>
          <a:p>
            <a:endParaRPr/>
          </a:p>
        </p:txBody>
      </p:sp>
      <p:sp>
        <p:nvSpPr>
          <p:cNvPr id="20" name="PlaceHolder 2"/>
          <p:cNvSpPr>
            <a:spLocks noGrp="1"/>
          </p:cNvSpPr>
          <p:nvPr>
            <p:ph type="body"/>
          </p:nvPr>
        </p:nvSpPr>
        <p:spPr>
          <a:xfrm>
            <a:off x="609480" y="1604520"/>
            <a:ext cx="5235120" cy="1896840"/>
          </a:xfrm>
          <a:prstGeom prst="rect">
            <a:avLst/>
          </a:prstGeom>
        </p:spPr>
        <p:txBody>
          <a:bodyPr wrap="none" lIns="0" tIns="0" rIns="0" bIns="0"/>
          <a:lstStyle/>
          <a:p>
            <a:endParaRPr/>
          </a:p>
        </p:txBody>
      </p:sp>
      <p:sp>
        <p:nvSpPr>
          <p:cNvPr id="21" name="PlaceHolder 3"/>
          <p:cNvSpPr>
            <a:spLocks noGrp="1"/>
          </p:cNvSpPr>
          <p:nvPr>
            <p:ph type="body"/>
          </p:nvPr>
        </p:nvSpPr>
        <p:spPr>
          <a:xfrm>
            <a:off x="6106680" y="1604520"/>
            <a:ext cx="5235120" cy="1896840"/>
          </a:xfrm>
          <a:prstGeom prst="rect">
            <a:avLst/>
          </a:prstGeom>
        </p:spPr>
        <p:txBody>
          <a:bodyPr wrap="none" lIns="0" tIns="0" rIns="0" bIns="0"/>
          <a:lstStyle/>
          <a:p>
            <a:endParaRPr/>
          </a:p>
        </p:txBody>
      </p:sp>
      <p:sp>
        <p:nvSpPr>
          <p:cNvPr id="22" name="PlaceHolder 4"/>
          <p:cNvSpPr>
            <a:spLocks noGrp="1"/>
          </p:cNvSpPr>
          <p:nvPr>
            <p:ph type="body"/>
          </p:nvPr>
        </p:nvSpPr>
        <p:spPr>
          <a:xfrm>
            <a:off x="609480" y="3681720"/>
            <a:ext cx="10728000" cy="189684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wrap="none" lIns="0" tIns="0" rIns="0" bIns="0" anchor="ctr"/>
          <a:lstStyle/>
          <a:p>
            <a:r>
              <a:rPr lang="ja-JP"/>
              <a:t>タイトルテキストの書式を編集するにはクリックします。</a:t>
            </a:r>
            <a:endParaRPr/>
          </a:p>
        </p:txBody>
      </p:sp>
      <p:sp>
        <p:nvSpPr>
          <p:cNvPr id="3" name="PlaceHolder 2"/>
          <p:cNvSpPr>
            <a:spLocks noGrp="1"/>
          </p:cNvSpPr>
          <p:nvPr>
            <p:ph type="body"/>
          </p:nvPr>
        </p:nvSpPr>
        <p:spPr>
          <a:xfrm>
            <a:off x="609480" y="1604520"/>
            <a:ext cx="10728360" cy="3977280"/>
          </a:xfrm>
          <a:prstGeom prst="rect">
            <a:avLst/>
          </a:prstGeom>
        </p:spPr>
        <p:txBody>
          <a:bodyPr wrap="none" lIns="0" tIns="0" rIns="0" bIns="0"/>
          <a:lstStyle/>
          <a:p>
            <a:pPr>
              <a:buSzPct val="45000"/>
              <a:buFont typeface="StarSymbol"/>
              <a:buChar char=""/>
            </a:pPr>
            <a:r>
              <a:rPr lang="ja-JP"/>
              <a:t>アウトラインテキストの書式を編集するにはクリックします。</a:t>
            </a:r>
            <a:endParaRPr/>
          </a:p>
          <a:p>
            <a:pPr lvl="1">
              <a:buSzPct val="75000"/>
              <a:buFont typeface="StarSymbol"/>
              <a:buChar char=""/>
            </a:pPr>
            <a:r>
              <a:rPr lang="ja-JP"/>
              <a:t>2レベル目のアウトライン</a:t>
            </a:r>
            <a:endParaRPr/>
          </a:p>
          <a:p>
            <a:pPr lvl="2">
              <a:buSzPct val="45000"/>
              <a:buFont typeface="StarSymbol"/>
              <a:buChar char=""/>
            </a:pPr>
            <a:r>
              <a:rPr lang="ja-JP"/>
              <a:t>3レベル目のアウトライン</a:t>
            </a:r>
            <a:endParaRPr/>
          </a:p>
          <a:p>
            <a:pPr lvl="3">
              <a:buSzPct val="75000"/>
              <a:buFont typeface="StarSymbol"/>
              <a:buChar char=""/>
            </a:pPr>
            <a:r>
              <a:rPr lang="ja-JP"/>
              <a:t>4レベル目のアウトライン</a:t>
            </a:r>
            <a:endParaRPr/>
          </a:p>
          <a:p>
            <a:pPr lvl="4">
              <a:buSzPct val="45000"/>
              <a:buFont typeface="StarSymbol"/>
              <a:buChar char=""/>
            </a:pPr>
            <a:r>
              <a:rPr lang="ja-JP"/>
              <a:t>5レベル目のアウトライン</a:t>
            </a:r>
            <a:endParaRPr/>
          </a:p>
          <a:p>
            <a:pPr lvl="5">
              <a:buSzPct val="45000"/>
              <a:buFont typeface="StarSymbol"/>
              <a:buChar char=""/>
            </a:pPr>
            <a:r>
              <a:rPr lang="ja-JP"/>
              <a:t>6レベル目のアウトライン</a:t>
            </a:r>
            <a:endParaRPr/>
          </a:p>
          <a:p>
            <a:pPr lvl="6">
              <a:buSzPct val="45000"/>
              <a:buFont typeface="StarSymbol"/>
              <a:buChar char=""/>
            </a:pPr>
            <a:r>
              <a:rPr lang="ja-JP"/>
              <a:t>7レベル目のアウトライン</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blipFill>
        <a:effectLst/>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wrap="none" lIns="0" tIns="0" rIns="0" bIns="0" anchor="ctr"/>
          <a:lstStyle/>
          <a:p>
            <a:r>
              <a:rPr lang="ja-JP"/>
              <a:t>タイトルテキストの書式を編集するにはクリックします。</a:t>
            </a:r>
            <a:endParaRPr/>
          </a:p>
        </p:txBody>
      </p:sp>
      <p:sp>
        <p:nvSpPr>
          <p:cNvPr id="35" name="PlaceHolder 2"/>
          <p:cNvSpPr>
            <a:spLocks noGrp="1"/>
          </p:cNvSpPr>
          <p:nvPr>
            <p:ph type="body"/>
          </p:nvPr>
        </p:nvSpPr>
        <p:spPr>
          <a:xfrm>
            <a:off x="609480" y="1604520"/>
            <a:ext cx="10728360" cy="3977280"/>
          </a:xfrm>
          <a:prstGeom prst="rect">
            <a:avLst/>
          </a:prstGeom>
        </p:spPr>
        <p:txBody>
          <a:bodyPr wrap="none" lIns="0" tIns="0" rIns="0" bIns="0"/>
          <a:lstStyle/>
          <a:p>
            <a:pPr>
              <a:buSzPct val="45000"/>
              <a:buFont typeface="StarSymbol"/>
              <a:buChar char=""/>
            </a:pPr>
            <a:r>
              <a:rPr lang="ja-JP"/>
              <a:t>アウトラインテキストの書式を編集するにはクリックします。</a:t>
            </a:r>
            <a:endParaRPr/>
          </a:p>
          <a:p>
            <a:pPr lvl="1">
              <a:buSzPct val="75000"/>
              <a:buFont typeface="StarSymbol"/>
              <a:buChar char=""/>
            </a:pPr>
            <a:r>
              <a:rPr lang="ja-JP"/>
              <a:t>2レベル目のアウトライン</a:t>
            </a:r>
            <a:endParaRPr/>
          </a:p>
          <a:p>
            <a:pPr lvl="2">
              <a:buSzPct val="45000"/>
              <a:buFont typeface="StarSymbol"/>
              <a:buChar char=""/>
            </a:pPr>
            <a:r>
              <a:rPr lang="ja-JP"/>
              <a:t>3レベル目のアウトライン</a:t>
            </a:r>
            <a:endParaRPr/>
          </a:p>
          <a:p>
            <a:pPr lvl="3">
              <a:buSzPct val="75000"/>
              <a:buFont typeface="StarSymbol"/>
              <a:buChar char=""/>
            </a:pPr>
            <a:r>
              <a:rPr lang="ja-JP"/>
              <a:t>4レベル目のアウトライン</a:t>
            </a:r>
            <a:endParaRPr/>
          </a:p>
          <a:p>
            <a:pPr lvl="4">
              <a:buSzPct val="45000"/>
              <a:buFont typeface="StarSymbol"/>
              <a:buChar char=""/>
            </a:pPr>
            <a:r>
              <a:rPr lang="ja-JP"/>
              <a:t>5レベル目のアウトライン</a:t>
            </a:r>
            <a:endParaRPr/>
          </a:p>
          <a:p>
            <a:pPr lvl="5">
              <a:buSzPct val="45000"/>
              <a:buFont typeface="StarSymbol"/>
              <a:buChar char=""/>
            </a:pPr>
            <a:r>
              <a:rPr lang="ja-JP"/>
              <a:t>6レベル目のアウトライン</a:t>
            </a:r>
            <a:endParaRPr/>
          </a:p>
          <a:p>
            <a:pPr lvl="6">
              <a:buSzPct val="45000"/>
              <a:buFont typeface="StarSymbol"/>
              <a:buChar char=""/>
            </a:pPr>
            <a:r>
              <a:rPr lang="ja-JP"/>
              <a:t>7レベル目のアウトライン</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ustomShape 1"/>
          <p:cNvSpPr/>
          <p:nvPr/>
        </p:nvSpPr>
        <p:spPr>
          <a:xfrm>
            <a:off x="369000" y="2469828"/>
            <a:ext cx="11467440" cy="1252614"/>
          </a:xfrm>
          <a:prstGeom prst="rect">
            <a:avLst/>
          </a:prstGeom>
        </p:spPr>
        <p:txBody>
          <a:bodyPr lIns="90000" tIns="45000" rIns="90000" bIns="45000" anchor="b"/>
          <a:lstStyle/>
          <a:p>
            <a:pPr algn="ctr">
              <a:lnSpc>
                <a:spcPct val="100000"/>
              </a:lnSpc>
            </a:pPr>
            <a:r>
              <a:rPr lang="en-US" sz="3200" dirty="0">
                <a:solidFill>
                  <a:srgbClr val="FFFFFF"/>
                </a:solidFill>
                <a:latin typeface="Georgia"/>
                <a:ea typeface="Meiryo UI"/>
              </a:rPr>
              <a:t>Identification of </a:t>
            </a:r>
            <a:r>
              <a:rPr lang="en-US" sz="3200" baseline="30000" dirty="0">
                <a:solidFill>
                  <a:srgbClr val="FFFFFF"/>
                </a:solidFill>
                <a:latin typeface="Georgia"/>
                <a:ea typeface="Meiryo UI"/>
              </a:rPr>
              <a:t>90</a:t>
            </a:r>
            <a:r>
              <a:rPr lang="en-US" sz="3200" dirty="0">
                <a:solidFill>
                  <a:srgbClr val="FFFFFF"/>
                </a:solidFill>
                <a:latin typeface="Georgia"/>
                <a:ea typeface="Meiryo UI"/>
              </a:rPr>
              <a:t>Sr/</a:t>
            </a:r>
            <a:r>
              <a:rPr lang="en-US" sz="3200" baseline="30000" dirty="0">
                <a:solidFill>
                  <a:srgbClr val="FFFFFF"/>
                </a:solidFill>
                <a:latin typeface="Georgia"/>
                <a:ea typeface="Meiryo UI"/>
              </a:rPr>
              <a:t>40</a:t>
            </a:r>
            <a:r>
              <a:rPr lang="en-US" sz="3200" dirty="0">
                <a:solidFill>
                  <a:srgbClr val="FFFFFF"/>
                </a:solidFill>
                <a:latin typeface="Georgia"/>
                <a:ea typeface="Meiryo UI"/>
              </a:rPr>
              <a:t>K based on Cherenkov Detector for Recovery from the Fukushima Nuclear Accident</a:t>
            </a:r>
            <a:endParaRPr dirty="0"/>
          </a:p>
        </p:txBody>
      </p:sp>
      <p:sp>
        <p:nvSpPr>
          <p:cNvPr id="138" name="CustomShape 2"/>
          <p:cNvSpPr/>
          <p:nvPr/>
        </p:nvSpPr>
        <p:spPr>
          <a:xfrm>
            <a:off x="369000" y="4828680"/>
            <a:ext cx="7954200" cy="1649880"/>
          </a:xfrm>
          <a:prstGeom prst="rect">
            <a:avLst/>
          </a:prstGeom>
        </p:spPr>
        <p:txBody>
          <a:bodyPr lIns="90000" tIns="45000" rIns="90000" bIns="45000"/>
          <a:lstStyle/>
          <a:p>
            <a:pPr>
              <a:lnSpc>
                <a:spcPct val="100000"/>
              </a:lnSpc>
            </a:pPr>
            <a:r>
              <a:rPr lang="en-US" sz="2400" dirty="0">
                <a:solidFill>
                  <a:srgbClr val="07CB98"/>
                </a:solidFill>
                <a:latin typeface="Georgia"/>
                <a:ea typeface="Meiryo UI"/>
              </a:rPr>
              <a:t>H. Ito</a:t>
            </a:r>
            <a:r>
              <a:rPr lang="en-US" sz="2400" baseline="30000" dirty="0">
                <a:solidFill>
                  <a:srgbClr val="07CB98"/>
                </a:solidFill>
                <a:latin typeface="Georgia"/>
                <a:ea typeface="Meiryo UI"/>
              </a:rPr>
              <a:t>1*</a:t>
            </a:r>
            <a:r>
              <a:rPr lang="en-US" sz="2400" dirty="0">
                <a:solidFill>
                  <a:srgbClr val="07CB98"/>
                </a:solidFill>
                <a:latin typeface="Georgia"/>
                <a:ea typeface="Meiryo UI"/>
              </a:rPr>
              <a:t>, S. Han</a:t>
            </a:r>
            <a:r>
              <a:rPr lang="en-US" sz="2400" baseline="30000" dirty="0">
                <a:solidFill>
                  <a:srgbClr val="07CB98"/>
                </a:solidFill>
                <a:latin typeface="Georgia"/>
                <a:ea typeface="Meiryo UI"/>
              </a:rPr>
              <a:t>1,2</a:t>
            </a:r>
            <a:r>
              <a:rPr lang="en-US" sz="2400" dirty="0">
                <a:solidFill>
                  <a:srgbClr val="07CB98"/>
                </a:solidFill>
                <a:latin typeface="Georgia"/>
                <a:ea typeface="Meiryo UI"/>
              </a:rPr>
              <a:t>, N. Kaneko</a:t>
            </a:r>
            <a:r>
              <a:rPr lang="en-US" sz="2400" baseline="30000" dirty="0">
                <a:solidFill>
                  <a:srgbClr val="07CB98"/>
                </a:solidFill>
                <a:latin typeface="Georgia"/>
                <a:ea typeface="Meiryo UI"/>
              </a:rPr>
              <a:t>1</a:t>
            </a:r>
            <a:r>
              <a:rPr lang="en-US" sz="2400" dirty="0">
                <a:solidFill>
                  <a:srgbClr val="07CB98"/>
                </a:solidFill>
                <a:latin typeface="Georgia"/>
                <a:ea typeface="Meiryo UI"/>
              </a:rPr>
              <a:t>, H. Kawai</a:t>
            </a:r>
            <a:r>
              <a:rPr lang="en-US" sz="2400" baseline="30000" dirty="0">
                <a:solidFill>
                  <a:srgbClr val="07CB98"/>
                </a:solidFill>
                <a:latin typeface="Georgia"/>
                <a:ea typeface="Meiryo UI"/>
              </a:rPr>
              <a:t>1</a:t>
            </a:r>
            <a:r>
              <a:rPr lang="en-US" sz="2400" dirty="0">
                <a:solidFill>
                  <a:srgbClr val="07CB98"/>
                </a:solidFill>
                <a:latin typeface="Georgia"/>
                <a:ea typeface="Meiryo UI"/>
              </a:rPr>
              <a:t>, A. Kobayashi</a:t>
            </a:r>
            <a:r>
              <a:rPr lang="en-US" sz="2400" baseline="30000" dirty="0">
                <a:solidFill>
                  <a:srgbClr val="07CB98"/>
                </a:solidFill>
                <a:latin typeface="Georgia"/>
                <a:ea typeface="Meiryo UI"/>
              </a:rPr>
              <a:t>1</a:t>
            </a:r>
            <a:r>
              <a:rPr lang="en-US" sz="2400" dirty="0">
                <a:solidFill>
                  <a:srgbClr val="07CB98"/>
                </a:solidFill>
                <a:latin typeface="Georgia"/>
                <a:ea typeface="Meiryo UI"/>
              </a:rPr>
              <a:t>, M. Tabata</a:t>
            </a:r>
            <a:r>
              <a:rPr lang="en-US" sz="2400" baseline="30000" dirty="0">
                <a:solidFill>
                  <a:srgbClr val="07CB98"/>
                </a:solidFill>
                <a:latin typeface="Georgia"/>
                <a:ea typeface="Meiryo UI"/>
              </a:rPr>
              <a:t>1</a:t>
            </a:r>
            <a:endParaRPr baseline="30000" dirty="0"/>
          </a:p>
          <a:p>
            <a:pPr>
              <a:lnSpc>
                <a:spcPct val="100000"/>
              </a:lnSpc>
            </a:pPr>
            <a:r>
              <a:rPr lang="en-US" sz="1600" baseline="30000" dirty="0">
                <a:solidFill>
                  <a:srgbClr val="07CB98"/>
                </a:solidFill>
                <a:latin typeface="Georgia"/>
                <a:ea typeface="Meiryo UI"/>
              </a:rPr>
              <a:t>1</a:t>
            </a:r>
            <a:r>
              <a:rPr lang="en-US" sz="1600" dirty="0">
                <a:solidFill>
                  <a:srgbClr val="07CB98"/>
                </a:solidFill>
                <a:latin typeface="Georgia"/>
                <a:ea typeface="Meiryo UI"/>
              </a:rPr>
              <a:t>Graduat School of Science, Chiba University, Chiba, Japan</a:t>
            </a:r>
            <a:endParaRPr dirty="0"/>
          </a:p>
          <a:p>
            <a:pPr>
              <a:lnSpc>
                <a:spcPct val="100000"/>
              </a:lnSpc>
            </a:pPr>
            <a:r>
              <a:rPr lang="en-US" sz="1600" baseline="30000" dirty="0">
                <a:solidFill>
                  <a:srgbClr val="07CB98"/>
                </a:solidFill>
                <a:latin typeface="Georgia"/>
                <a:ea typeface="Meiryo UI"/>
              </a:rPr>
              <a:t>2</a:t>
            </a:r>
            <a:r>
              <a:rPr lang="en-US" sz="1600" dirty="0">
                <a:solidFill>
                  <a:srgbClr val="07CB98"/>
                </a:solidFill>
                <a:latin typeface="Georgia"/>
                <a:ea typeface="Meiryo UI"/>
              </a:rPr>
              <a:t>Dept. of Accelerator and Medical Physics, National Institute of Radiological Sciences</a:t>
            </a:r>
            <a:endParaRPr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7460" y="5139091"/>
            <a:ext cx="1964565" cy="1029058"/>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1570" y="5139091"/>
            <a:ext cx="1234870" cy="1029058"/>
          </a:xfrm>
          <a:prstGeom prst="rect">
            <a:avLst/>
          </a:prstGeom>
          <a:solidFill>
            <a:schemeClr val="bg1"/>
          </a:solidFill>
        </p:spPr>
      </p:pic>
    </p:spTree>
  </p:cSld>
  <p:clrMapOvr>
    <a:masterClrMapping/>
  </p:clrMapOvr>
  <p:transition>
    <p:fade/>
  </p:transition>
  <p:timing>
    <p:tnLst>
      <p:par>
        <p:cTn id="1" dur="indefinite" restart="never" nodeType="tmRoot">
          <p:childTnLst>
            <p:seq>
              <p:cTn id="2" nodeType="mainSeq">
                <p:childTnLst>
                  <p:par>
                    <p:cTn id="3" fill="freeze">
                      <p:stCondLst>
                        <p:cond delay="indefinite"/>
                      </p:stCondLst>
                      <p:childTnLst>
                        <p:par>
                          <p:cTn id="4"/>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図 1"/>
          <p:cNvPicPr/>
          <p:nvPr/>
        </p:nvPicPr>
        <p:blipFill>
          <a:blip r:embed="rId3"/>
          <a:stretch>
            <a:fillRect/>
          </a:stretch>
        </p:blipFill>
        <p:spPr>
          <a:xfrm>
            <a:off x="464323" y="2100037"/>
            <a:ext cx="5536037" cy="4151206"/>
          </a:xfrm>
          <a:prstGeom prst="rect">
            <a:avLst/>
          </a:prstGeom>
        </p:spPr>
      </p:pic>
      <p:sp>
        <p:nvSpPr>
          <p:cNvPr id="4" name="CustomShape 2"/>
          <p:cNvSpPr/>
          <p:nvPr/>
        </p:nvSpPr>
        <p:spPr>
          <a:xfrm>
            <a:off x="6172200" y="2100036"/>
            <a:ext cx="6019799" cy="3892549"/>
          </a:xfrm>
          <a:prstGeom prst="rect">
            <a:avLst/>
          </a:prstGeom>
        </p:spPr>
        <p:txBody>
          <a:bodyPr wrap="none" lIns="90000" tIns="45000" rIns="90000" bIns="45000"/>
          <a:lstStyle/>
          <a:p>
            <a:pPr>
              <a:lnSpc>
                <a:spcPct val="100000"/>
              </a:lnSpc>
            </a:pPr>
            <a:r>
              <a:rPr lang="en-US" sz="2800" dirty="0" smtClean="0">
                <a:solidFill>
                  <a:srgbClr val="FFFFFF"/>
                </a:solidFill>
                <a:latin typeface="Arial"/>
                <a:ea typeface="DejaVu Sans"/>
              </a:rPr>
              <a:t>Readout by</a:t>
            </a:r>
          </a:p>
          <a:p>
            <a:pPr>
              <a:lnSpc>
                <a:spcPct val="100000"/>
              </a:lnSpc>
            </a:pPr>
            <a:r>
              <a:rPr lang="ja-JP" altLang="en-US" sz="2800" dirty="0">
                <a:solidFill>
                  <a:srgbClr val="FFFFFF"/>
                </a:solidFill>
                <a:latin typeface="Arial"/>
                <a:ea typeface="DejaVu Sans"/>
              </a:rPr>
              <a:t>　</a:t>
            </a:r>
            <a:r>
              <a:rPr lang="en-US" sz="2800" dirty="0" smtClean="0">
                <a:solidFill>
                  <a:srgbClr val="FFFFFF"/>
                </a:solidFill>
                <a:latin typeface="Arial"/>
                <a:ea typeface="DejaVu Sans"/>
              </a:rPr>
              <a:t>Wavelength Shifting fiber (WLSF)</a:t>
            </a:r>
          </a:p>
          <a:p>
            <a:pPr>
              <a:lnSpc>
                <a:spcPct val="100000"/>
              </a:lnSpc>
            </a:pPr>
            <a:r>
              <a:rPr lang="en-US" sz="2800" dirty="0">
                <a:solidFill>
                  <a:srgbClr val="FFFFFF"/>
                </a:solidFill>
                <a:latin typeface="Arial"/>
                <a:ea typeface="DejaVu Sans"/>
              </a:rPr>
              <a:t>	</a:t>
            </a:r>
            <a:r>
              <a:rPr lang="en-US" sz="2800" dirty="0" smtClean="0">
                <a:solidFill>
                  <a:srgbClr val="FFFFFF"/>
                </a:solidFill>
                <a:latin typeface="Arial"/>
                <a:ea typeface="DejaVu Sans"/>
              </a:rPr>
              <a:t>(type: B-3, Y-11)</a:t>
            </a:r>
          </a:p>
          <a:p>
            <a:pPr>
              <a:lnSpc>
                <a:spcPct val="100000"/>
              </a:lnSpc>
            </a:pPr>
            <a:r>
              <a:rPr lang="ja-JP" altLang="en-US" sz="2800" dirty="0">
                <a:solidFill>
                  <a:srgbClr val="FFFFFF"/>
                </a:solidFill>
                <a:latin typeface="Arial"/>
                <a:ea typeface="DejaVu Sans"/>
              </a:rPr>
              <a:t>　</a:t>
            </a:r>
            <a:r>
              <a:rPr lang="en-US" altLang="ja-JP" sz="2800" dirty="0" smtClean="0">
                <a:solidFill>
                  <a:srgbClr val="FFFFFF"/>
                </a:solidFill>
                <a:latin typeface="Arial"/>
                <a:ea typeface="DejaVu Sans"/>
              </a:rPr>
              <a:t>PMT: R9880U-210</a:t>
            </a:r>
            <a:endParaRPr lang="en-US" sz="2800" dirty="0" smtClean="0">
              <a:solidFill>
                <a:srgbClr val="FFFFFF"/>
              </a:solidFill>
              <a:latin typeface="Arial"/>
              <a:ea typeface="DejaVu Sans"/>
            </a:endParaRPr>
          </a:p>
          <a:p>
            <a:pPr>
              <a:lnSpc>
                <a:spcPct val="100000"/>
              </a:lnSpc>
            </a:pPr>
            <a:endParaRPr dirty="0"/>
          </a:p>
          <a:p>
            <a:pPr marL="457200" indent="-457200">
              <a:buFontTx/>
              <a:buChar char="-"/>
            </a:pPr>
            <a:r>
              <a:rPr lang="en-US" sz="2800" dirty="0" smtClean="0">
                <a:solidFill>
                  <a:srgbClr val="FFFFFF"/>
                </a:solidFill>
                <a:latin typeface="Arial"/>
                <a:ea typeface="DejaVu Sans"/>
              </a:rPr>
              <a:t>Insensitive for gamma-ray</a:t>
            </a:r>
            <a:r>
              <a:rPr lang="en-US" altLang="ja-JP" sz="2800" dirty="0">
                <a:solidFill>
                  <a:srgbClr val="FFFFFF"/>
                </a:solidFill>
              </a:rPr>
              <a:t> </a:t>
            </a:r>
          </a:p>
          <a:p>
            <a:pPr marL="457200" indent="-457200">
              <a:buFontTx/>
              <a:buChar char="-"/>
            </a:pPr>
            <a:r>
              <a:rPr lang="en-US" altLang="ja-JP" sz="2800" dirty="0" smtClean="0">
                <a:solidFill>
                  <a:srgbClr val="FFFFFF"/>
                </a:solidFill>
              </a:rPr>
              <a:t>Extend eff. area</a:t>
            </a:r>
          </a:p>
          <a:p>
            <a:pPr marL="457200" indent="-457200">
              <a:buFontTx/>
              <a:buChar char="-"/>
            </a:pPr>
            <a:r>
              <a:rPr lang="en-US" altLang="ja-JP" sz="2800" dirty="0" smtClean="0">
                <a:solidFill>
                  <a:srgbClr val="FFFFFF"/>
                </a:solidFill>
              </a:rPr>
              <a:t>Cost </a:t>
            </a:r>
            <a:r>
              <a:rPr lang="en-US" altLang="ja-JP" sz="2800" dirty="0">
                <a:solidFill>
                  <a:srgbClr val="FFFFFF"/>
                </a:solidFill>
              </a:rPr>
              <a:t>Down</a:t>
            </a:r>
          </a:p>
          <a:p>
            <a:pPr marL="457200" indent="-457200">
              <a:lnSpc>
                <a:spcPct val="100000"/>
              </a:lnSpc>
              <a:buFontTx/>
              <a:buChar char="-"/>
            </a:pPr>
            <a:endParaRPr lang="en-US" sz="2800" dirty="0" smtClean="0">
              <a:solidFill>
                <a:srgbClr val="FFFFFF"/>
              </a:solidFill>
              <a:latin typeface="Arial"/>
              <a:ea typeface="DejaVu Sans"/>
            </a:endParaRPr>
          </a:p>
        </p:txBody>
      </p:sp>
      <p:sp>
        <p:nvSpPr>
          <p:cNvPr id="5" name="CustomShape 1"/>
          <p:cNvSpPr/>
          <p:nvPr/>
        </p:nvSpPr>
        <p:spPr>
          <a:xfrm>
            <a:off x="2029214" y="427627"/>
            <a:ext cx="8598310" cy="697320"/>
          </a:xfrm>
          <a:prstGeom prst="rect">
            <a:avLst/>
          </a:prstGeom>
        </p:spPr>
        <p:txBody>
          <a:bodyPr lIns="90000" tIns="45000" rIns="90000" bIns="45000"/>
          <a:lstStyle/>
          <a:p>
            <a:pPr algn="ctr">
              <a:lnSpc>
                <a:spcPct val="100000"/>
              </a:lnSpc>
            </a:pPr>
            <a:r>
              <a:rPr lang="en-US" altLang="ja-JP" sz="4000" dirty="0">
                <a:solidFill>
                  <a:srgbClr val="FFFFFF"/>
                </a:solidFill>
                <a:latin typeface="Georgia" charset="0"/>
                <a:ea typeface="Georgia" charset="0"/>
                <a:cs typeface="Georgia" charset="0"/>
              </a:rPr>
              <a:t>Prototype Counter</a:t>
            </a:r>
            <a:endParaRPr lang="en-US" altLang="ja-JP" sz="4000" dirty="0">
              <a:latin typeface="Georgia" charset="0"/>
              <a:ea typeface="Georgia" charset="0"/>
              <a:cs typeface="Georgia" charset="0"/>
            </a:endParaRPr>
          </a:p>
        </p:txBody>
      </p:sp>
    </p:spTree>
  </p:cSld>
  <p:clrMapOvr>
    <a:masterClrMapping/>
  </p:clrMapOvr>
  <p:transition>
    <p:fade/>
  </p:transition>
  <p:timing>
    <p:tnLst>
      <p:par>
        <p:cTn id="1" dur="indefinite" restart="never" nodeType="tmRoot">
          <p:childTnLst>
            <p:seq>
              <p:cTn id="2" nodeType="mainSeq">
                <p:childTnLst>
                  <p:par>
                    <p:cTn id="3" fill="freeze">
                      <p:stCondLst>
                        <p:cond delay="indefinite"/>
                      </p:stCondLst>
                      <p:childTnLst>
                        <p:par>
                          <p:cTn id="4"/>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068" y="2530929"/>
            <a:ext cx="6305433" cy="3218906"/>
          </a:xfrm>
          <a:prstGeom prst="rect">
            <a:avLst/>
          </a:prstGeom>
        </p:spPr>
      </p:pic>
      <p:graphicFrame>
        <p:nvGraphicFramePr>
          <p:cNvPr id="4" name="表 3"/>
          <p:cNvGraphicFramePr>
            <a:graphicFrameLocks noGrp="1"/>
          </p:cNvGraphicFramePr>
          <p:nvPr>
            <p:extLst>
              <p:ext uri="{D42A27DB-BD31-4B8C-83A1-F6EECF244321}">
                <p14:modId xmlns:p14="http://schemas.microsoft.com/office/powerpoint/2010/main" val="2020073704"/>
              </p:ext>
            </p:extLst>
          </p:nvPr>
        </p:nvGraphicFramePr>
        <p:xfrm>
          <a:off x="6923314" y="2530931"/>
          <a:ext cx="4695300" cy="3218905"/>
        </p:xfrm>
        <a:graphic>
          <a:graphicData uri="http://schemas.openxmlformats.org/drawingml/2006/table">
            <a:tbl>
              <a:tblPr firstRow="1" bandRow="1">
                <a:tableStyleId>{5C22544A-7EE6-4342-B048-85BDC9FD1C3A}</a:tableStyleId>
              </a:tblPr>
              <a:tblGrid>
                <a:gridCol w="1094015"/>
                <a:gridCol w="784105"/>
                <a:gridCol w="939060"/>
                <a:gridCol w="939060"/>
                <a:gridCol w="939060"/>
              </a:tblGrid>
              <a:tr h="577978">
                <a:tc>
                  <a:txBody>
                    <a:bodyPr/>
                    <a:lstStyle/>
                    <a:p>
                      <a:endParaRPr kumimoji="1" lang="ja-JP" altLang="en-US" dirty="0"/>
                    </a:p>
                  </a:txBody>
                  <a:tcPr/>
                </a:tc>
                <a:tc>
                  <a:txBody>
                    <a:bodyPr/>
                    <a:lstStyle/>
                    <a:p>
                      <a:pPr algn="ctr"/>
                      <a:r>
                        <a:rPr kumimoji="1" lang="en-US" altLang="ja-JP" baseline="30000" dirty="0" smtClean="0"/>
                        <a:t>90</a:t>
                      </a:r>
                      <a:r>
                        <a:rPr kumimoji="1" lang="en-US" altLang="ja-JP" dirty="0" smtClean="0"/>
                        <a:t>Sr</a:t>
                      </a:r>
                      <a:endParaRPr kumimoji="1" lang="ja-JP" altLang="en-US" dirty="0"/>
                    </a:p>
                  </a:txBody>
                  <a:tcPr anchor="ctr">
                    <a:solidFill>
                      <a:schemeClr val="accent3">
                        <a:lumMod val="75000"/>
                      </a:schemeClr>
                    </a:solidFill>
                  </a:tcPr>
                </a:tc>
                <a:tc>
                  <a:txBody>
                    <a:bodyPr/>
                    <a:lstStyle/>
                    <a:p>
                      <a:pPr algn="ctr"/>
                      <a:r>
                        <a:rPr kumimoji="1" lang="en-US" altLang="ja-JP" baseline="30000" dirty="0" smtClean="0"/>
                        <a:t>137</a:t>
                      </a:r>
                      <a:r>
                        <a:rPr kumimoji="1" lang="en-US" altLang="ja-JP" dirty="0" smtClean="0"/>
                        <a:t>Cs</a:t>
                      </a:r>
                      <a:endParaRPr kumimoji="1" lang="ja-JP" altLang="en-US" dirty="0"/>
                    </a:p>
                  </a:txBody>
                  <a:tcPr anchor="ctr"/>
                </a:tc>
                <a:tc>
                  <a:txBody>
                    <a:bodyPr/>
                    <a:lstStyle/>
                    <a:p>
                      <a:pPr algn="ctr"/>
                      <a:r>
                        <a:rPr kumimoji="1" lang="en-US" altLang="ja-JP" baseline="30000" dirty="0" smtClean="0"/>
                        <a:t>40</a:t>
                      </a:r>
                      <a:r>
                        <a:rPr kumimoji="1" lang="en-US" altLang="ja-JP" dirty="0" smtClean="0"/>
                        <a:t>K</a:t>
                      </a:r>
                      <a:endParaRPr kumimoji="1" lang="ja-JP" altLang="en-US" dirty="0"/>
                    </a:p>
                  </a:txBody>
                  <a:tcPr anchor="ctr"/>
                </a:tc>
                <a:tc>
                  <a:txBody>
                    <a:bodyPr/>
                    <a:lstStyle/>
                    <a:p>
                      <a:pPr algn="ctr"/>
                      <a:r>
                        <a:rPr kumimoji="1" lang="en-US" altLang="ja-JP" dirty="0" err="1" smtClean="0"/>
                        <a:t>muon</a:t>
                      </a:r>
                      <a:endParaRPr kumimoji="1" lang="ja-JP" altLang="en-US" dirty="0"/>
                    </a:p>
                  </a:txBody>
                  <a:tcPr anchor="ctr"/>
                </a:tc>
              </a:tr>
              <a:tr h="880309">
                <a:tc>
                  <a:txBody>
                    <a:bodyPr/>
                    <a:lstStyle/>
                    <a:p>
                      <a:r>
                        <a:rPr kumimoji="1" lang="en-US" altLang="ja-JP" dirty="0" smtClean="0"/>
                        <a:t>veto</a:t>
                      </a:r>
                    </a:p>
                  </a:txBody>
                  <a:tcPr anchor="ctr"/>
                </a:tc>
                <a:tc>
                  <a:txBody>
                    <a:bodyPr/>
                    <a:lstStyle/>
                    <a:p>
                      <a:pPr algn="ctr"/>
                      <a:r>
                        <a:rPr kumimoji="1" lang="en-US" altLang="ja-JP" dirty="0" smtClean="0"/>
                        <a:t>-</a:t>
                      </a:r>
                      <a:endParaRPr kumimoji="1" lang="ja-JP" altLang="en-US" dirty="0"/>
                    </a:p>
                  </a:txBody>
                  <a:tcPr anchor="ctr">
                    <a:solidFill>
                      <a:schemeClr val="accent3">
                        <a:lumMod val="40000"/>
                        <a:lumOff val="60000"/>
                      </a:schemeClr>
                    </a:solidFill>
                  </a:tcPr>
                </a:tc>
                <a:tc>
                  <a:txBody>
                    <a:bodyPr/>
                    <a:lstStyle/>
                    <a:p>
                      <a:pPr algn="ctr"/>
                      <a:r>
                        <a:rPr kumimoji="1" lang="en-US" altLang="ja-JP" dirty="0" smtClean="0"/>
                        <a:t>-</a:t>
                      </a:r>
                      <a:endParaRPr kumimoji="1" lang="ja-JP" altLang="en-US" dirty="0"/>
                    </a:p>
                  </a:txBody>
                  <a:tcPr anchor="ctr"/>
                </a:tc>
                <a:tc>
                  <a:txBody>
                    <a:bodyPr/>
                    <a:lstStyle/>
                    <a:p>
                      <a:pPr algn="ctr"/>
                      <a:r>
                        <a:rPr kumimoji="1" lang="en-US" altLang="ja-JP" dirty="0" smtClean="0"/>
                        <a:t>-</a:t>
                      </a:r>
                      <a:endParaRPr kumimoji="1" lang="ja-JP" altLang="en-US" dirty="0"/>
                    </a:p>
                  </a:txBody>
                  <a:tcPr anchor="ctr"/>
                </a:tc>
                <a:tc>
                  <a:txBody>
                    <a:bodyPr/>
                    <a:lstStyle/>
                    <a:p>
                      <a:pPr algn="ctr"/>
                      <a:r>
                        <a:rPr kumimoji="1" lang="ja-JP" altLang="en-US" dirty="0" smtClean="0"/>
                        <a:t>⚪︎</a:t>
                      </a:r>
                      <a:endParaRPr kumimoji="1" lang="ja-JP" altLang="en-US" dirty="0"/>
                    </a:p>
                  </a:txBody>
                  <a:tcPr anchor="ctr"/>
                </a:tc>
              </a:tr>
              <a:tr h="880309">
                <a:tc>
                  <a:txBody>
                    <a:bodyPr/>
                    <a:lstStyle/>
                    <a:p>
                      <a:r>
                        <a:rPr kumimoji="1" lang="en-US" altLang="ja-JP" dirty="0" smtClean="0"/>
                        <a:t>AC</a:t>
                      </a:r>
                      <a:endParaRPr kumimoji="1" lang="ja-JP" altLang="en-US" dirty="0"/>
                    </a:p>
                  </a:txBody>
                  <a:tcPr anchor="ctr"/>
                </a:tc>
                <a:tc>
                  <a:txBody>
                    <a:bodyPr/>
                    <a:lstStyle/>
                    <a:p>
                      <a:pPr algn="ctr"/>
                      <a:r>
                        <a:rPr kumimoji="1" lang="ja-JP" altLang="en-US" dirty="0" smtClean="0"/>
                        <a:t>⚪︎</a:t>
                      </a:r>
                      <a:endParaRPr kumimoji="1" lang="ja-JP" altLang="en-US" dirty="0"/>
                    </a:p>
                  </a:txBody>
                  <a:tcPr anchor="ctr">
                    <a:solidFill>
                      <a:schemeClr val="accent3">
                        <a:lumMod val="40000"/>
                        <a:lumOff val="60000"/>
                      </a:schemeClr>
                    </a:solidFill>
                  </a:tcPr>
                </a:tc>
                <a:tc>
                  <a:txBody>
                    <a:bodyPr/>
                    <a:lstStyle/>
                    <a:p>
                      <a:pPr algn="ctr"/>
                      <a:r>
                        <a:rPr kumimoji="1" lang="en-US" altLang="ja-JP" dirty="0" smtClean="0"/>
                        <a:t>-</a:t>
                      </a:r>
                      <a:endParaRPr kumimoji="1" lang="ja-JP" altLang="en-US" dirty="0"/>
                    </a:p>
                  </a:txBody>
                  <a:tcPr anchor="ctr"/>
                </a:tc>
                <a:tc>
                  <a:txBody>
                    <a:bodyPr/>
                    <a:lstStyle/>
                    <a:p>
                      <a:pPr algn="ctr"/>
                      <a:r>
                        <a:rPr kumimoji="1" lang="en-US" altLang="ja-JP" dirty="0" smtClean="0"/>
                        <a:t>-</a:t>
                      </a:r>
                      <a:endParaRPr kumimoji="1" lang="ja-JP" altLang="en-US" dirty="0"/>
                    </a:p>
                  </a:txBody>
                  <a:tcPr anchor="ctr"/>
                </a:tc>
                <a:tc>
                  <a:txBody>
                    <a:bodyPr/>
                    <a:lstStyle/>
                    <a:p>
                      <a:pPr algn="ctr"/>
                      <a:r>
                        <a:rPr kumimoji="1" lang="ja-JP" altLang="en-US" dirty="0" smtClean="0"/>
                        <a:t>⚪︎</a:t>
                      </a:r>
                      <a:endParaRPr kumimoji="1" lang="ja-JP" altLang="en-US" dirty="0"/>
                    </a:p>
                  </a:txBody>
                  <a:tcPr anchor="ctr"/>
                </a:tc>
              </a:tr>
              <a:tr h="880309">
                <a:tc>
                  <a:txBody>
                    <a:bodyPr/>
                    <a:lstStyle/>
                    <a:p>
                      <a:r>
                        <a:rPr kumimoji="1" lang="en-US" altLang="ja-JP" dirty="0" smtClean="0"/>
                        <a:t>SFT</a:t>
                      </a:r>
                      <a:endParaRPr kumimoji="1" lang="ja-JP" altLang="en-US" dirty="0"/>
                    </a:p>
                  </a:txBody>
                  <a:tcPr anchor="ctr"/>
                </a:tc>
                <a:tc>
                  <a:txBody>
                    <a:bodyPr/>
                    <a:lstStyle/>
                    <a:p>
                      <a:pPr algn="ctr"/>
                      <a:r>
                        <a:rPr kumimoji="1" lang="ja-JP" altLang="en-US" dirty="0" smtClean="0"/>
                        <a:t>⚪︎</a:t>
                      </a:r>
                      <a:endParaRPr kumimoji="1" lang="ja-JP" altLang="en-US" dirty="0"/>
                    </a:p>
                  </a:txBody>
                  <a:tcPr anchor="ctr">
                    <a:solidFill>
                      <a:schemeClr val="accent3">
                        <a:lumMod val="40000"/>
                        <a:lumOff val="60000"/>
                      </a:schemeClr>
                    </a:solidFill>
                  </a:tcPr>
                </a:tc>
                <a:tc>
                  <a:txBody>
                    <a:bodyPr/>
                    <a:lstStyle/>
                    <a:p>
                      <a:pPr algn="ctr"/>
                      <a:r>
                        <a:rPr kumimoji="1" lang="ja-JP" altLang="en-US" dirty="0" smtClean="0"/>
                        <a:t>⚪︎</a:t>
                      </a:r>
                      <a:endParaRPr kumimoji="1" lang="ja-JP" altLang="en-US" dirty="0"/>
                    </a:p>
                  </a:txBody>
                  <a:tcPr anchor="ctr"/>
                </a:tc>
                <a:tc>
                  <a:txBody>
                    <a:bodyPr/>
                    <a:lstStyle/>
                    <a:p>
                      <a:pPr algn="ctr"/>
                      <a:r>
                        <a:rPr kumimoji="1" lang="ja-JP" altLang="en-US" dirty="0" smtClean="0"/>
                        <a:t>⚪︎</a:t>
                      </a:r>
                      <a:endParaRPr kumimoji="1" lang="ja-JP" altLang="en-US" dirty="0"/>
                    </a:p>
                  </a:txBody>
                  <a:tcPr anchor="ctr"/>
                </a:tc>
                <a:tc>
                  <a:txBody>
                    <a:bodyPr/>
                    <a:lstStyle/>
                    <a:p>
                      <a:pPr algn="ctr"/>
                      <a:r>
                        <a:rPr kumimoji="1" lang="ja-JP" altLang="en-US" dirty="0" smtClean="0"/>
                        <a:t>⚪︎</a:t>
                      </a:r>
                      <a:endParaRPr kumimoji="1" lang="ja-JP" altLang="en-US" dirty="0"/>
                    </a:p>
                  </a:txBody>
                  <a:tcPr anchor="ctr"/>
                </a:tc>
              </a:tr>
            </a:tbl>
          </a:graphicData>
        </a:graphic>
      </p:graphicFrame>
      <p:sp>
        <p:nvSpPr>
          <p:cNvPr id="5" name="正方形/長方形 4"/>
          <p:cNvSpPr/>
          <p:nvPr/>
        </p:nvSpPr>
        <p:spPr>
          <a:xfrm>
            <a:off x="7445829" y="1694514"/>
            <a:ext cx="4000500" cy="523220"/>
          </a:xfrm>
          <a:prstGeom prst="rect">
            <a:avLst/>
          </a:prstGeom>
        </p:spPr>
        <p:txBody>
          <a:bodyPr wrap="square">
            <a:spAutoFit/>
          </a:bodyPr>
          <a:lstStyle/>
          <a:p>
            <a:r>
              <a:rPr lang="en-US" altLang="ja-JP" sz="2800" dirty="0">
                <a:solidFill>
                  <a:srgbClr val="FFFFFF"/>
                </a:solidFill>
              </a:rPr>
              <a:t>L</a:t>
            </a:r>
            <a:r>
              <a:rPr lang="en-US" altLang="ja-JP" sz="2800" dirty="0" smtClean="0">
                <a:solidFill>
                  <a:srgbClr val="FFFFFF"/>
                </a:solidFill>
              </a:rPr>
              <a:t>ogic to identify </a:t>
            </a:r>
            <a:r>
              <a:rPr lang="en-US" altLang="ja-JP" sz="2800" baseline="30000" dirty="0" smtClean="0">
                <a:solidFill>
                  <a:srgbClr val="FFFFFF"/>
                </a:solidFill>
              </a:rPr>
              <a:t>90</a:t>
            </a:r>
            <a:r>
              <a:rPr lang="en-US" altLang="ja-JP" sz="2800" dirty="0" smtClean="0">
                <a:solidFill>
                  <a:srgbClr val="FFFFFF"/>
                </a:solidFill>
              </a:rPr>
              <a:t>Sr</a:t>
            </a:r>
            <a:endParaRPr lang="en-US" altLang="ja-JP" sz="2800" dirty="0">
              <a:solidFill>
                <a:srgbClr val="FFFFFF"/>
              </a:solidFill>
            </a:endParaRPr>
          </a:p>
        </p:txBody>
      </p:sp>
      <p:sp>
        <p:nvSpPr>
          <p:cNvPr id="6" name="正方形/長方形 5"/>
          <p:cNvSpPr/>
          <p:nvPr/>
        </p:nvSpPr>
        <p:spPr>
          <a:xfrm>
            <a:off x="1319694" y="1694514"/>
            <a:ext cx="5422807" cy="523220"/>
          </a:xfrm>
          <a:prstGeom prst="rect">
            <a:avLst/>
          </a:prstGeom>
        </p:spPr>
        <p:txBody>
          <a:bodyPr wrap="square">
            <a:spAutoFit/>
          </a:bodyPr>
          <a:lstStyle/>
          <a:p>
            <a:pPr>
              <a:lnSpc>
                <a:spcPct val="100000"/>
              </a:lnSpc>
            </a:pPr>
            <a:r>
              <a:rPr lang="en-US" altLang="ja-JP" sz="2800" dirty="0" smtClean="0">
                <a:solidFill>
                  <a:srgbClr val="FFFFFF"/>
                </a:solidFill>
              </a:rPr>
              <a:t>Prototype </a:t>
            </a:r>
            <a:r>
              <a:rPr lang="en-US" altLang="ja-JP" sz="2800" smtClean="0">
                <a:solidFill>
                  <a:srgbClr val="FFFFFF"/>
                </a:solidFill>
              </a:rPr>
              <a:t>Counter Diagram</a:t>
            </a:r>
            <a:endParaRPr lang="en-US" altLang="ja-JP" sz="2800" dirty="0">
              <a:solidFill>
                <a:srgbClr val="FFFFFF"/>
              </a:solidFill>
            </a:endParaRPr>
          </a:p>
        </p:txBody>
      </p:sp>
      <p:sp>
        <p:nvSpPr>
          <p:cNvPr id="7" name="CustomShape 1"/>
          <p:cNvSpPr/>
          <p:nvPr/>
        </p:nvSpPr>
        <p:spPr>
          <a:xfrm>
            <a:off x="2029214" y="427627"/>
            <a:ext cx="8598310" cy="697320"/>
          </a:xfrm>
          <a:prstGeom prst="rect">
            <a:avLst/>
          </a:prstGeom>
        </p:spPr>
        <p:txBody>
          <a:bodyPr lIns="90000" tIns="45000" rIns="90000" bIns="45000"/>
          <a:lstStyle/>
          <a:p>
            <a:pPr algn="ctr">
              <a:lnSpc>
                <a:spcPct val="100000"/>
              </a:lnSpc>
            </a:pPr>
            <a:r>
              <a:rPr lang="en-US" altLang="ja-JP" sz="4000" dirty="0">
                <a:solidFill>
                  <a:srgbClr val="FFFFFF"/>
                </a:solidFill>
                <a:latin typeface="Georgia"/>
              </a:rPr>
              <a:t>Prototype Counter</a:t>
            </a:r>
            <a:endParaRPr lang="en-US" altLang="ja-JP" sz="4000" dirty="0"/>
          </a:p>
        </p:txBody>
      </p:sp>
    </p:spTree>
  </p:cSld>
  <p:clrMapOvr>
    <a:masterClrMapping/>
  </p:clrMapOvr>
  <p:transition>
    <p:fade/>
  </p:transition>
  <p:timing>
    <p:tnLst>
      <p:par>
        <p:cTn id="1" dur="indefinite" restart="never" nodeType="tmRoot">
          <p:childTnLst>
            <p:seq>
              <p:cTn id="2" nodeType="mainSeq">
                <p:childTnLst>
                  <p:par>
                    <p:cTn id="3" fill="freeze">
                      <p:stCondLst>
                        <p:cond delay="indefinite"/>
                      </p:stCondLst>
                      <p:childTnLst>
                        <p:par>
                          <p:cTn id="4"/>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1"/>
          <p:cNvSpPr/>
          <p:nvPr/>
        </p:nvSpPr>
        <p:spPr>
          <a:xfrm>
            <a:off x="2172089" y="3042239"/>
            <a:ext cx="8598310" cy="697320"/>
          </a:xfrm>
          <a:prstGeom prst="rect">
            <a:avLst/>
          </a:prstGeom>
        </p:spPr>
        <p:txBody>
          <a:bodyPr lIns="90000" tIns="45000" rIns="90000" bIns="45000"/>
          <a:lstStyle/>
          <a:p>
            <a:pPr algn="ctr">
              <a:lnSpc>
                <a:spcPct val="100000"/>
              </a:lnSpc>
            </a:pPr>
            <a:r>
              <a:rPr lang="en-US" altLang="ja-JP" sz="4000" baseline="30000" dirty="0" smtClean="0">
                <a:solidFill>
                  <a:schemeClr val="bg1"/>
                </a:solidFill>
                <a:latin typeface="Georgia" charset="0"/>
                <a:ea typeface="Georgia" charset="0"/>
                <a:cs typeface="Georgia" charset="0"/>
              </a:rPr>
              <a:t>90</a:t>
            </a:r>
            <a:r>
              <a:rPr lang="en-US" altLang="ja-JP" sz="4000" dirty="0" smtClean="0">
                <a:solidFill>
                  <a:schemeClr val="bg1"/>
                </a:solidFill>
                <a:latin typeface="Georgia" charset="0"/>
                <a:ea typeface="Georgia" charset="0"/>
                <a:cs typeface="Georgia" charset="0"/>
              </a:rPr>
              <a:t>Sr/</a:t>
            </a:r>
            <a:r>
              <a:rPr lang="en-US" altLang="ja-JP" sz="4000" baseline="30000" dirty="0" smtClean="0">
                <a:solidFill>
                  <a:schemeClr val="bg1"/>
                </a:solidFill>
                <a:latin typeface="Georgia" charset="0"/>
                <a:ea typeface="Georgia" charset="0"/>
                <a:cs typeface="Georgia" charset="0"/>
              </a:rPr>
              <a:t>137</a:t>
            </a:r>
            <a:r>
              <a:rPr lang="en-US" altLang="ja-JP" sz="4000" dirty="0" smtClean="0">
                <a:solidFill>
                  <a:schemeClr val="bg1"/>
                </a:solidFill>
                <a:latin typeface="Georgia" charset="0"/>
                <a:ea typeface="Georgia" charset="0"/>
                <a:cs typeface="Georgia" charset="0"/>
              </a:rPr>
              <a:t>Cs Identification</a:t>
            </a:r>
            <a:endParaRPr lang="en-US" altLang="ja-JP" sz="4000" dirty="0">
              <a:solidFill>
                <a:schemeClr val="bg1"/>
              </a:solidFill>
              <a:latin typeface="Georgia" charset="0"/>
              <a:ea typeface="Georgia" charset="0"/>
              <a:cs typeface="Georgia" charset="0"/>
            </a:endParaRPr>
          </a:p>
        </p:txBody>
      </p:sp>
    </p:spTree>
    <p:extLst>
      <p:ext uri="{BB962C8B-B14F-4D97-AF65-F5344CB8AC3E}">
        <p14:creationId xmlns:p14="http://schemas.microsoft.com/office/powerpoint/2010/main" val="179326705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1"/>
          <p:cNvSpPr/>
          <p:nvPr/>
        </p:nvSpPr>
        <p:spPr>
          <a:xfrm>
            <a:off x="2029214" y="427627"/>
            <a:ext cx="8598310" cy="697320"/>
          </a:xfrm>
          <a:prstGeom prst="rect">
            <a:avLst/>
          </a:prstGeom>
        </p:spPr>
        <p:txBody>
          <a:bodyPr lIns="90000" tIns="45000" rIns="90000" bIns="45000"/>
          <a:lstStyle/>
          <a:p>
            <a:pPr algn="ctr">
              <a:lnSpc>
                <a:spcPct val="100000"/>
              </a:lnSpc>
            </a:pPr>
            <a:r>
              <a:rPr lang="en-US" altLang="ja-JP" sz="4000" baseline="30000" dirty="0">
                <a:solidFill>
                  <a:schemeClr val="bg1"/>
                </a:solidFill>
                <a:latin typeface="Georgia" charset="0"/>
                <a:ea typeface="Georgia" charset="0"/>
                <a:cs typeface="Georgia" charset="0"/>
              </a:rPr>
              <a:t>90</a:t>
            </a:r>
            <a:r>
              <a:rPr lang="en-US" altLang="ja-JP" sz="4000" dirty="0">
                <a:solidFill>
                  <a:schemeClr val="bg1"/>
                </a:solidFill>
                <a:latin typeface="Georgia" charset="0"/>
                <a:ea typeface="Georgia" charset="0"/>
                <a:cs typeface="Georgia" charset="0"/>
              </a:rPr>
              <a:t>Sr/</a:t>
            </a:r>
            <a:r>
              <a:rPr lang="en-US" altLang="ja-JP" sz="4000" baseline="30000" dirty="0">
                <a:solidFill>
                  <a:schemeClr val="bg1"/>
                </a:solidFill>
                <a:latin typeface="Georgia" charset="0"/>
                <a:ea typeface="Georgia" charset="0"/>
                <a:cs typeface="Georgia" charset="0"/>
              </a:rPr>
              <a:t>137</a:t>
            </a:r>
            <a:r>
              <a:rPr lang="en-US" altLang="ja-JP" sz="4000" dirty="0">
                <a:solidFill>
                  <a:schemeClr val="bg1"/>
                </a:solidFill>
                <a:latin typeface="Georgia" charset="0"/>
                <a:ea typeface="Georgia" charset="0"/>
                <a:cs typeface="Georgia" charset="0"/>
              </a:rPr>
              <a:t>Cs Identification</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638" y="3049094"/>
            <a:ext cx="4783377" cy="3255163"/>
          </a:xfrm>
          <a:prstGeom prst="rect">
            <a:avLst/>
          </a:prstGeom>
        </p:spPr>
      </p:pic>
      <p:sp>
        <p:nvSpPr>
          <p:cNvPr id="8" name="正方形/長方形 7"/>
          <p:cNvSpPr/>
          <p:nvPr/>
        </p:nvSpPr>
        <p:spPr>
          <a:xfrm>
            <a:off x="3285040" y="6320942"/>
            <a:ext cx="2664191" cy="369332"/>
          </a:xfrm>
          <a:prstGeom prst="rect">
            <a:avLst/>
          </a:prstGeom>
        </p:spPr>
        <p:txBody>
          <a:bodyPr wrap="none">
            <a:spAutoFit/>
          </a:bodyPr>
          <a:lstStyle/>
          <a:p>
            <a:r>
              <a:rPr lang="en-US" altLang="ja-JP" dirty="0" smtClean="0">
                <a:solidFill>
                  <a:schemeClr val="bg1"/>
                </a:solidFill>
              </a:rPr>
              <a:t>H. Ito et al., TIPP (2014)</a:t>
            </a:r>
            <a:endParaRPr lang="ja-JP" altLang="en-US" dirty="0"/>
          </a:p>
        </p:txBody>
      </p:sp>
      <p:sp>
        <p:nvSpPr>
          <p:cNvPr id="9" name="正方形/長方形 8"/>
          <p:cNvSpPr/>
          <p:nvPr/>
        </p:nvSpPr>
        <p:spPr>
          <a:xfrm>
            <a:off x="6328369" y="2941699"/>
            <a:ext cx="5028941" cy="2677656"/>
          </a:xfrm>
          <a:prstGeom prst="rect">
            <a:avLst/>
          </a:prstGeom>
        </p:spPr>
        <p:txBody>
          <a:bodyPr wrap="none">
            <a:spAutoFit/>
          </a:bodyPr>
          <a:lstStyle/>
          <a:p>
            <a:pPr>
              <a:lnSpc>
                <a:spcPct val="100000"/>
              </a:lnSpc>
            </a:pPr>
            <a:r>
              <a:rPr lang="en-US" altLang="ja-JP" sz="2000" dirty="0">
                <a:solidFill>
                  <a:srgbClr val="FFFFFF"/>
                </a:solidFill>
                <a:latin typeface="Georgia"/>
              </a:rPr>
              <a:t>Sensitivity definition</a:t>
            </a:r>
          </a:p>
          <a:p>
            <a:pPr algn="ctr">
              <a:lnSpc>
                <a:spcPct val="100000"/>
              </a:lnSpc>
            </a:pPr>
            <a:r>
              <a:rPr lang="en-US" altLang="ja-JP" sz="2800" b="1" dirty="0" err="1">
                <a:solidFill>
                  <a:srgbClr val="FFFF00"/>
                </a:solidFill>
                <a:latin typeface="Georgia"/>
              </a:rPr>
              <a:t>η</a:t>
            </a:r>
            <a:r>
              <a:rPr lang="en-US" altLang="ja-JP" sz="2800" b="1" dirty="0">
                <a:solidFill>
                  <a:srgbClr val="FFFF00"/>
                </a:solidFill>
                <a:latin typeface="Georgia"/>
              </a:rPr>
              <a:t> = (R - R</a:t>
            </a:r>
            <a:r>
              <a:rPr lang="en-US" altLang="ja-JP" sz="2800" b="1" baseline="-25000" dirty="0">
                <a:solidFill>
                  <a:srgbClr val="FFFF00"/>
                </a:solidFill>
                <a:latin typeface="Georgia"/>
              </a:rPr>
              <a:t>BG</a:t>
            </a:r>
            <a:r>
              <a:rPr lang="en-US" altLang="ja-JP" sz="2800" b="1" dirty="0">
                <a:solidFill>
                  <a:srgbClr val="FFFF00"/>
                </a:solidFill>
                <a:latin typeface="Georgia"/>
              </a:rPr>
              <a:t>)/A</a:t>
            </a:r>
            <a:r>
              <a:rPr lang="en-US" altLang="ja-JP" sz="2000" dirty="0">
                <a:solidFill>
                  <a:srgbClr val="FFC000"/>
                </a:solidFill>
                <a:latin typeface="Georgia"/>
              </a:rPr>
              <a:t> </a:t>
            </a:r>
            <a:r>
              <a:rPr lang="en-US" altLang="ja-JP" sz="2000" dirty="0">
                <a:solidFill>
                  <a:srgbClr val="FFFFFF"/>
                </a:solidFill>
                <a:latin typeface="Georgia"/>
              </a:rPr>
              <a:t>,</a:t>
            </a:r>
          </a:p>
          <a:p>
            <a:pPr>
              <a:lnSpc>
                <a:spcPct val="100000"/>
              </a:lnSpc>
            </a:pPr>
            <a:r>
              <a:rPr lang="en-US" altLang="ja-JP" sz="2000" dirty="0">
                <a:solidFill>
                  <a:srgbClr val="FFFFFF"/>
                </a:solidFill>
                <a:latin typeface="Georgia"/>
              </a:rPr>
              <a:t>where</a:t>
            </a:r>
          </a:p>
          <a:p>
            <a:pPr>
              <a:lnSpc>
                <a:spcPct val="100000"/>
              </a:lnSpc>
            </a:pPr>
            <a:r>
              <a:rPr lang="en-US" altLang="ja-JP" sz="2000" dirty="0">
                <a:solidFill>
                  <a:srgbClr val="FFFFFF"/>
                </a:solidFill>
                <a:latin typeface="Georgia"/>
              </a:rPr>
              <a:t>	R: Count rate (counts/sec)</a:t>
            </a:r>
          </a:p>
          <a:p>
            <a:pPr>
              <a:lnSpc>
                <a:spcPct val="100000"/>
              </a:lnSpc>
            </a:pPr>
            <a:r>
              <a:rPr lang="en-US" altLang="ja-JP" sz="2000" dirty="0">
                <a:solidFill>
                  <a:srgbClr val="FFFFFF"/>
                </a:solidFill>
                <a:latin typeface="Georgia"/>
              </a:rPr>
              <a:t>	R</a:t>
            </a:r>
            <a:r>
              <a:rPr lang="en-US" altLang="ja-JP" sz="2000" baseline="-25000" dirty="0">
                <a:solidFill>
                  <a:srgbClr val="FFFFFF"/>
                </a:solidFill>
                <a:latin typeface="Georgia"/>
              </a:rPr>
              <a:t>BG</a:t>
            </a:r>
            <a:r>
              <a:rPr lang="en-US" altLang="ja-JP" sz="2000" dirty="0">
                <a:solidFill>
                  <a:srgbClr val="FFFFFF"/>
                </a:solidFill>
                <a:latin typeface="Georgia"/>
              </a:rPr>
              <a:t>: Background rate (counts/sec)</a:t>
            </a:r>
          </a:p>
          <a:p>
            <a:pPr>
              <a:lnSpc>
                <a:spcPct val="100000"/>
              </a:lnSpc>
            </a:pPr>
            <a:r>
              <a:rPr lang="en-US" altLang="ja-JP" sz="2000" dirty="0">
                <a:solidFill>
                  <a:srgbClr val="FFFFFF"/>
                </a:solidFill>
                <a:latin typeface="Georgia"/>
              </a:rPr>
              <a:t>	A: Radioactivity (</a:t>
            </a:r>
            <a:r>
              <a:rPr lang="en-US" altLang="ja-JP" sz="2000" dirty="0" err="1">
                <a:solidFill>
                  <a:srgbClr val="FFFFFF"/>
                </a:solidFill>
                <a:latin typeface="Georgia"/>
              </a:rPr>
              <a:t>Bq</a:t>
            </a:r>
            <a:r>
              <a:rPr lang="en-US" altLang="ja-JP" sz="2000" dirty="0">
                <a:solidFill>
                  <a:srgbClr val="FFFFFF"/>
                </a:solidFill>
                <a:latin typeface="Georgia"/>
              </a:rPr>
              <a:t>) </a:t>
            </a:r>
          </a:p>
          <a:p>
            <a:pPr>
              <a:lnSpc>
                <a:spcPct val="100000"/>
              </a:lnSpc>
            </a:pPr>
            <a:r>
              <a:rPr lang="en-US" altLang="ja-JP" sz="2000" dirty="0">
                <a:solidFill>
                  <a:srgbClr val="FFFFFF"/>
                </a:solidFill>
                <a:latin typeface="Georgia"/>
              </a:rPr>
              <a:t>Sensitivity Ratio</a:t>
            </a:r>
          </a:p>
          <a:p>
            <a:pPr>
              <a:lnSpc>
                <a:spcPct val="100000"/>
              </a:lnSpc>
            </a:pPr>
            <a:r>
              <a:rPr lang="en-US" altLang="ja-JP" sz="2000" dirty="0">
                <a:solidFill>
                  <a:srgbClr val="FFFFFF"/>
                </a:solidFill>
                <a:latin typeface="Georgia"/>
              </a:rPr>
              <a:t>	</a:t>
            </a:r>
            <a:r>
              <a:rPr lang="en-US" altLang="ja-JP" sz="2000" dirty="0" err="1">
                <a:solidFill>
                  <a:srgbClr val="FFFF00"/>
                </a:solidFill>
                <a:latin typeface="Georgia"/>
              </a:rPr>
              <a:t>Γ</a:t>
            </a:r>
            <a:r>
              <a:rPr lang="en-US" altLang="ja-JP" sz="2000" dirty="0">
                <a:solidFill>
                  <a:srgbClr val="FFFF00"/>
                </a:solidFill>
                <a:latin typeface="Georgia"/>
              </a:rPr>
              <a:t>(Cs/</a:t>
            </a:r>
            <a:r>
              <a:rPr lang="en-US" altLang="ja-JP" sz="2000" dirty="0" err="1">
                <a:solidFill>
                  <a:srgbClr val="FFFF00"/>
                </a:solidFill>
                <a:latin typeface="Georgia"/>
              </a:rPr>
              <a:t>Sr</a:t>
            </a:r>
            <a:r>
              <a:rPr lang="en-US" altLang="ja-JP" sz="2000" dirty="0">
                <a:solidFill>
                  <a:srgbClr val="FFFF00"/>
                </a:solidFill>
                <a:latin typeface="Georgia"/>
              </a:rPr>
              <a:t>) = </a:t>
            </a:r>
            <a:r>
              <a:rPr lang="en-US" altLang="ja-JP" sz="2000" dirty="0" err="1">
                <a:solidFill>
                  <a:srgbClr val="FFFF00"/>
                </a:solidFill>
                <a:latin typeface="Georgia"/>
              </a:rPr>
              <a:t>η</a:t>
            </a:r>
            <a:r>
              <a:rPr lang="en-US" altLang="ja-JP" sz="2000" dirty="0">
                <a:solidFill>
                  <a:srgbClr val="FFFF00"/>
                </a:solidFill>
                <a:latin typeface="Georgia"/>
              </a:rPr>
              <a:t>(</a:t>
            </a:r>
            <a:r>
              <a:rPr lang="en-US" altLang="ja-JP" sz="2000" baseline="30000" dirty="0">
                <a:solidFill>
                  <a:srgbClr val="FFFF00"/>
                </a:solidFill>
                <a:latin typeface="Georgia"/>
              </a:rPr>
              <a:t>137</a:t>
            </a:r>
            <a:r>
              <a:rPr lang="en-US" altLang="ja-JP" sz="2000" dirty="0">
                <a:solidFill>
                  <a:srgbClr val="FFFF00"/>
                </a:solidFill>
                <a:latin typeface="Georgia"/>
              </a:rPr>
              <a:t>Cs)/</a:t>
            </a:r>
            <a:r>
              <a:rPr lang="en-US" altLang="ja-JP" sz="2000" dirty="0" err="1">
                <a:solidFill>
                  <a:srgbClr val="FFFF00"/>
                </a:solidFill>
                <a:latin typeface="Georgia"/>
              </a:rPr>
              <a:t>η</a:t>
            </a:r>
            <a:r>
              <a:rPr lang="en-US" altLang="ja-JP" sz="2000" dirty="0">
                <a:solidFill>
                  <a:srgbClr val="FFFF00"/>
                </a:solidFill>
                <a:latin typeface="Georgia"/>
              </a:rPr>
              <a:t>(</a:t>
            </a:r>
            <a:r>
              <a:rPr lang="en-US" altLang="ja-JP" sz="2000" baseline="30000" dirty="0">
                <a:solidFill>
                  <a:srgbClr val="FFFF00"/>
                </a:solidFill>
                <a:latin typeface="Georgia"/>
              </a:rPr>
              <a:t>90</a:t>
            </a:r>
            <a:r>
              <a:rPr lang="en-US" altLang="ja-JP" sz="2000" dirty="0">
                <a:solidFill>
                  <a:srgbClr val="FFFF00"/>
                </a:solidFill>
                <a:latin typeface="Georgia"/>
              </a:rPr>
              <a:t>Sr</a:t>
            </a:r>
            <a:r>
              <a:rPr lang="en-US" altLang="ja-JP" sz="2000" dirty="0" smtClean="0">
                <a:solidFill>
                  <a:srgbClr val="FFFF00"/>
                </a:solidFill>
                <a:latin typeface="Georgia"/>
              </a:rPr>
              <a:t>)</a:t>
            </a:r>
          </a:p>
        </p:txBody>
      </p:sp>
      <p:sp>
        <p:nvSpPr>
          <p:cNvPr id="10" name="正方形/長方形 9"/>
          <p:cNvSpPr/>
          <p:nvPr/>
        </p:nvSpPr>
        <p:spPr>
          <a:xfrm>
            <a:off x="6328368" y="5619355"/>
            <a:ext cx="5630549" cy="1200329"/>
          </a:xfrm>
          <a:prstGeom prst="rect">
            <a:avLst/>
          </a:prstGeom>
          <a:solidFill>
            <a:schemeClr val="bg1"/>
          </a:solidFill>
        </p:spPr>
        <p:txBody>
          <a:bodyPr wrap="square">
            <a:spAutoFit/>
          </a:bodyPr>
          <a:lstStyle/>
          <a:p>
            <a:pPr>
              <a:lnSpc>
                <a:spcPct val="100000"/>
              </a:lnSpc>
            </a:pPr>
            <a:r>
              <a:rPr lang="en-US" altLang="ja-JP" sz="2400" dirty="0" smtClean="0">
                <a:solidFill>
                  <a:srgbClr val="FF0000"/>
                </a:solidFill>
                <a:effectLst>
                  <a:glow>
                    <a:schemeClr val="bg1">
                      <a:alpha val="82000"/>
                    </a:schemeClr>
                  </a:glow>
                  <a:outerShdw blurRad="50800" dist="50800" dir="5400000" sx="1000" sy="1000" algn="ctr" rotWithShape="0">
                    <a:schemeClr val="bg1">
                      <a:alpha val="43000"/>
                    </a:schemeClr>
                  </a:outerShdw>
                  <a:reflection blurRad="368300" stA="64000" endPos="0" dist="571500" dir="5400000" sy="-100000" algn="bl" rotWithShape="0"/>
                </a:effectLst>
                <a:latin typeface="Georgia"/>
              </a:rPr>
              <a:t>Result:</a:t>
            </a:r>
            <a:r>
              <a:rPr lang="en-US" altLang="ja-JP" sz="2400" dirty="0">
                <a:solidFill>
                  <a:srgbClr val="FF0000"/>
                </a:solidFill>
                <a:effectLst>
                  <a:glow>
                    <a:schemeClr val="bg1">
                      <a:alpha val="82000"/>
                    </a:schemeClr>
                  </a:glow>
                  <a:outerShdw blurRad="50800" dist="50800" dir="5400000" sx="1000" sy="1000" algn="ctr" rotWithShape="0">
                    <a:schemeClr val="bg1">
                      <a:alpha val="43000"/>
                    </a:schemeClr>
                  </a:outerShdw>
                  <a:reflection blurRad="368300" stA="64000" endPos="0" dist="571500" dir="5400000" sy="-100000" algn="bl" rotWithShape="0"/>
                </a:effectLst>
                <a:latin typeface="Georgia"/>
              </a:rPr>
              <a:t> </a:t>
            </a:r>
            <a:endParaRPr lang="en-US" altLang="ja-JP" sz="2400" dirty="0" smtClean="0">
              <a:solidFill>
                <a:srgbClr val="FF0000"/>
              </a:solidFill>
              <a:effectLst>
                <a:glow>
                  <a:schemeClr val="bg1">
                    <a:alpha val="82000"/>
                  </a:schemeClr>
                </a:glow>
                <a:outerShdw blurRad="50800" dist="50800" dir="5400000" sx="1000" sy="1000" algn="ctr" rotWithShape="0">
                  <a:schemeClr val="bg1">
                    <a:alpha val="43000"/>
                  </a:schemeClr>
                </a:outerShdw>
                <a:reflection blurRad="368300" stA="64000" endPos="0" dist="571500" dir="5400000" sy="-100000" algn="bl" rotWithShape="0"/>
              </a:effectLst>
              <a:latin typeface="Georgia"/>
            </a:endParaRPr>
          </a:p>
          <a:p>
            <a:pPr>
              <a:lnSpc>
                <a:spcPct val="100000"/>
              </a:lnSpc>
            </a:pPr>
            <a:r>
              <a:rPr lang="ja-JP" altLang="en-US" sz="2400" dirty="0">
                <a:solidFill>
                  <a:srgbClr val="FF0000"/>
                </a:solidFill>
                <a:effectLst>
                  <a:glow>
                    <a:schemeClr val="bg1">
                      <a:alpha val="82000"/>
                    </a:schemeClr>
                  </a:glow>
                  <a:outerShdw blurRad="50800" dist="50800" dir="5400000" sx="1000" sy="1000" algn="ctr" rotWithShape="0">
                    <a:schemeClr val="bg1">
                      <a:alpha val="43000"/>
                    </a:schemeClr>
                  </a:outerShdw>
                  <a:reflection blurRad="368300" stA="64000" endPos="0" dist="571500" dir="5400000" sy="-100000" algn="bl" rotWithShape="0"/>
                </a:effectLst>
                <a:latin typeface="Georgia"/>
              </a:rPr>
              <a:t>　</a:t>
            </a:r>
            <a:r>
              <a:rPr lang="en-US" altLang="ja-JP" sz="2400" dirty="0" err="1" smtClean="0">
                <a:solidFill>
                  <a:srgbClr val="FF0000"/>
                </a:solidFill>
                <a:effectLst>
                  <a:glow>
                    <a:schemeClr val="bg1">
                      <a:alpha val="82000"/>
                    </a:schemeClr>
                  </a:glow>
                  <a:outerShdw blurRad="50800" dist="50800" dir="5400000" sx="1000" sy="1000" algn="ctr" rotWithShape="0">
                    <a:schemeClr val="bg1">
                      <a:alpha val="43000"/>
                    </a:schemeClr>
                  </a:outerShdw>
                  <a:reflection blurRad="368300" stA="64000" endPos="0" dist="571500" dir="5400000" sy="-100000" algn="bl" rotWithShape="0"/>
                </a:effectLst>
                <a:latin typeface="Georgia"/>
              </a:rPr>
              <a:t>η</a:t>
            </a:r>
            <a:r>
              <a:rPr lang="en-US" altLang="ja-JP" sz="2400" dirty="0" smtClean="0">
                <a:solidFill>
                  <a:srgbClr val="FF0000"/>
                </a:solidFill>
                <a:effectLst>
                  <a:glow>
                    <a:schemeClr val="bg1">
                      <a:alpha val="82000"/>
                    </a:schemeClr>
                  </a:glow>
                  <a:outerShdw blurRad="50800" dist="50800" dir="5400000" sx="1000" sy="1000" algn="ctr" rotWithShape="0">
                    <a:schemeClr val="bg1">
                      <a:alpha val="43000"/>
                    </a:schemeClr>
                  </a:outerShdw>
                  <a:reflection blurRad="368300" stA="64000" endPos="0" dist="571500" dir="5400000" sy="-100000" algn="bl" rotWithShape="0"/>
                </a:effectLst>
                <a:latin typeface="Georgia"/>
              </a:rPr>
              <a:t>(</a:t>
            </a:r>
            <a:r>
              <a:rPr lang="en-US" altLang="ja-JP" sz="2400" dirty="0" err="1" smtClean="0">
                <a:solidFill>
                  <a:srgbClr val="FF0000"/>
                </a:solidFill>
                <a:effectLst>
                  <a:glow>
                    <a:schemeClr val="bg1">
                      <a:alpha val="82000"/>
                    </a:schemeClr>
                  </a:glow>
                  <a:outerShdw blurRad="50800" dist="50800" dir="5400000" sx="1000" sy="1000" algn="ctr" rotWithShape="0">
                    <a:schemeClr val="bg1">
                      <a:alpha val="43000"/>
                    </a:schemeClr>
                  </a:outerShdw>
                  <a:reflection blurRad="368300" stA="64000" endPos="0" dist="571500" dir="5400000" sy="-100000" algn="bl" rotWithShape="0"/>
                </a:effectLst>
                <a:latin typeface="Georgia"/>
              </a:rPr>
              <a:t>Sr</a:t>
            </a:r>
            <a:r>
              <a:rPr lang="en-US" altLang="ja-JP" sz="2400" dirty="0">
                <a:solidFill>
                  <a:srgbClr val="FF0000"/>
                </a:solidFill>
                <a:effectLst>
                  <a:glow>
                    <a:schemeClr val="bg1">
                      <a:alpha val="82000"/>
                    </a:schemeClr>
                  </a:glow>
                  <a:outerShdw blurRad="50800" dist="50800" dir="5400000" sx="1000" sy="1000" algn="ctr" rotWithShape="0">
                    <a:schemeClr val="bg1">
                      <a:alpha val="43000"/>
                    </a:schemeClr>
                  </a:outerShdw>
                  <a:reflection blurRad="368300" stA="64000" endPos="0" dist="571500" dir="5400000" sy="-100000" algn="bl" rotWithShape="0"/>
                </a:effectLst>
                <a:latin typeface="Georgia"/>
              </a:rPr>
              <a:t>) </a:t>
            </a:r>
            <a:r>
              <a:rPr lang="en-US" altLang="ja-JP" sz="2400" dirty="0" smtClean="0">
                <a:solidFill>
                  <a:srgbClr val="FF0000"/>
                </a:solidFill>
                <a:effectLst>
                  <a:glow>
                    <a:schemeClr val="bg1">
                      <a:alpha val="82000"/>
                    </a:schemeClr>
                  </a:glow>
                  <a:outerShdw blurRad="50800" dist="50800" dir="5400000" sx="1000" sy="1000" algn="ctr" rotWithShape="0">
                    <a:schemeClr val="bg1">
                      <a:alpha val="43000"/>
                    </a:schemeClr>
                  </a:outerShdw>
                  <a:reflection blurRad="368300" stA="64000" endPos="0" dist="571500" dir="5400000" sy="-100000" algn="bl" rotWithShape="0"/>
                </a:effectLst>
                <a:latin typeface="Georgia"/>
              </a:rPr>
              <a:t>      = </a:t>
            </a:r>
            <a:r>
              <a:rPr lang="en-US" altLang="ja-JP" sz="2400" dirty="0">
                <a:solidFill>
                  <a:srgbClr val="FF0000"/>
                </a:solidFill>
                <a:effectLst>
                  <a:glow>
                    <a:schemeClr val="bg1">
                      <a:alpha val="82000"/>
                    </a:schemeClr>
                  </a:glow>
                  <a:outerShdw blurRad="50800" dist="50800" dir="5400000" sx="1000" sy="1000" algn="ctr" rotWithShape="0">
                    <a:schemeClr val="bg1">
                      <a:alpha val="43000"/>
                    </a:schemeClr>
                  </a:outerShdw>
                  <a:reflection blurRad="368300" stA="64000" endPos="0" dist="571500" dir="5400000" sy="-100000" algn="bl" rotWithShape="0"/>
                </a:effectLst>
                <a:latin typeface="Georgia"/>
              </a:rPr>
              <a:t>(5.49 ± 0.06) ×10</a:t>
            </a:r>
            <a:r>
              <a:rPr lang="en-US" altLang="ja-JP" sz="2400" baseline="30000" dirty="0">
                <a:solidFill>
                  <a:srgbClr val="FF0000"/>
                </a:solidFill>
                <a:effectLst>
                  <a:glow>
                    <a:schemeClr val="bg1">
                      <a:alpha val="82000"/>
                    </a:schemeClr>
                  </a:glow>
                  <a:outerShdw blurRad="50800" dist="50800" dir="5400000" sx="1000" sy="1000" algn="ctr" rotWithShape="0">
                    <a:schemeClr val="bg1">
                      <a:alpha val="43000"/>
                    </a:schemeClr>
                  </a:outerShdw>
                  <a:reflection blurRad="368300" stA="64000" endPos="0" dist="571500" dir="5400000" sy="-100000" algn="bl" rotWithShape="0"/>
                </a:effectLst>
                <a:latin typeface="Georgia"/>
              </a:rPr>
              <a:t>-3</a:t>
            </a:r>
            <a:r>
              <a:rPr lang="en-US" altLang="ja-JP" sz="2400" dirty="0">
                <a:solidFill>
                  <a:srgbClr val="FF0000"/>
                </a:solidFill>
                <a:effectLst>
                  <a:glow>
                    <a:schemeClr val="bg1">
                      <a:alpha val="82000"/>
                    </a:schemeClr>
                  </a:glow>
                  <a:outerShdw blurRad="50800" dist="50800" dir="5400000" sx="1000" sy="1000" algn="ctr" rotWithShape="0">
                    <a:schemeClr val="bg1">
                      <a:alpha val="43000"/>
                    </a:schemeClr>
                  </a:outerShdw>
                  <a:reflection blurRad="368300" stA="64000" endPos="0" dist="571500" dir="5400000" sy="-100000" algn="bl" rotWithShape="0"/>
                </a:effectLst>
                <a:latin typeface="Georgia"/>
              </a:rPr>
              <a:t> Hz/</a:t>
            </a:r>
            <a:r>
              <a:rPr lang="en-US" altLang="ja-JP" sz="2400" dirty="0" err="1">
                <a:solidFill>
                  <a:srgbClr val="FF0000"/>
                </a:solidFill>
                <a:effectLst>
                  <a:glow>
                    <a:schemeClr val="bg1">
                      <a:alpha val="82000"/>
                    </a:schemeClr>
                  </a:glow>
                  <a:outerShdw blurRad="50800" dist="50800" dir="5400000" sx="1000" sy="1000" algn="ctr" rotWithShape="0">
                    <a:schemeClr val="bg1">
                      <a:alpha val="43000"/>
                    </a:schemeClr>
                  </a:outerShdw>
                  <a:reflection blurRad="368300" stA="64000" endPos="0" dist="571500" dir="5400000" sy="-100000" algn="bl" rotWithShape="0"/>
                </a:effectLst>
                <a:latin typeface="Georgia"/>
              </a:rPr>
              <a:t>Bq</a:t>
            </a:r>
            <a:endParaRPr lang="en-US" altLang="ja-JP" sz="2400" dirty="0">
              <a:solidFill>
                <a:srgbClr val="FF0000"/>
              </a:solidFill>
              <a:effectLst>
                <a:glow>
                  <a:schemeClr val="bg1">
                    <a:alpha val="82000"/>
                  </a:schemeClr>
                </a:glow>
                <a:outerShdw blurRad="50800" dist="50800" dir="5400000" sx="1000" sy="1000" algn="ctr" rotWithShape="0">
                  <a:schemeClr val="bg1">
                    <a:alpha val="43000"/>
                  </a:schemeClr>
                </a:outerShdw>
                <a:reflection blurRad="368300" stA="64000" endPos="0" dist="571500" dir="5400000" sy="-100000" algn="bl" rotWithShape="0"/>
              </a:effectLst>
              <a:latin typeface="Georgia"/>
            </a:endParaRPr>
          </a:p>
          <a:p>
            <a:pPr>
              <a:lnSpc>
                <a:spcPct val="100000"/>
              </a:lnSpc>
            </a:pPr>
            <a:r>
              <a:rPr lang="ja-JP" altLang="en-US" sz="2400" dirty="0">
                <a:solidFill>
                  <a:srgbClr val="FF0000"/>
                </a:solidFill>
                <a:effectLst>
                  <a:glow>
                    <a:schemeClr val="bg1">
                      <a:alpha val="82000"/>
                    </a:schemeClr>
                  </a:glow>
                  <a:outerShdw blurRad="50800" dist="50800" dir="5400000" sx="1000" sy="1000" algn="ctr" rotWithShape="0">
                    <a:schemeClr val="bg1">
                      <a:alpha val="43000"/>
                    </a:schemeClr>
                  </a:outerShdw>
                  <a:reflection blurRad="368300" stA="64000" endPos="0" dist="571500" dir="5400000" sy="-100000" algn="bl" rotWithShape="0"/>
                </a:effectLst>
                <a:latin typeface="Georgia"/>
              </a:rPr>
              <a:t>　</a:t>
            </a:r>
            <a:r>
              <a:rPr lang="en-US" altLang="ja-JP" sz="2400" dirty="0" err="1" smtClean="0">
                <a:solidFill>
                  <a:srgbClr val="FF0000"/>
                </a:solidFill>
                <a:effectLst>
                  <a:glow>
                    <a:schemeClr val="bg1">
                      <a:alpha val="82000"/>
                    </a:schemeClr>
                  </a:glow>
                  <a:outerShdw blurRad="50800" dist="50800" dir="5400000" sx="1000" sy="1000" algn="ctr" rotWithShape="0">
                    <a:schemeClr val="bg1">
                      <a:alpha val="43000"/>
                    </a:schemeClr>
                  </a:outerShdw>
                  <a:reflection blurRad="368300" stA="64000" endPos="0" dist="571500" dir="5400000" sy="-100000" algn="bl" rotWithShape="0"/>
                </a:effectLst>
                <a:latin typeface="Georgia"/>
              </a:rPr>
              <a:t>Γ</a:t>
            </a:r>
            <a:r>
              <a:rPr lang="en-US" altLang="ja-JP" sz="2400" dirty="0" smtClean="0">
                <a:solidFill>
                  <a:srgbClr val="FF0000"/>
                </a:solidFill>
                <a:effectLst>
                  <a:glow>
                    <a:schemeClr val="bg1">
                      <a:alpha val="82000"/>
                    </a:schemeClr>
                  </a:glow>
                  <a:outerShdw blurRad="50800" dist="50800" dir="5400000" sx="1000" sy="1000" algn="ctr" rotWithShape="0">
                    <a:schemeClr val="bg1">
                      <a:alpha val="43000"/>
                    </a:schemeClr>
                  </a:outerShdw>
                  <a:reflection blurRad="368300" stA="64000" endPos="0" dist="571500" dir="5400000" sy="-100000" algn="bl" rotWithShape="0"/>
                </a:effectLst>
                <a:latin typeface="Georgia"/>
              </a:rPr>
              <a:t>(Cs/</a:t>
            </a:r>
            <a:r>
              <a:rPr lang="en-US" altLang="ja-JP" sz="2400" dirty="0" err="1" smtClean="0">
                <a:solidFill>
                  <a:srgbClr val="FF0000"/>
                </a:solidFill>
                <a:effectLst>
                  <a:glow>
                    <a:schemeClr val="bg1">
                      <a:alpha val="82000"/>
                    </a:schemeClr>
                  </a:glow>
                  <a:outerShdw blurRad="50800" dist="50800" dir="5400000" sx="1000" sy="1000" algn="ctr" rotWithShape="0">
                    <a:schemeClr val="bg1">
                      <a:alpha val="43000"/>
                    </a:schemeClr>
                  </a:outerShdw>
                  <a:reflection blurRad="368300" stA="64000" endPos="0" dist="571500" dir="5400000" sy="-100000" algn="bl" rotWithShape="0"/>
                </a:effectLst>
                <a:latin typeface="Georgia"/>
              </a:rPr>
              <a:t>Sr</a:t>
            </a:r>
            <a:r>
              <a:rPr lang="en-US" altLang="ja-JP" sz="2400" dirty="0" smtClean="0">
                <a:solidFill>
                  <a:srgbClr val="FF0000"/>
                </a:solidFill>
                <a:effectLst>
                  <a:glow>
                    <a:schemeClr val="bg1">
                      <a:alpha val="82000"/>
                    </a:schemeClr>
                  </a:glow>
                  <a:outerShdw blurRad="50800" dist="50800" dir="5400000" sx="1000" sy="1000" algn="ctr" rotWithShape="0">
                    <a:schemeClr val="bg1">
                      <a:alpha val="43000"/>
                    </a:schemeClr>
                  </a:outerShdw>
                  <a:reflection blurRad="368300" stA="64000" endPos="0" dist="571500" dir="5400000" sy="-100000" algn="bl" rotWithShape="0"/>
                </a:effectLst>
                <a:latin typeface="Georgia"/>
              </a:rPr>
              <a:t>) </a:t>
            </a:r>
            <a:r>
              <a:rPr lang="en-US" altLang="ja-JP" sz="2400" dirty="0">
                <a:solidFill>
                  <a:srgbClr val="FF0000"/>
                </a:solidFill>
                <a:effectLst>
                  <a:glow>
                    <a:schemeClr val="bg1">
                      <a:alpha val="82000"/>
                    </a:schemeClr>
                  </a:glow>
                  <a:outerShdw blurRad="50800" dist="50800" dir="5400000" sx="1000" sy="1000" algn="ctr" rotWithShape="0">
                    <a:schemeClr val="bg1">
                      <a:alpha val="43000"/>
                    </a:schemeClr>
                  </a:outerShdw>
                  <a:reflection blurRad="368300" stA="64000" endPos="0" dist="571500" dir="5400000" sy="-100000" algn="bl" rotWithShape="0"/>
                </a:effectLst>
                <a:latin typeface="Georgia"/>
              </a:rPr>
              <a:t>= (2.0 ± 1.2) ×10</a:t>
            </a:r>
            <a:r>
              <a:rPr lang="en-US" altLang="ja-JP" sz="2400" baseline="30000" dirty="0">
                <a:solidFill>
                  <a:srgbClr val="FF0000"/>
                </a:solidFill>
                <a:effectLst>
                  <a:glow>
                    <a:schemeClr val="bg1">
                      <a:alpha val="82000"/>
                    </a:schemeClr>
                  </a:glow>
                  <a:outerShdw blurRad="50800" dist="50800" dir="5400000" sx="1000" sy="1000" algn="ctr" rotWithShape="0">
                    <a:schemeClr val="bg1">
                      <a:alpha val="43000"/>
                    </a:schemeClr>
                  </a:outerShdw>
                  <a:reflection blurRad="368300" stA="64000" endPos="0" dist="571500" dir="5400000" sy="-100000" algn="bl" rotWithShape="0"/>
                </a:effectLst>
                <a:latin typeface="Georgia"/>
              </a:rPr>
              <a:t>-3</a:t>
            </a:r>
            <a:endParaRPr lang="en-US" altLang="ja-JP" sz="2400" dirty="0">
              <a:solidFill>
                <a:srgbClr val="FF0000"/>
              </a:solidFill>
              <a:effectLst>
                <a:glow>
                  <a:schemeClr val="bg1">
                    <a:alpha val="82000"/>
                  </a:schemeClr>
                </a:glow>
                <a:outerShdw blurRad="50800" dist="50800" dir="5400000" sx="1000" sy="1000" algn="ctr" rotWithShape="0">
                  <a:schemeClr val="bg1">
                    <a:alpha val="43000"/>
                  </a:schemeClr>
                </a:outerShdw>
                <a:reflection blurRad="368300" stA="64000" endPos="0" dist="571500" dir="5400000" sy="-100000" algn="bl" rotWithShape="0"/>
              </a:effectLst>
              <a:latin typeface="Georgia"/>
            </a:endParaRPr>
          </a:p>
        </p:txBody>
      </p:sp>
      <p:sp>
        <p:nvSpPr>
          <p:cNvPr id="11" name="正方形/長方形 10"/>
          <p:cNvSpPr/>
          <p:nvPr/>
        </p:nvSpPr>
        <p:spPr>
          <a:xfrm>
            <a:off x="2620167" y="1302190"/>
            <a:ext cx="8403433" cy="1569660"/>
          </a:xfrm>
          <a:prstGeom prst="rect">
            <a:avLst/>
          </a:prstGeom>
        </p:spPr>
        <p:txBody>
          <a:bodyPr wrap="square">
            <a:spAutoFit/>
          </a:bodyPr>
          <a:lstStyle/>
          <a:p>
            <a:r>
              <a:rPr lang="en-US" altLang="ja-JP" sz="2400" dirty="0" smtClean="0">
                <a:solidFill>
                  <a:schemeClr val="bg1"/>
                </a:solidFill>
              </a:rPr>
              <a:t>How to estimate…</a:t>
            </a:r>
          </a:p>
          <a:p>
            <a:r>
              <a:rPr lang="en-US" altLang="ja-JP" sz="2400" dirty="0" smtClean="0">
                <a:solidFill>
                  <a:schemeClr val="bg1"/>
                </a:solidFill>
              </a:rPr>
              <a:t>	required index (</a:t>
            </a:r>
            <a:r>
              <a:rPr lang="en-US" altLang="ja-JP" sz="2400" dirty="0" smtClean="0">
                <a:solidFill>
                  <a:srgbClr val="FFFF00"/>
                </a:solidFill>
              </a:rPr>
              <a:t>n &lt; 1.0492</a:t>
            </a:r>
            <a:r>
              <a:rPr lang="en-US" altLang="ja-JP" sz="2400" dirty="0" smtClean="0">
                <a:solidFill>
                  <a:schemeClr val="bg1"/>
                </a:solidFill>
              </a:rPr>
              <a:t>)</a:t>
            </a:r>
            <a:endParaRPr lang="en-US" altLang="ja-JP" sz="2400" dirty="0">
              <a:solidFill>
                <a:schemeClr val="bg1"/>
              </a:solidFill>
            </a:endParaRPr>
          </a:p>
          <a:p>
            <a:r>
              <a:rPr lang="en-US" altLang="ja-JP" sz="2400" dirty="0" smtClean="0">
                <a:solidFill>
                  <a:schemeClr val="bg1"/>
                </a:solidFill>
              </a:rPr>
              <a:t>	using	active source </a:t>
            </a:r>
            <a:r>
              <a:rPr lang="en-US" altLang="ja-JP" sz="2400" baseline="30000" dirty="0" smtClean="0">
                <a:solidFill>
                  <a:schemeClr val="accent2">
                    <a:lumMod val="60000"/>
                    <a:lumOff val="40000"/>
                  </a:schemeClr>
                </a:solidFill>
              </a:rPr>
              <a:t>90</a:t>
            </a:r>
            <a:r>
              <a:rPr lang="en-US" altLang="ja-JP" sz="2400" dirty="0" smtClean="0">
                <a:solidFill>
                  <a:schemeClr val="accent2">
                    <a:lumMod val="60000"/>
                    <a:lumOff val="40000"/>
                  </a:schemeClr>
                </a:solidFill>
              </a:rPr>
              <a:t>Sr</a:t>
            </a:r>
            <a:r>
              <a:rPr lang="en-US" altLang="ja-JP" sz="2400" dirty="0" smtClean="0">
                <a:solidFill>
                  <a:schemeClr val="bg1"/>
                </a:solidFill>
              </a:rPr>
              <a:t>, </a:t>
            </a:r>
            <a:r>
              <a:rPr lang="en-US" altLang="ja-JP" sz="2400" baseline="30000" dirty="0" smtClean="0">
                <a:solidFill>
                  <a:srgbClr val="00B0F0"/>
                </a:solidFill>
              </a:rPr>
              <a:t>137</a:t>
            </a:r>
            <a:r>
              <a:rPr lang="en-US" altLang="ja-JP" sz="2400" dirty="0" smtClean="0">
                <a:solidFill>
                  <a:srgbClr val="00B0F0"/>
                </a:solidFill>
              </a:rPr>
              <a:t>Cs</a:t>
            </a:r>
            <a:r>
              <a:rPr lang="en-US" altLang="ja-JP" sz="2400" dirty="0" smtClean="0">
                <a:solidFill>
                  <a:schemeClr val="bg1"/>
                </a:solidFill>
              </a:rPr>
              <a:t>, other </a:t>
            </a:r>
            <a:r>
              <a:rPr lang="en-US" altLang="ja-JP" sz="2400" dirty="0" err="1" smtClean="0">
                <a:solidFill>
                  <a:schemeClr val="bg1"/>
                </a:solidFill>
              </a:rPr>
              <a:t>γ</a:t>
            </a:r>
            <a:r>
              <a:rPr lang="en-US" altLang="ja-JP" sz="2400" dirty="0" smtClean="0">
                <a:solidFill>
                  <a:schemeClr val="bg1"/>
                </a:solidFill>
              </a:rPr>
              <a:t>-ray source</a:t>
            </a:r>
          </a:p>
          <a:p>
            <a:r>
              <a:rPr lang="en-US" altLang="ja-JP" sz="2400" dirty="0" smtClean="0">
                <a:solidFill>
                  <a:schemeClr val="bg1"/>
                </a:solidFill>
              </a:rPr>
              <a:t>	</a:t>
            </a:r>
            <a:r>
              <a:rPr lang="en-US" altLang="ja-JP" sz="2400" dirty="0">
                <a:solidFill>
                  <a:schemeClr val="bg1"/>
                </a:solidFill>
              </a:rPr>
              <a:t>	</a:t>
            </a:r>
            <a:r>
              <a:rPr lang="en-US" altLang="ja-JP" sz="2400" dirty="0" smtClean="0">
                <a:solidFill>
                  <a:schemeClr val="bg1"/>
                </a:solidFill>
              </a:rPr>
              <a:t>aerogel with </a:t>
            </a:r>
            <a:r>
              <a:rPr lang="en-US" altLang="ja-JP" sz="2400" dirty="0" smtClean="0">
                <a:solidFill>
                  <a:srgbClr val="92D050"/>
                </a:solidFill>
              </a:rPr>
              <a:t>n = 1.04497 ±</a:t>
            </a:r>
            <a:r>
              <a:rPr lang="en-US" altLang="ja-JP" sz="2400" dirty="0">
                <a:solidFill>
                  <a:srgbClr val="92D050"/>
                </a:solidFill>
              </a:rPr>
              <a:t> </a:t>
            </a:r>
            <a:r>
              <a:rPr lang="en-US" altLang="ja-JP" sz="2400" dirty="0" smtClean="0">
                <a:solidFill>
                  <a:srgbClr val="92D050"/>
                </a:solidFill>
              </a:rPr>
              <a:t>0.00006</a:t>
            </a:r>
          </a:p>
        </p:txBody>
      </p:sp>
    </p:spTree>
    <p:extLst>
      <p:ext uri="{BB962C8B-B14F-4D97-AF65-F5344CB8AC3E}">
        <p14:creationId xmlns:p14="http://schemas.microsoft.com/office/powerpoint/2010/main" val="16594151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1"/>
          <p:cNvSpPr/>
          <p:nvPr/>
        </p:nvSpPr>
        <p:spPr>
          <a:xfrm>
            <a:off x="2029214" y="427627"/>
            <a:ext cx="8598310" cy="697320"/>
          </a:xfrm>
          <a:prstGeom prst="rect">
            <a:avLst/>
          </a:prstGeom>
        </p:spPr>
        <p:txBody>
          <a:bodyPr lIns="90000" tIns="45000" rIns="90000" bIns="45000"/>
          <a:lstStyle/>
          <a:p>
            <a:pPr algn="ctr">
              <a:lnSpc>
                <a:spcPct val="100000"/>
              </a:lnSpc>
            </a:pPr>
            <a:r>
              <a:rPr lang="en-US" altLang="ja-JP" sz="4000" baseline="30000" dirty="0">
                <a:solidFill>
                  <a:schemeClr val="bg1"/>
                </a:solidFill>
                <a:latin typeface="Georgia" charset="0"/>
                <a:ea typeface="Georgia" charset="0"/>
                <a:cs typeface="Georgia" charset="0"/>
              </a:rPr>
              <a:t>90</a:t>
            </a:r>
            <a:r>
              <a:rPr lang="en-US" altLang="ja-JP" sz="4000" dirty="0">
                <a:solidFill>
                  <a:schemeClr val="bg1"/>
                </a:solidFill>
                <a:latin typeface="Georgia" charset="0"/>
                <a:ea typeface="Georgia" charset="0"/>
                <a:cs typeface="Georgia" charset="0"/>
              </a:rPr>
              <a:t>Sr/</a:t>
            </a:r>
            <a:r>
              <a:rPr lang="en-US" altLang="ja-JP" sz="4000" baseline="30000" dirty="0">
                <a:solidFill>
                  <a:schemeClr val="bg1"/>
                </a:solidFill>
                <a:latin typeface="Georgia" charset="0"/>
                <a:ea typeface="Georgia" charset="0"/>
                <a:cs typeface="Georgia" charset="0"/>
              </a:rPr>
              <a:t>137</a:t>
            </a:r>
            <a:r>
              <a:rPr lang="en-US" altLang="ja-JP" sz="4000" dirty="0">
                <a:solidFill>
                  <a:schemeClr val="bg1"/>
                </a:solidFill>
                <a:latin typeface="Georgia" charset="0"/>
                <a:ea typeface="Georgia" charset="0"/>
                <a:cs typeface="Georgia" charset="0"/>
              </a:rPr>
              <a:t>Cs Identification</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638" y="3049094"/>
            <a:ext cx="4783377" cy="3255163"/>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2544" y="3049094"/>
            <a:ext cx="4681056" cy="3255163"/>
          </a:xfrm>
          <a:prstGeom prst="rect">
            <a:avLst/>
          </a:prstGeom>
        </p:spPr>
      </p:pic>
      <p:sp>
        <p:nvSpPr>
          <p:cNvPr id="7" name="正方形/長方形 6"/>
          <p:cNvSpPr/>
          <p:nvPr/>
        </p:nvSpPr>
        <p:spPr>
          <a:xfrm>
            <a:off x="8902289" y="6304257"/>
            <a:ext cx="3057504" cy="369332"/>
          </a:xfrm>
          <a:prstGeom prst="rect">
            <a:avLst/>
          </a:prstGeom>
        </p:spPr>
        <p:txBody>
          <a:bodyPr wrap="none">
            <a:spAutoFit/>
          </a:bodyPr>
          <a:lstStyle/>
          <a:p>
            <a:r>
              <a:rPr lang="en-US" altLang="ja-JP" dirty="0" smtClean="0">
                <a:solidFill>
                  <a:schemeClr val="bg1"/>
                </a:solidFill>
              </a:rPr>
              <a:t>H. Ito et al., ANIMMA (2015)</a:t>
            </a:r>
            <a:endParaRPr lang="ja-JP" altLang="en-US" dirty="0"/>
          </a:p>
        </p:txBody>
      </p:sp>
      <p:sp>
        <p:nvSpPr>
          <p:cNvPr id="8" name="正方形/長方形 7"/>
          <p:cNvSpPr/>
          <p:nvPr/>
        </p:nvSpPr>
        <p:spPr>
          <a:xfrm>
            <a:off x="3285040" y="6320942"/>
            <a:ext cx="2664191" cy="369332"/>
          </a:xfrm>
          <a:prstGeom prst="rect">
            <a:avLst/>
          </a:prstGeom>
        </p:spPr>
        <p:txBody>
          <a:bodyPr wrap="none">
            <a:spAutoFit/>
          </a:bodyPr>
          <a:lstStyle/>
          <a:p>
            <a:r>
              <a:rPr lang="en-US" altLang="ja-JP" dirty="0" smtClean="0">
                <a:solidFill>
                  <a:schemeClr val="bg1"/>
                </a:solidFill>
              </a:rPr>
              <a:t>H. Ito et al., TIPP (2014)</a:t>
            </a:r>
            <a:endParaRPr lang="ja-JP" altLang="en-US" dirty="0"/>
          </a:p>
        </p:txBody>
      </p:sp>
      <p:sp>
        <p:nvSpPr>
          <p:cNvPr id="9" name="正方形/長方形 8"/>
          <p:cNvSpPr/>
          <p:nvPr/>
        </p:nvSpPr>
        <p:spPr>
          <a:xfrm>
            <a:off x="2620167" y="1302190"/>
            <a:ext cx="8403433" cy="1569660"/>
          </a:xfrm>
          <a:prstGeom prst="rect">
            <a:avLst/>
          </a:prstGeom>
        </p:spPr>
        <p:txBody>
          <a:bodyPr wrap="square">
            <a:spAutoFit/>
          </a:bodyPr>
          <a:lstStyle/>
          <a:p>
            <a:r>
              <a:rPr lang="en-US" altLang="ja-JP" sz="2400" dirty="0" smtClean="0">
                <a:solidFill>
                  <a:schemeClr val="bg1"/>
                </a:solidFill>
              </a:rPr>
              <a:t>How to estimate…</a:t>
            </a:r>
          </a:p>
          <a:p>
            <a:r>
              <a:rPr lang="en-US" altLang="ja-JP" sz="2400" dirty="0" smtClean="0">
                <a:solidFill>
                  <a:schemeClr val="bg1"/>
                </a:solidFill>
              </a:rPr>
              <a:t>	required index (</a:t>
            </a:r>
            <a:r>
              <a:rPr lang="en-US" altLang="ja-JP" sz="2400" dirty="0" smtClean="0">
                <a:solidFill>
                  <a:srgbClr val="FFFF00"/>
                </a:solidFill>
              </a:rPr>
              <a:t>n &lt; 1.0492</a:t>
            </a:r>
            <a:r>
              <a:rPr lang="en-US" altLang="ja-JP" sz="2400" dirty="0" smtClean="0">
                <a:solidFill>
                  <a:schemeClr val="bg1"/>
                </a:solidFill>
              </a:rPr>
              <a:t>)</a:t>
            </a:r>
            <a:endParaRPr lang="en-US" altLang="ja-JP" sz="2400" dirty="0">
              <a:solidFill>
                <a:schemeClr val="bg1"/>
              </a:solidFill>
            </a:endParaRPr>
          </a:p>
          <a:p>
            <a:r>
              <a:rPr lang="en-US" altLang="ja-JP" sz="2400" dirty="0" smtClean="0">
                <a:solidFill>
                  <a:schemeClr val="bg1"/>
                </a:solidFill>
              </a:rPr>
              <a:t>	using	active source </a:t>
            </a:r>
            <a:r>
              <a:rPr lang="en-US" altLang="ja-JP" sz="2400" baseline="30000" dirty="0" smtClean="0">
                <a:solidFill>
                  <a:schemeClr val="accent2">
                    <a:lumMod val="60000"/>
                    <a:lumOff val="40000"/>
                  </a:schemeClr>
                </a:solidFill>
              </a:rPr>
              <a:t>90</a:t>
            </a:r>
            <a:r>
              <a:rPr lang="en-US" altLang="ja-JP" sz="2400" dirty="0" smtClean="0">
                <a:solidFill>
                  <a:schemeClr val="accent2">
                    <a:lumMod val="60000"/>
                    <a:lumOff val="40000"/>
                  </a:schemeClr>
                </a:solidFill>
              </a:rPr>
              <a:t>Sr</a:t>
            </a:r>
            <a:r>
              <a:rPr lang="en-US" altLang="ja-JP" sz="2400" dirty="0" smtClean="0">
                <a:solidFill>
                  <a:schemeClr val="bg1"/>
                </a:solidFill>
              </a:rPr>
              <a:t>, </a:t>
            </a:r>
            <a:r>
              <a:rPr lang="en-US" altLang="ja-JP" sz="2400" baseline="30000" dirty="0" smtClean="0">
                <a:solidFill>
                  <a:srgbClr val="00B0F0"/>
                </a:solidFill>
              </a:rPr>
              <a:t>137</a:t>
            </a:r>
            <a:r>
              <a:rPr lang="en-US" altLang="ja-JP" sz="2400" dirty="0" smtClean="0">
                <a:solidFill>
                  <a:srgbClr val="00B0F0"/>
                </a:solidFill>
              </a:rPr>
              <a:t>Cs</a:t>
            </a:r>
            <a:r>
              <a:rPr lang="en-US" altLang="ja-JP" sz="2400" dirty="0" smtClean="0">
                <a:solidFill>
                  <a:schemeClr val="bg1"/>
                </a:solidFill>
              </a:rPr>
              <a:t>, other </a:t>
            </a:r>
            <a:r>
              <a:rPr lang="en-US" altLang="ja-JP" sz="2400" dirty="0" err="1" smtClean="0">
                <a:solidFill>
                  <a:schemeClr val="bg1"/>
                </a:solidFill>
              </a:rPr>
              <a:t>γ</a:t>
            </a:r>
            <a:r>
              <a:rPr lang="en-US" altLang="ja-JP" sz="2400" dirty="0" smtClean="0">
                <a:solidFill>
                  <a:schemeClr val="bg1"/>
                </a:solidFill>
              </a:rPr>
              <a:t>-ray source</a:t>
            </a:r>
          </a:p>
          <a:p>
            <a:r>
              <a:rPr lang="en-US" altLang="ja-JP" sz="2400" dirty="0" smtClean="0">
                <a:solidFill>
                  <a:schemeClr val="bg1"/>
                </a:solidFill>
              </a:rPr>
              <a:t>	</a:t>
            </a:r>
            <a:r>
              <a:rPr lang="en-US" altLang="ja-JP" sz="2400" dirty="0">
                <a:solidFill>
                  <a:schemeClr val="bg1"/>
                </a:solidFill>
              </a:rPr>
              <a:t>	</a:t>
            </a:r>
            <a:r>
              <a:rPr lang="en-US" altLang="ja-JP" sz="2400" dirty="0" smtClean="0">
                <a:solidFill>
                  <a:schemeClr val="bg1"/>
                </a:solidFill>
              </a:rPr>
              <a:t>aerogel with </a:t>
            </a:r>
            <a:r>
              <a:rPr lang="en-US" altLang="ja-JP" sz="2400" dirty="0" smtClean="0">
                <a:solidFill>
                  <a:srgbClr val="92D050"/>
                </a:solidFill>
              </a:rPr>
              <a:t>n = 1.04497 ±</a:t>
            </a:r>
            <a:r>
              <a:rPr lang="en-US" altLang="ja-JP" sz="2400" dirty="0">
                <a:solidFill>
                  <a:srgbClr val="92D050"/>
                </a:solidFill>
              </a:rPr>
              <a:t> </a:t>
            </a:r>
            <a:r>
              <a:rPr lang="en-US" altLang="ja-JP" sz="2400" dirty="0" smtClean="0">
                <a:solidFill>
                  <a:srgbClr val="92D050"/>
                </a:solidFill>
              </a:rPr>
              <a:t>0.00006</a:t>
            </a:r>
          </a:p>
        </p:txBody>
      </p:sp>
      <p:sp>
        <p:nvSpPr>
          <p:cNvPr id="11" name="正方形/長方形 10"/>
          <p:cNvSpPr/>
          <p:nvPr/>
        </p:nvSpPr>
        <p:spPr>
          <a:xfrm>
            <a:off x="317721" y="3542987"/>
            <a:ext cx="5934638" cy="2062103"/>
          </a:xfrm>
          <a:prstGeom prst="rect">
            <a:avLst/>
          </a:prstGeom>
        </p:spPr>
        <p:txBody>
          <a:bodyPr wrap="none">
            <a:spAutoFit/>
          </a:bodyPr>
          <a:lstStyle/>
          <a:p>
            <a:pPr>
              <a:lnSpc>
                <a:spcPct val="100000"/>
              </a:lnSpc>
            </a:pPr>
            <a:r>
              <a:rPr lang="en-US" altLang="ja-JP" sz="3200" dirty="0">
                <a:solidFill>
                  <a:srgbClr val="FFFFFF"/>
                </a:solidFill>
                <a:latin typeface="Georgia"/>
              </a:rPr>
              <a:t>Sensitivity </a:t>
            </a:r>
            <a:r>
              <a:rPr lang="en-US" altLang="ja-JP" sz="3200" dirty="0" smtClean="0">
                <a:solidFill>
                  <a:srgbClr val="FFFFFF"/>
                </a:solidFill>
                <a:latin typeface="Georgia"/>
              </a:rPr>
              <a:t>uniformity</a:t>
            </a:r>
          </a:p>
          <a:p>
            <a:pPr algn="ctr">
              <a:lnSpc>
                <a:spcPct val="100000"/>
              </a:lnSpc>
            </a:pPr>
            <a:r>
              <a:rPr lang="en-US" altLang="ja-JP" sz="3200" dirty="0" err="1" smtClean="0">
                <a:solidFill>
                  <a:srgbClr val="FFFFFF"/>
                </a:solidFill>
                <a:latin typeface="Georgia"/>
              </a:rPr>
              <a:t>σ</a:t>
            </a:r>
            <a:r>
              <a:rPr lang="en-US" altLang="ja-JP" sz="3200" baseline="-25000" dirty="0" err="1" smtClean="0">
                <a:solidFill>
                  <a:srgbClr val="FFFFFF"/>
                </a:solidFill>
                <a:latin typeface="Georgia"/>
              </a:rPr>
              <a:t>st</a:t>
            </a:r>
            <a:r>
              <a:rPr lang="en-US" altLang="ja-JP" sz="3200" dirty="0" smtClean="0">
                <a:solidFill>
                  <a:srgbClr val="FFFFFF"/>
                </a:solidFill>
                <a:latin typeface="Georgia"/>
              </a:rPr>
              <a:t> &lt; 10%</a:t>
            </a:r>
          </a:p>
          <a:p>
            <a:pPr>
              <a:lnSpc>
                <a:spcPct val="100000"/>
              </a:lnSpc>
            </a:pPr>
            <a:r>
              <a:rPr lang="en-US" altLang="ja-JP" sz="3200" dirty="0" smtClean="0">
                <a:solidFill>
                  <a:srgbClr val="FFFFFF"/>
                </a:solidFill>
                <a:latin typeface="Georgia"/>
              </a:rPr>
              <a:t>Effective area = 300 × 100 mm</a:t>
            </a:r>
            <a:r>
              <a:rPr lang="en-US" altLang="ja-JP" sz="3200" baseline="30000" dirty="0" smtClean="0">
                <a:solidFill>
                  <a:srgbClr val="FFFFFF"/>
                </a:solidFill>
                <a:latin typeface="Georgia"/>
              </a:rPr>
              <a:t>2</a:t>
            </a:r>
          </a:p>
          <a:p>
            <a:r>
              <a:rPr lang="en-US" altLang="ja-JP" sz="3200" dirty="0" smtClean="0">
                <a:solidFill>
                  <a:srgbClr val="FFFFFF"/>
                </a:solidFill>
                <a:latin typeface="Georgia"/>
              </a:rPr>
              <a:t>Sensitive area = 243 </a:t>
            </a:r>
            <a:r>
              <a:rPr lang="en-US" altLang="ja-JP" sz="3200" dirty="0">
                <a:solidFill>
                  <a:srgbClr val="FFFFFF"/>
                </a:solidFill>
                <a:latin typeface="Georgia"/>
              </a:rPr>
              <a:t>× 100 </a:t>
            </a:r>
            <a:r>
              <a:rPr lang="en-US" altLang="ja-JP" sz="3200" dirty="0" smtClean="0">
                <a:solidFill>
                  <a:srgbClr val="FFFFFF"/>
                </a:solidFill>
                <a:latin typeface="Georgia"/>
              </a:rPr>
              <a:t>mm</a:t>
            </a:r>
            <a:r>
              <a:rPr lang="en-US" altLang="ja-JP" sz="3200" baseline="30000" dirty="0" smtClean="0">
                <a:solidFill>
                  <a:srgbClr val="FFFFFF"/>
                </a:solidFill>
                <a:latin typeface="Georgia"/>
              </a:rPr>
              <a:t>2</a:t>
            </a:r>
            <a:endParaRPr lang="en-US" altLang="ja-JP" sz="3200" baseline="30000" dirty="0">
              <a:solidFill>
                <a:srgbClr val="FFFFFF"/>
              </a:solidFill>
              <a:latin typeface="Georgia"/>
            </a:endParaRPr>
          </a:p>
        </p:txBody>
      </p:sp>
    </p:spTree>
    <p:extLst>
      <p:ext uri="{BB962C8B-B14F-4D97-AF65-F5344CB8AC3E}">
        <p14:creationId xmlns:p14="http://schemas.microsoft.com/office/powerpoint/2010/main" val="2030950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1"/>
          <p:cNvSpPr/>
          <p:nvPr/>
        </p:nvSpPr>
        <p:spPr>
          <a:xfrm>
            <a:off x="2172089" y="3042239"/>
            <a:ext cx="8598310" cy="697320"/>
          </a:xfrm>
          <a:prstGeom prst="rect">
            <a:avLst/>
          </a:prstGeom>
        </p:spPr>
        <p:txBody>
          <a:bodyPr lIns="90000" tIns="45000" rIns="90000" bIns="45000"/>
          <a:lstStyle/>
          <a:p>
            <a:pPr algn="ctr">
              <a:lnSpc>
                <a:spcPct val="100000"/>
              </a:lnSpc>
            </a:pPr>
            <a:r>
              <a:rPr lang="en-US" altLang="ja-JP" sz="4000" baseline="30000" dirty="0" smtClean="0">
                <a:solidFill>
                  <a:schemeClr val="bg1"/>
                </a:solidFill>
                <a:latin typeface="Georgia" charset="0"/>
                <a:ea typeface="Georgia" charset="0"/>
                <a:cs typeface="Georgia" charset="0"/>
              </a:rPr>
              <a:t>90</a:t>
            </a:r>
            <a:r>
              <a:rPr lang="en-US" altLang="ja-JP" sz="4000" dirty="0" smtClean="0">
                <a:solidFill>
                  <a:schemeClr val="bg1"/>
                </a:solidFill>
                <a:latin typeface="Georgia" charset="0"/>
                <a:ea typeface="Georgia" charset="0"/>
                <a:cs typeface="Georgia" charset="0"/>
              </a:rPr>
              <a:t>Sr/</a:t>
            </a:r>
            <a:r>
              <a:rPr lang="en-US" altLang="ja-JP" sz="4000" baseline="30000" dirty="0" smtClean="0">
                <a:solidFill>
                  <a:schemeClr val="bg1"/>
                </a:solidFill>
                <a:latin typeface="Georgia" charset="0"/>
                <a:ea typeface="Georgia" charset="0"/>
                <a:cs typeface="Georgia" charset="0"/>
              </a:rPr>
              <a:t>40</a:t>
            </a:r>
            <a:r>
              <a:rPr lang="en-US" altLang="ja-JP" sz="4000" dirty="0" smtClean="0">
                <a:solidFill>
                  <a:schemeClr val="bg1"/>
                </a:solidFill>
                <a:latin typeface="Georgia" charset="0"/>
                <a:ea typeface="Georgia" charset="0"/>
                <a:cs typeface="Georgia" charset="0"/>
              </a:rPr>
              <a:t>K Identification</a:t>
            </a:r>
            <a:endParaRPr lang="en-US" altLang="ja-JP" sz="4000" dirty="0">
              <a:solidFill>
                <a:schemeClr val="bg1"/>
              </a:solidFill>
              <a:latin typeface="Georgia" charset="0"/>
              <a:ea typeface="Georgia" charset="0"/>
              <a:cs typeface="Georgia"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1"/>
          <p:cNvSpPr/>
          <p:nvPr/>
        </p:nvSpPr>
        <p:spPr>
          <a:xfrm>
            <a:off x="2029214" y="427627"/>
            <a:ext cx="8598310" cy="697320"/>
          </a:xfrm>
          <a:prstGeom prst="rect">
            <a:avLst/>
          </a:prstGeom>
        </p:spPr>
        <p:txBody>
          <a:bodyPr lIns="90000" tIns="45000" rIns="90000" bIns="45000"/>
          <a:lstStyle/>
          <a:p>
            <a:pPr algn="ctr">
              <a:lnSpc>
                <a:spcPct val="100000"/>
              </a:lnSpc>
            </a:pPr>
            <a:r>
              <a:rPr lang="en-US" altLang="ja-JP" sz="4000" baseline="30000" dirty="0" smtClean="0">
                <a:solidFill>
                  <a:schemeClr val="bg1"/>
                </a:solidFill>
                <a:latin typeface="Georgia" charset="0"/>
                <a:ea typeface="Georgia" charset="0"/>
                <a:cs typeface="Georgia" charset="0"/>
              </a:rPr>
              <a:t>90</a:t>
            </a:r>
            <a:r>
              <a:rPr lang="en-US" altLang="ja-JP" sz="4000" dirty="0" smtClean="0">
                <a:solidFill>
                  <a:schemeClr val="bg1"/>
                </a:solidFill>
                <a:latin typeface="Georgia" charset="0"/>
                <a:ea typeface="Georgia" charset="0"/>
                <a:cs typeface="Georgia" charset="0"/>
              </a:rPr>
              <a:t>Sr/</a:t>
            </a:r>
            <a:r>
              <a:rPr lang="en-US" altLang="ja-JP" sz="4000" baseline="30000" dirty="0" smtClean="0">
                <a:solidFill>
                  <a:schemeClr val="bg1"/>
                </a:solidFill>
                <a:latin typeface="Georgia" charset="0"/>
                <a:ea typeface="Georgia" charset="0"/>
                <a:cs typeface="Georgia" charset="0"/>
              </a:rPr>
              <a:t>40</a:t>
            </a:r>
            <a:r>
              <a:rPr lang="en-US" altLang="ja-JP" sz="4000" dirty="0" smtClean="0">
                <a:solidFill>
                  <a:schemeClr val="bg1"/>
                </a:solidFill>
                <a:latin typeface="Georgia" charset="0"/>
                <a:ea typeface="Georgia" charset="0"/>
                <a:cs typeface="Georgia" charset="0"/>
              </a:rPr>
              <a:t>K </a:t>
            </a:r>
            <a:r>
              <a:rPr lang="en-US" altLang="ja-JP" sz="4000" dirty="0">
                <a:solidFill>
                  <a:schemeClr val="bg1"/>
                </a:solidFill>
                <a:latin typeface="Georgia" charset="0"/>
                <a:ea typeface="Georgia" charset="0"/>
                <a:cs typeface="Georgia" charset="0"/>
              </a:rPr>
              <a:t>Identification</a:t>
            </a:r>
          </a:p>
        </p:txBody>
      </p:sp>
      <p:sp>
        <p:nvSpPr>
          <p:cNvPr id="11" name="正方形/長方形 10"/>
          <p:cNvSpPr/>
          <p:nvPr/>
        </p:nvSpPr>
        <p:spPr>
          <a:xfrm>
            <a:off x="2620167" y="1302190"/>
            <a:ext cx="8403433" cy="1569660"/>
          </a:xfrm>
          <a:prstGeom prst="rect">
            <a:avLst/>
          </a:prstGeom>
        </p:spPr>
        <p:txBody>
          <a:bodyPr wrap="square">
            <a:spAutoFit/>
          </a:bodyPr>
          <a:lstStyle/>
          <a:p>
            <a:r>
              <a:rPr lang="en-US" altLang="ja-JP" sz="2400" dirty="0" smtClean="0">
                <a:solidFill>
                  <a:schemeClr val="bg1"/>
                </a:solidFill>
              </a:rPr>
              <a:t>How to estimate…</a:t>
            </a:r>
          </a:p>
          <a:p>
            <a:r>
              <a:rPr lang="en-US" altLang="ja-JP" sz="2400" dirty="0" smtClean="0">
                <a:solidFill>
                  <a:schemeClr val="bg1"/>
                </a:solidFill>
              </a:rPr>
              <a:t>	required index (</a:t>
            </a:r>
            <a:r>
              <a:rPr lang="en-US" altLang="ja-JP" sz="2400" dirty="0" smtClean="0">
                <a:solidFill>
                  <a:srgbClr val="FFFF00"/>
                </a:solidFill>
              </a:rPr>
              <a:t>n &lt; 1.0418</a:t>
            </a:r>
            <a:r>
              <a:rPr lang="en-US" altLang="ja-JP" sz="2400" dirty="0" smtClean="0">
                <a:solidFill>
                  <a:schemeClr val="bg1"/>
                </a:solidFill>
              </a:rPr>
              <a:t>)</a:t>
            </a:r>
            <a:endParaRPr lang="en-US" altLang="ja-JP" sz="2400" dirty="0">
              <a:solidFill>
                <a:schemeClr val="bg1"/>
              </a:solidFill>
            </a:endParaRPr>
          </a:p>
          <a:p>
            <a:r>
              <a:rPr lang="en-US" altLang="ja-JP" sz="2400" dirty="0" smtClean="0">
                <a:solidFill>
                  <a:schemeClr val="bg1"/>
                </a:solidFill>
              </a:rPr>
              <a:t>	using	active source </a:t>
            </a:r>
            <a:r>
              <a:rPr lang="en-US" altLang="ja-JP" sz="2400" baseline="30000" dirty="0" smtClean="0">
                <a:solidFill>
                  <a:schemeClr val="accent2">
                    <a:lumMod val="60000"/>
                    <a:lumOff val="40000"/>
                  </a:schemeClr>
                </a:solidFill>
              </a:rPr>
              <a:t>90</a:t>
            </a:r>
            <a:r>
              <a:rPr lang="en-US" altLang="ja-JP" sz="2400" dirty="0" smtClean="0">
                <a:solidFill>
                  <a:schemeClr val="accent2">
                    <a:lumMod val="60000"/>
                    <a:lumOff val="40000"/>
                  </a:schemeClr>
                </a:solidFill>
              </a:rPr>
              <a:t>Sr</a:t>
            </a:r>
            <a:r>
              <a:rPr lang="en-US" altLang="ja-JP" sz="2400" dirty="0" smtClean="0">
                <a:solidFill>
                  <a:schemeClr val="bg1"/>
                </a:solidFill>
              </a:rPr>
              <a:t>, </a:t>
            </a:r>
            <a:r>
              <a:rPr lang="en-US" altLang="ja-JP" sz="2400" baseline="30000" dirty="0" smtClean="0">
                <a:solidFill>
                  <a:srgbClr val="00B0F0"/>
                </a:solidFill>
              </a:rPr>
              <a:t>40</a:t>
            </a:r>
            <a:r>
              <a:rPr lang="en-US" altLang="ja-JP" sz="2400" dirty="0" smtClean="0">
                <a:solidFill>
                  <a:srgbClr val="00B0F0"/>
                </a:solidFill>
              </a:rPr>
              <a:t>K</a:t>
            </a:r>
            <a:endParaRPr lang="en-US" altLang="ja-JP" sz="2400" dirty="0" smtClean="0">
              <a:solidFill>
                <a:schemeClr val="bg1"/>
              </a:solidFill>
            </a:endParaRPr>
          </a:p>
          <a:p>
            <a:r>
              <a:rPr lang="en-US" altLang="ja-JP" sz="2400" dirty="0" smtClean="0">
                <a:solidFill>
                  <a:schemeClr val="bg1"/>
                </a:solidFill>
              </a:rPr>
              <a:t>	</a:t>
            </a:r>
            <a:r>
              <a:rPr lang="en-US" altLang="ja-JP" sz="2400" dirty="0">
                <a:solidFill>
                  <a:schemeClr val="bg1"/>
                </a:solidFill>
              </a:rPr>
              <a:t>	</a:t>
            </a:r>
            <a:r>
              <a:rPr lang="en-US" altLang="ja-JP" sz="2400" dirty="0" smtClean="0">
                <a:solidFill>
                  <a:schemeClr val="bg1"/>
                </a:solidFill>
              </a:rPr>
              <a:t>aerogel with </a:t>
            </a:r>
            <a:r>
              <a:rPr lang="en-US" altLang="ja-JP" sz="2400" dirty="0" smtClean="0">
                <a:solidFill>
                  <a:srgbClr val="92D050"/>
                </a:solidFill>
              </a:rPr>
              <a:t>n = 1.03443 ±</a:t>
            </a:r>
            <a:r>
              <a:rPr lang="en-US" altLang="ja-JP" sz="2400" dirty="0">
                <a:solidFill>
                  <a:srgbClr val="92D050"/>
                </a:solidFill>
              </a:rPr>
              <a:t> </a:t>
            </a:r>
            <a:r>
              <a:rPr lang="en-US" altLang="ja-JP" sz="2400" dirty="0" smtClean="0">
                <a:solidFill>
                  <a:srgbClr val="92D050"/>
                </a:solidFill>
              </a:rPr>
              <a:t>0.00006</a:t>
            </a:r>
          </a:p>
        </p:txBody>
      </p:sp>
      <p:sp>
        <p:nvSpPr>
          <p:cNvPr id="12" name="CustomShape 1"/>
          <p:cNvSpPr/>
          <p:nvPr/>
        </p:nvSpPr>
        <p:spPr>
          <a:xfrm>
            <a:off x="3583192" y="4125465"/>
            <a:ext cx="6204960" cy="928800"/>
          </a:xfrm>
          <a:prstGeom prst="rect">
            <a:avLst/>
          </a:prstGeom>
        </p:spPr>
        <p:txBody>
          <a:bodyPr lIns="90000" tIns="45000" rIns="90000" bIns="45000"/>
          <a:lstStyle/>
          <a:p>
            <a:pPr>
              <a:lnSpc>
                <a:spcPct val="100000"/>
              </a:lnSpc>
            </a:pPr>
            <a:r>
              <a:rPr lang="en-US" sz="4000" dirty="0">
                <a:solidFill>
                  <a:srgbClr val="FFFFFF"/>
                </a:solidFill>
                <a:latin typeface="Georgia"/>
                <a:ea typeface="DejaVu Sans"/>
              </a:rPr>
              <a:t>How to get </a:t>
            </a:r>
            <a:r>
              <a:rPr lang="en-US" sz="4000" baseline="30000" dirty="0">
                <a:solidFill>
                  <a:srgbClr val="FFFFFF"/>
                </a:solidFill>
                <a:latin typeface="Georgia"/>
                <a:ea typeface="DejaVu Sans"/>
              </a:rPr>
              <a:t>40</a:t>
            </a:r>
            <a:r>
              <a:rPr lang="en-US" sz="4000" dirty="0">
                <a:solidFill>
                  <a:srgbClr val="FFFFFF"/>
                </a:solidFill>
                <a:latin typeface="Georgia"/>
                <a:ea typeface="DejaVu Sans"/>
              </a:rPr>
              <a:t>K source?</a:t>
            </a:r>
            <a:endParaRPr dirty="0"/>
          </a:p>
        </p:txBody>
      </p:sp>
    </p:spTree>
    <p:extLst>
      <p:ext uri="{BB962C8B-B14F-4D97-AF65-F5344CB8AC3E}">
        <p14:creationId xmlns:p14="http://schemas.microsoft.com/office/powerpoint/2010/main" val="20123506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p:nvPr/>
        </p:nvSpPr>
        <p:spPr>
          <a:xfrm>
            <a:off x="3368880" y="725040"/>
            <a:ext cx="6204960" cy="928800"/>
          </a:xfrm>
          <a:prstGeom prst="rect">
            <a:avLst/>
          </a:prstGeom>
        </p:spPr>
        <p:txBody>
          <a:bodyPr lIns="90000" tIns="45000" rIns="90000" bIns="45000"/>
          <a:lstStyle/>
          <a:p>
            <a:pPr>
              <a:lnSpc>
                <a:spcPct val="100000"/>
              </a:lnSpc>
            </a:pPr>
            <a:r>
              <a:rPr lang="en-US" sz="4000" dirty="0">
                <a:solidFill>
                  <a:srgbClr val="FFFFFF"/>
                </a:solidFill>
                <a:latin typeface="Georgia"/>
                <a:ea typeface="DejaVu Sans"/>
              </a:rPr>
              <a:t>How to get </a:t>
            </a:r>
            <a:r>
              <a:rPr lang="en-US" sz="4000" baseline="30000" dirty="0">
                <a:solidFill>
                  <a:srgbClr val="FFFFFF"/>
                </a:solidFill>
                <a:latin typeface="Georgia"/>
                <a:ea typeface="DejaVu Sans"/>
              </a:rPr>
              <a:t>40</a:t>
            </a:r>
            <a:r>
              <a:rPr lang="en-US" sz="4000" dirty="0">
                <a:solidFill>
                  <a:srgbClr val="FFFFFF"/>
                </a:solidFill>
                <a:latin typeface="Georgia"/>
                <a:ea typeface="DejaVu Sans"/>
              </a:rPr>
              <a:t>K source?</a:t>
            </a:r>
            <a:endParaRPr dirty="0"/>
          </a:p>
        </p:txBody>
      </p:sp>
      <p:sp>
        <p:nvSpPr>
          <p:cNvPr id="174" name="CustomShape 2"/>
          <p:cNvSpPr/>
          <p:nvPr/>
        </p:nvSpPr>
        <p:spPr>
          <a:xfrm>
            <a:off x="630155" y="1653840"/>
            <a:ext cx="6093360" cy="819720"/>
          </a:xfrm>
          <a:prstGeom prst="rect">
            <a:avLst/>
          </a:prstGeom>
        </p:spPr>
        <p:txBody>
          <a:bodyPr lIns="90000" tIns="45000" rIns="90000" bIns="45000"/>
          <a:lstStyle/>
          <a:p>
            <a:pPr>
              <a:lnSpc>
                <a:spcPct val="100000"/>
              </a:lnSpc>
            </a:pPr>
            <a:r>
              <a:rPr lang="en-US" sz="2400" baseline="30000" dirty="0">
                <a:solidFill>
                  <a:srgbClr val="FFFFFF"/>
                </a:solidFill>
                <a:latin typeface="Georgia"/>
                <a:ea typeface="DejaVu Sans"/>
              </a:rPr>
              <a:t>40</a:t>
            </a:r>
            <a:r>
              <a:rPr lang="en-US" sz="2400" dirty="0">
                <a:solidFill>
                  <a:srgbClr val="FFFFFF"/>
                </a:solidFill>
                <a:latin typeface="Georgia"/>
                <a:ea typeface="DejaVu Sans"/>
              </a:rPr>
              <a:t>K … 0.012% in nature potassium</a:t>
            </a:r>
            <a:endParaRPr dirty="0"/>
          </a:p>
          <a:p>
            <a:pPr>
              <a:lnSpc>
                <a:spcPct val="100000"/>
              </a:lnSpc>
            </a:pPr>
            <a:r>
              <a:rPr lang="en-US" sz="2400" dirty="0">
                <a:solidFill>
                  <a:srgbClr val="FFFFFF"/>
                </a:solidFill>
                <a:latin typeface="Georgia"/>
                <a:ea typeface="DejaVu Sans"/>
              </a:rPr>
              <a:t>&gt;&gt; Pure </a:t>
            </a:r>
            <a:r>
              <a:rPr lang="en-US" sz="2400" dirty="0" err="1">
                <a:solidFill>
                  <a:srgbClr val="FFFFFF"/>
                </a:solidFill>
                <a:latin typeface="Georgia"/>
                <a:ea typeface="DejaVu Sans"/>
              </a:rPr>
              <a:t>KCl</a:t>
            </a:r>
            <a:r>
              <a:rPr lang="en-US" sz="2400" dirty="0">
                <a:solidFill>
                  <a:srgbClr val="FFFFFF"/>
                </a:solidFill>
                <a:latin typeface="Georgia"/>
                <a:ea typeface="DejaVu Sans"/>
              </a:rPr>
              <a:t> has 16.6 </a:t>
            </a:r>
            <a:r>
              <a:rPr lang="en-US" sz="2400" dirty="0" err="1">
                <a:solidFill>
                  <a:srgbClr val="FFFFFF"/>
                </a:solidFill>
                <a:latin typeface="Georgia"/>
                <a:ea typeface="DejaVu Sans"/>
              </a:rPr>
              <a:t>Bq</a:t>
            </a:r>
            <a:r>
              <a:rPr lang="en-US" sz="2400" dirty="0">
                <a:solidFill>
                  <a:srgbClr val="FFFFFF"/>
                </a:solidFill>
                <a:latin typeface="Georgia"/>
                <a:ea typeface="DejaVu Sans"/>
              </a:rPr>
              <a:t>/g</a:t>
            </a:r>
            <a:endParaRPr dirty="0"/>
          </a:p>
        </p:txBody>
      </p:sp>
      <p:pic>
        <p:nvPicPr>
          <p:cNvPr id="5" name="図 146"/>
          <p:cNvPicPr/>
          <p:nvPr/>
        </p:nvPicPr>
        <p:blipFill rotWithShape="1">
          <a:blip r:embed="rId3"/>
          <a:srcRect b="20985"/>
          <a:stretch/>
        </p:blipFill>
        <p:spPr>
          <a:xfrm>
            <a:off x="6723515" y="1847522"/>
            <a:ext cx="4837114" cy="4197342"/>
          </a:xfrm>
          <a:prstGeom prst="rect">
            <a:avLst/>
          </a:prstGeom>
        </p:spPr>
      </p:pic>
      <p:grpSp>
        <p:nvGrpSpPr>
          <p:cNvPr id="12" name="図形グループ 11"/>
          <p:cNvGrpSpPr/>
          <p:nvPr/>
        </p:nvGrpSpPr>
        <p:grpSpPr>
          <a:xfrm>
            <a:off x="383208" y="2473560"/>
            <a:ext cx="5971343" cy="4237748"/>
            <a:chOff x="349134" y="2418062"/>
            <a:chExt cx="5971343" cy="4237748"/>
          </a:xfrm>
        </p:grpSpPr>
        <p:sp>
          <p:nvSpPr>
            <p:cNvPr id="7" name="正方形/長方形 6"/>
            <p:cNvSpPr/>
            <p:nvPr/>
          </p:nvSpPr>
          <p:spPr>
            <a:xfrm>
              <a:off x="349134" y="2582640"/>
              <a:ext cx="5953043" cy="4067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図形グループ 3"/>
            <p:cNvGrpSpPr/>
            <p:nvPr/>
          </p:nvGrpSpPr>
          <p:grpSpPr>
            <a:xfrm>
              <a:off x="349135" y="2418062"/>
              <a:ext cx="5971342" cy="4237748"/>
              <a:chOff x="349135" y="2418062"/>
              <a:chExt cx="5971342" cy="4237748"/>
            </a:xfrm>
          </p:grpSpPr>
          <p:pic>
            <p:nvPicPr>
              <p:cNvPr id="6" name="図 147"/>
              <p:cNvPicPr/>
              <p:nvPr/>
            </p:nvPicPr>
            <p:blipFill>
              <a:blip r:embed="rId4"/>
              <a:stretch>
                <a:fillRect/>
              </a:stretch>
            </p:blipFill>
            <p:spPr>
              <a:xfrm>
                <a:off x="349135" y="2582640"/>
                <a:ext cx="5971342" cy="4067542"/>
              </a:xfrm>
              <a:prstGeom prst="rect">
                <a:avLst/>
              </a:prstGeom>
            </p:spPr>
          </p:pic>
          <p:sp>
            <p:nvSpPr>
              <p:cNvPr id="3" name="正方形/長方形 2"/>
              <p:cNvSpPr/>
              <p:nvPr/>
            </p:nvSpPr>
            <p:spPr>
              <a:xfrm>
                <a:off x="4838700" y="6389089"/>
                <a:ext cx="981075" cy="164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4434655" y="6286478"/>
                <a:ext cx="1546168" cy="369332"/>
              </a:xfrm>
              <a:prstGeom prst="rect">
                <a:avLst/>
              </a:prstGeom>
              <a:noFill/>
            </p:spPr>
            <p:txBody>
              <a:bodyPr wrap="square" rtlCol="0">
                <a:spAutoFit/>
              </a:bodyPr>
              <a:lstStyle/>
              <a:p>
                <a:r>
                  <a:rPr kumimoji="1" lang="en-US" altLang="ja-JP" dirty="0" err="1" smtClean="0"/>
                  <a:t>KCl</a:t>
                </a:r>
                <a:r>
                  <a:rPr kumimoji="1" lang="en-US" altLang="ja-JP" dirty="0" smtClean="0"/>
                  <a:t> mass(g)</a:t>
                </a:r>
                <a:endParaRPr kumimoji="1" lang="ja-JP" altLang="en-US" dirty="0"/>
              </a:p>
            </p:txBody>
          </p:sp>
          <p:sp>
            <p:nvSpPr>
              <p:cNvPr id="8" name="正方形/長方形 7"/>
              <p:cNvSpPr/>
              <p:nvPr/>
            </p:nvSpPr>
            <p:spPr>
              <a:xfrm>
                <a:off x="6071949" y="2921989"/>
                <a:ext cx="248528" cy="1869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05891" y="2921989"/>
                <a:ext cx="248528" cy="1869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rot="16200000">
                <a:off x="-596381" y="3671866"/>
                <a:ext cx="2260364" cy="369332"/>
              </a:xfrm>
              <a:prstGeom prst="rect">
                <a:avLst/>
              </a:prstGeom>
              <a:noFill/>
            </p:spPr>
            <p:txBody>
              <a:bodyPr wrap="square" rtlCol="0">
                <a:spAutoFit/>
              </a:bodyPr>
              <a:lstStyle/>
              <a:p>
                <a:r>
                  <a:rPr kumimoji="1" lang="en-US" altLang="ja-JP" dirty="0" smtClean="0"/>
                  <a:t>Eff. Count rate(cps)</a:t>
                </a:r>
                <a:endParaRPr kumimoji="1" lang="ja-JP" altLang="en-US" dirty="0"/>
              </a:p>
            </p:txBody>
          </p:sp>
          <p:sp>
            <p:nvSpPr>
              <p:cNvPr id="11" name="テキスト ボックス 10"/>
              <p:cNvSpPr txBox="1"/>
              <p:nvPr/>
            </p:nvSpPr>
            <p:spPr>
              <a:xfrm rot="16200000">
                <a:off x="4304110" y="4046797"/>
                <a:ext cx="3626802" cy="369332"/>
              </a:xfrm>
              <a:prstGeom prst="rect">
                <a:avLst/>
              </a:prstGeom>
              <a:noFill/>
            </p:spPr>
            <p:txBody>
              <a:bodyPr wrap="square" rtlCol="0">
                <a:spAutoFit/>
              </a:bodyPr>
              <a:lstStyle/>
              <a:p>
                <a:r>
                  <a:rPr lang="en-US" altLang="ja-JP" dirty="0" smtClean="0"/>
                  <a:t>Activity calibrated from </a:t>
                </a:r>
                <a:r>
                  <a:rPr lang="en-US" altLang="ja-JP" baseline="30000" dirty="0" smtClean="0"/>
                  <a:t>90</a:t>
                </a:r>
                <a:r>
                  <a:rPr lang="en-US" altLang="ja-JP" dirty="0" smtClean="0"/>
                  <a:t>Sr (</a:t>
                </a:r>
                <a:r>
                  <a:rPr lang="en-US" altLang="ja-JP" dirty="0" err="1" smtClean="0"/>
                  <a:t>Bq</a:t>
                </a:r>
                <a:r>
                  <a:rPr lang="en-US" altLang="ja-JP" dirty="0" smtClean="0"/>
                  <a:t>)</a:t>
                </a:r>
                <a:endParaRPr kumimoji="1" lang="ja-JP" altLang="en-US" dirty="0"/>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1"/>
          <p:cNvSpPr/>
          <p:nvPr/>
        </p:nvSpPr>
        <p:spPr>
          <a:xfrm>
            <a:off x="2029214" y="427627"/>
            <a:ext cx="8598310" cy="697320"/>
          </a:xfrm>
          <a:prstGeom prst="rect">
            <a:avLst/>
          </a:prstGeom>
        </p:spPr>
        <p:txBody>
          <a:bodyPr lIns="90000" tIns="45000" rIns="90000" bIns="45000"/>
          <a:lstStyle/>
          <a:p>
            <a:pPr algn="ctr">
              <a:lnSpc>
                <a:spcPct val="100000"/>
              </a:lnSpc>
            </a:pPr>
            <a:r>
              <a:rPr lang="en-US" altLang="ja-JP" sz="4000" baseline="30000" dirty="0" smtClean="0">
                <a:solidFill>
                  <a:schemeClr val="bg1"/>
                </a:solidFill>
                <a:latin typeface="Georgia" charset="0"/>
                <a:ea typeface="Georgia" charset="0"/>
                <a:cs typeface="Georgia" charset="0"/>
              </a:rPr>
              <a:t>90</a:t>
            </a:r>
            <a:r>
              <a:rPr lang="en-US" altLang="ja-JP" sz="4000" dirty="0" smtClean="0">
                <a:solidFill>
                  <a:schemeClr val="bg1"/>
                </a:solidFill>
                <a:latin typeface="Georgia" charset="0"/>
                <a:ea typeface="Georgia" charset="0"/>
                <a:cs typeface="Georgia" charset="0"/>
              </a:rPr>
              <a:t>Sr/</a:t>
            </a:r>
            <a:r>
              <a:rPr lang="en-US" altLang="ja-JP" sz="4000" baseline="30000" dirty="0" smtClean="0">
                <a:solidFill>
                  <a:schemeClr val="bg1"/>
                </a:solidFill>
                <a:latin typeface="Georgia" charset="0"/>
                <a:ea typeface="Georgia" charset="0"/>
                <a:cs typeface="Georgia" charset="0"/>
              </a:rPr>
              <a:t>40</a:t>
            </a:r>
            <a:r>
              <a:rPr lang="en-US" altLang="ja-JP" sz="4000" dirty="0" smtClean="0">
                <a:solidFill>
                  <a:schemeClr val="bg1"/>
                </a:solidFill>
                <a:latin typeface="Georgia" charset="0"/>
                <a:ea typeface="Georgia" charset="0"/>
                <a:cs typeface="Georgia" charset="0"/>
              </a:rPr>
              <a:t>K </a:t>
            </a:r>
            <a:r>
              <a:rPr lang="en-US" altLang="ja-JP" sz="4000" dirty="0">
                <a:solidFill>
                  <a:schemeClr val="bg1"/>
                </a:solidFill>
                <a:latin typeface="Georgia" charset="0"/>
                <a:ea typeface="Georgia" charset="0"/>
                <a:cs typeface="Georgia" charset="0"/>
              </a:rPr>
              <a:t>Identification</a:t>
            </a:r>
          </a:p>
        </p:txBody>
      </p:sp>
      <p:sp>
        <p:nvSpPr>
          <p:cNvPr id="11" name="正方形/長方形 10"/>
          <p:cNvSpPr/>
          <p:nvPr/>
        </p:nvSpPr>
        <p:spPr>
          <a:xfrm>
            <a:off x="647931" y="1124947"/>
            <a:ext cx="8403433" cy="461665"/>
          </a:xfrm>
          <a:prstGeom prst="rect">
            <a:avLst/>
          </a:prstGeom>
        </p:spPr>
        <p:txBody>
          <a:bodyPr wrap="square">
            <a:spAutoFit/>
          </a:bodyPr>
          <a:lstStyle/>
          <a:p>
            <a:r>
              <a:rPr lang="en-US" altLang="ja-JP" sz="2400" dirty="0" smtClean="0">
                <a:solidFill>
                  <a:schemeClr val="bg1"/>
                </a:solidFill>
              </a:rPr>
              <a:t>Raw data</a:t>
            </a:r>
          </a:p>
        </p:txBody>
      </p:sp>
      <p:graphicFrame>
        <p:nvGraphicFramePr>
          <p:cNvPr id="6" name="表 5"/>
          <p:cNvGraphicFramePr>
            <a:graphicFrameLocks noGrp="1"/>
          </p:cNvGraphicFramePr>
          <p:nvPr>
            <p:extLst>
              <p:ext uri="{D42A27DB-BD31-4B8C-83A1-F6EECF244321}">
                <p14:modId xmlns:p14="http://schemas.microsoft.com/office/powerpoint/2010/main" val="1595752619"/>
              </p:ext>
            </p:extLst>
          </p:nvPr>
        </p:nvGraphicFramePr>
        <p:xfrm>
          <a:off x="466163" y="1822267"/>
          <a:ext cx="11152094" cy="2540000"/>
        </p:xfrm>
        <a:graphic>
          <a:graphicData uri="http://schemas.openxmlformats.org/drawingml/2006/table">
            <a:tbl>
              <a:tblPr/>
              <a:tblGrid>
                <a:gridCol w="1416139"/>
                <a:gridCol w="1398780"/>
                <a:gridCol w="717177"/>
                <a:gridCol w="450794"/>
                <a:gridCol w="1128485"/>
                <a:gridCol w="1181850"/>
                <a:gridCol w="964486"/>
                <a:gridCol w="738808"/>
                <a:gridCol w="1164129"/>
                <a:gridCol w="907214"/>
                <a:gridCol w="1084232"/>
              </a:tblGrid>
              <a:tr h="235337">
                <a:tc>
                  <a:txBody>
                    <a:bodyPr/>
                    <a:lstStyle/>
                    <a:p>
                      <a:pPr algn="l" fontAlgn="b"/>
                      <a:r>
                        <a:rPr lang="en-US" sz="2000" b="0" i="0" u="none" strike="noStrike" dirty="0" smtClean="0">
                          <a:effectLst/>
                          <a:latin typeface="TakaoPGothic" charset="0"/>
                        </a:rPr>
                        <a:t>BG</a:t>
                      </a:r>
                      <a:endParaRPr lang="en-US" sz="2000" b="0" i="0" u="none" strike="noStrike" dirty="0">
                        <a:effectLst/>
                        <a:latin typeface="TakaoPGothic" charset="0"/>
                      </a:endParaRPr>
                    </a:p>
                  </a:txBody>
                  <a:tcPr marL="12700" marR="12700" marT="12700" marB="0" anchor="b">
                    <a:lnL>
                      <a:noFill/>
                    </a:lnL>
                    <a:lnR>
                      <a:noFill/>
                    </a:lnR>
                    <a:lnT>
                      <a:noFill/>
                    </a:lnT>
                    <a:lnB>
                      <a:noFill/>
                    </a:lnB>
                    <a:solidFill>
                      <a:schemeClr val="bg1"/>
                    </a:solidFill>
                  </a:tcPr>
                </a:tc>
                <a:tc>
                  <a:txBody>
                    <a:bodyPr/>
                    <a:lstStyle/>
                    <a:p>
                      <a:pPr algn="l" fontAlgn="b"/>
                      <a:endParaRPr lang="ja-JP" altLang="en-US" sz="2000" b="0" i="0" u="none" strike="noStrike">
                        <a:effectLst/>
                        <a:latin typeface="TakaoPGothic" charset="0"/>
                      </a:endParaRPr>
                    </a:p>
                  </a:txBody>
                  <a:tcPr marL="12700" marR="12700" marT="12700" marB="0" anchor="b">
                    <a:lnL>
                      <a:noFill/>
                    </a:lnL>
                    <a:lnR>
                      <a:noFill/>
                    </a:lnR>
                    <a:lnT>
                      <a:noFill/>
                    </a:lnT>
                    <a:lnB>
                      <a:noFill/>
                    </a:lnB>
                    <a:solidFill>
                      <a:schemeClr val="bg1"/>
                    </a:solidFill>
                  </a:tcPr>
                </a:tc>
                <a:tc>
                  <a:txBody>
                    <a:bodyPr/>
                    <a:lstStyle/>
                    <a:p>
                      <a:pPr algn="l" fontAlgn="b"/>
                      <a:endParaRPr lang="ja-JP" altLang="en-US" sz="2000" b="0" i="0" u="none" strike="noStrike" dirty="0">
                        <a:effectLst/>
                        <a:latin typeface="TakaoPGothic" charset="0"/>
                      </a:endParaRPr>
                    </a:p>
                  </a:txBody>
                  <a:tcPr marL="12700" marR="12700" marT="12700" marB="0" anchor="b">
                    <a:lnL>
                      <a:noFill/>
                    </a:lnL>
                    <a:lnR>
                      <a:noFill/>
                    </a:lnR>
                    <a:lnT>
                      <a:noFill/>
                    </a:lnT>
                    <a:lnB>
                      <a:noFill/>
                    </a:lnB>
                    <a:solidFill>
                      <a:schemeClr val="bg1"/>
                    </a:solidFill>
                  </a:tcPr>
                </a:tc>
                <a:tc gridSpan="2">
                  <a:txBody>
                    <a:bodyPr/>
                    <a:lstStyle/>
                    <a:p>
                      <a:pPr algn="l" fontAlgn="b"/>
                      <a:r>
                        <a:rPr lang="en-US" sz="2000" b="0" i="0" u="none" strike="noStrike" dirty="0" err="1" smtClean="0">
                          <a:effectLst/>
                          <a:latin typeface="TakaoPGothic" charset="0"/>
                        </a:rPr>
                        <a:t>KCl</a:t>
                      </a:r>
                      <a:endParaRPr lang="en-US" sz="2000" b="0" i="0" u="none" strike="noStrike" dirty="0">
                        <a:effectLst/>
                        <a:latin typeface="TakaoPGothic" charset="0"/>
                      </a:endParaRPr>
                    </a:p>
                  </a:txBody>
                  <a:tcPr marL="12700" marR="12700" marT="12700" marB="0" anchor="b">
                    <a:lnL>
                      <a:noFill/>
                    </a:lnL>
                    <a:lnR>
                      <a:noFill/>
                    </a:lnR>
                    <a:lnT>
                      <a:noFill/>
                    </a:lnT>
                    <a:lnB>
                      <a:noFill/>
                    </a:lnB>
                    <a:solidFill>
                      <a:schemeClr val="bg1"/>
                    </a:solidFill>
                  </a:tcPr>
                </a:tc>
                <a:tc hMerge="1">
                  <a:txBody>
                    <a:bodyPr/>
                    <a:lstStyle/>
                    <a:p>
                      <a:endParaRPr kumimoji="1" lang="ja-JP" altLang="en-US"/>
                    </a:p>
                  </a:txBody>
                  <a:tcPr/>
                </a:tc>
                <a:tc>
                  <a:txBody>
                    <a:bodyPr/>
                    <a:lstStyle/>
                    <a:p>
                      <a:pPr algn="l" fontAlgn="b"/>
                      <a:endParaRPr lang="ja-JP" altLang="en-US" sz="2000" b="0" i="0" u="none" strike="noStrike">
                        <a:effectLst/>
                        <a:latin typeface="TakaoPGothic" charset="0"/>
                      </a:endParaRPr>
                    </a:p>
                  </a:txBody>
                  <a:tcPr marL="12700" marR="12700" marT="12700" marB="0" anchor="b">
                    <a:lnL>
                      <a:noFill/>
                    </a:lnL>
                    <a:lnR>
                      <a:noFill/>
                    </a:lnR>
                    <a:lnT>
                      <a:noFill/>
                    </a:lnT>
                    <a:lnB>
                      <a:noFill/>
                    </a:lnB>
                    <a:solidFill>
                      <a:schemeClr val="bg1"/>
                    </a:solidFill>
                  </a:tcPr>
                </a:tc>
                <a:tc>
                  <a:txBody>
                    <a:bodyPr/>
                    <a:lstStyle/>
                    <a:p>
                      <a:pPr algn="l" fontAlgn="b"/>
                      <a:endParaRPr lang="ja-JP" altLang="en-US" sz="2000" b="0" i="0" u="none" strike="noStrike">
                        <a:effectLst/>
                        <a:latin typeface="TakaoPGothic" charset="0"/>
                      </a:endParaRPr>
                    </a:p>
                  </a:txBody>
                  <a:tcPr marL="12700" marR="12700" marT="12700" marB="0" anchor="b">
                    <a:lnL>
                      <a:noFill/>
                    </a:lnL>
                    <a:lnR>
                      <a:noFill/>
                    </a:lnR>
                    <a:lnT>
                      <a:noFill/>
                    </a:lnT>
                    <a:lnB>
                      <a:noFill/>
                    </a:lnB>
                    <a:solidFill>
                      <a:schemeClr val="bg1"/>
                    </a:solidFill>
                  </a:tcPr>
                </a:tc>
                <a:tc>
                  <a:txBody>
                    <a:bodyPr/>
                    <a:lstStyle/>
                    <a:p>
                      <a:pPr algn="l" fontAlgn="b"/>
                      <a:endParaRPr lang="ja-JP" altLang="en-US" sz="2000" b="0" i="0" u="none" strike="noStrike" dirty="0">
                        <a:effectLst/>
                        <a:latin typeface="TakaoPGothic" charset="0"/>
                      </a:endParaRPr>
                    </a:p>
                  </a:txBody>
                  <a:tcPr marL="12700" marR="12700" marT="12700" marB="0" anchor="b">
                    <a:lnL>
                      <a:noFill/>
                    </a:lnL>
                    <a:lnR>
                      <a:noFill/>
                    </a:lnR>
                    <a:lnT>
                      <a:noFill/>
                    </a:lnT>
                    <a:lnB>
                      <a:noFill/>
                    </a:lnB>
                    <a:solidFill>
                      <a:schemeClr val="bg1"/>
                    </a:solidFill>
                  </a:tcPr>
                </a:tc>
                <a:tc>
                  <a:txBody>
                    <a:bodyPr/>
                    <a:lstStyle/>
                    <a:p>
                      <a:pPr algn="l" fontAlgn="b"/>
                      <a:r>
                        <a:rPr lang="en-US" sz="2000" b="0" i="0" u="none" strike="noStrike">
                          <a:effectLst/>
                          <a:latin typeface="TakaoPGothic" charset="0"/>
                        </a:rPr>
                        <a:t>Sr</a:t>
                      </a:r>
                    </a:p>
                  </a:txBody>
                  <a:tcPr marL="12700" marR="12700" marT="12700" marB="0" anchor="b">
                    <a:lnL>
                      <a:noFill/>
                    </a:lnL>
                    <a:lnR>
                      <a:noFill/>
                    </a:lnR>
                    <a:lnT>
                      <a:noFill/>
                    </a:lnT>
                    <a:lnB>
                      <a:noFill/>
                    </a:lnB>
                    <a:solidFill>
                      <a:schemeClr val="bg1"/>
                    </a:solidFill>
                  </a:tcPr>
                </a:tc>
                <a:tc>
                  <a:txBody>
                    <a:bodyPr/>
                    <a:lstStyle/>
                    <a:p>
                      <a:pPr algn="l" fontAlgn="b"/>
                      <a:endParaRPr lang="ja-JP" altLang="en-US" sz="2000" b="0" i="0" u="none" strike="noStrike">
                        <a:effectLst/>
                        <a:latin typeface="TakaoPGothic" charset="0"/>
                      </a:endParaRPr>
                    </a:p>
                  </a:txBody>
                  <a:tcPr marL="12700" marR="12700" marT="12700" marB="0" anchor="b">
                    <a:lnL>
                      <a:noFill/>
                    </a:lnL>
                    <a:lnR>
                      <a:noFill/>
                    </a:lnR>
                    <a:lnT>
                      <a:noFill/>
                    </a:lnT>
                    <a:lnB>
                      <a:noFill/>
                    </a:lnB>
                    <a:solidFill>
                      <a:schemeClr val="bg1"/>
                    </a:solidFill>
                  </a:tcPr>
                </a:tc>
                <a:tc>
                  <a:txBody>
                    <a:bodyPr/>
                    <a:lstStyle/>
                    <a:p>
                      <a:pPr algn="l" fontAlgn="b"/>
                      <a:endParaRPr lang="ja-JP" altLang="en-US" sz="2000" b="0" i="0" u="none" strike="noStrike">
                        <a:effectLst/>
                        <a:latin typeface="TakaoPGothic" charset="0"/>
                      </a:endParaRPr>
                    </a:p>
                  </a:txBody>
                  <a:tcPr marL="12700" marR="12700" marT="12700" marB="0" anchor="b">
                    <a:lnL>
                      <a:noFill/>
                    </a:lnL>
                    <a:lnR>
                      <a:noFill/>
                    </a:lnR>
                    <a:lnT>
                      <a:noFill/>
                    </a:lnT>
                    <a:lnB>
                      <a:noFill/>
                    </a:lnB>
                    <a:solidFill>
                      <a:schemeClr val="bg1"/>
                    </a:solidFill>
                  </a:tcPr>
                </a:tc>
              </a:tr>
              <a:tr h="235337">
                <a:tc>
                  <a:txBody>
                    <a:bodyPr/>
                    <a:lstStyle/>
                    <a:p>
                      <a:pPr algn="r" fontAlgn="b"/>
                      <a:r>
                        <a:rPr lang="en-US" sz="2000" b="0" i="0" u="none" strike="noStrike" dirty="0">
                          <a:effectLst/>
                          <a:latin typeface="TakaoPGothic" charset="0"/>
                        </a:rPr>
                        <a:t>sec</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dirty="0">
                          <a:effectLst/>
                          <a:latin typeface="TakaoPGothic" charset="0"/>
                        </a:rPr>
                        <a:t>count</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ja-JP" altLang="en-US" sz="2000" b="0" i="0" u="none" strike="noStrike">
                          <a:effectLst/>
                          <a:latin typeface="TakaoPGothic" charset="0"/>
                        </a:rPr>
                        <a:t>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ja-JP" sz="2000" b="0" i="0" u="none" strike="noStrike" dirty="0">
                          <a:effectLst/>
                          <a:latin typeface="TakaoPGothic" charset="0"/>
                        </a:rPr>
                        <a:t>g</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dirty="0" err="1">
                          <a:effectLst/>
                          <a:latin typeface="TakaoPGothic" charset="0"/>
                        </a:rPr>
                        <a:t>Bq</a:t>
                      </a:r>
                      <a:endParaRPr lang="en-US" sz="2000" b="0" i="0" u="none" strike="noStrike" dirty="0">
                        <a:effectLst/>
                        <a:latin typeface="TakaoPGothic" charset="0"/>
                      </a:endParaRP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dirty="0">
                          <a:effectLst/>
                          <a:latin typeface="TakaoPGothic" charset="0"/>
                        </a:rPr>
                        <a:t>sec</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gridSpan="2">
                  <a:txBody>
                    <a:bodyPr/>
                    <a:lstStyle/>
                    <a:p>
                      <a:pPr algn="l" fontAlgn="b"/>
                      <a:r>
                        <a:rPr lang="en-US" sz="2000" b="0" i="0" u="none" strike="noStrike" dirty="0">
                          <a:effectLst/>
                          <a:latin typeface="TakaoPGothic" charset="0"/>
                        </a:rPr>
                        <a:t>count</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l" fontAlgn="b"/>
                      <a:r>
                        <a:rPr lang="en-US" sz="2000" b="0" i="0" u="none" strike="noStrike" dirty="0" err="1">
                          <a:effectLst/>
                          <a:latin typeface="TakaoPGothic" charset="0"/>
                        </a:rPr>
                        <a:t>Bq</a:t>
                      </a:r>
                      <a:endParaRPr lang="en-US" sz="2000" b="0" i="0" u="none" strike="noStrike" dirty="0">
                        <a:effectLst/>
                        <a:latin typeface="TakaoPGothic" charset="0"/>
                      </a:endParaRP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a:effectLst/>
                          <a:latin typeface="TakaoPGothic" charset="0"/>
                        </a:rPr>
                        <a:t>sec</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a:effectLst/>
                          <a:latin typeface="TakaoPGothic" charset="0"/>
                        </a:rPr>
                        <a:t>count</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r>
              <a:tr h="235337">
                <a:tc>
                  <a:txBody>
                    <a:bodyPr/>
                    <a:lstStyle/>
                    <a:p>
                      <a:pPr algn="r" fontAlgn="b"/>
                      <a:r>
                        <a:rPr lang="en-US" altLang="ja-JP" sz="2000" b="0" i="0" u="none" strike="noStrike">
                          <a:effectLst/>
                          <a:latin typeface="TakaoPGothic" charset="0"/>
                        </a:rPr>
                        <a:t>1228</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altLang="ja-JP" sz="2000" b="0" i="0" u="none" strike="noStrike">
                          <a:effectLst/>
                          <a:latin typeface="TakaoPGothic" charset="0"/>
                        </a:rPr>
                        <a:t>64</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ja-JP" altLang="en-US" sz="2000" b="0" i="0" u="none" strike="noStrike">
                        <a:effectLst/>
                        <a:latin typeface="TakaoPGothic" charset="0"/>
                      </a:endParaRP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altLang="ja-JP" sz="2000" b="0" i="0" u="none" strike="noStrike">
                          <a:effectLst/>
                          <a:latin typeface="TakaoPGothic" charset="0"/>
                        </a:rPr>
                        <a:t>1</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altLang="ja-JP" sz="2000" b="0" i="0" u="none" strike="noStrike">
                          <a:effectLst/>
                          <a:latin typeface="TakaoPGothic" charset="0"/>
                        </a:rPr>
                        <a:t>16.66</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altLang="ja-JP" sz="2000" b="0" i="0" u="none" strike="noStrike">
                          <a:effectLst/>
                          <a:latin typeface="TakaoPGothic" charset="0"/>
                        </a:rPr>
                        <a:t>1751</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altLang="ja-JP" sz="2000" b="0" i="0" u="none" strike="noStrike">
                          <a:effectLst/>
                          <a:latin typeface="TakaoPGothic" charset="0"/>
                        </a:rPr>
                        <a:t>127</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ja-JP" altLang="en-US" sz="2000" b="0" i="0" u="none" strike="noStrike">
                        <a:effectLst/>
                        <a:latin typeface="TakaoPGothic" charset="0"/>
                      </a:endParaRP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altLang="ja-JP" sz="2000" b="0" i="0" u="none" strike="noStrike">
                          <a:effectLst/>
                          <a:latin typeface="TakaoPGothic" charset="0"/>
                        </a:rPr>
                        <a:t>2.68E+04</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altLang="ja-JP" sz="2000" b="0" i="0" u="none" strike="noStrike">
                          <a:effectLst/>
                          <a:latin typeface="TakaoPGothic" charset="0"/>
                        </a:rPr>
                        <a:t>10</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altLang="ja-JP" sz="2000" b="0" i="0" u="none" strike="noStrike">
                          <a:effectLst/>
                          <a:latin typeface="TakaoPGothic" charset="0"/>
                        </a:rPr>
                        <a:t>497</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r>
              <a:tr h="235337">
                <a:tc>
                  <a:txBody>
                    <a:bodyPr/>
                    <a:lstStyle/>
                    <a:p>
                      <a:pPr algn="r" fontAlgn="b"/>
                      <a:r>
                        <a:rPr lang="en-US" altLang="ja-JP" sz="2000" b="0" i="0" u="none" strike="noStrike">
                          <a:effectLst/>
                          <a:latin typeface="TakaoPGothic" charset="0"/>
                        </a:rPr>
                        <a:t>1221</a:t>
                      </a: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91</a:t>
                      </a:r>
                    </a:p>
                  </a:txBody>
                  <a:tcPr marL="12700" marR="12700" marT="12700" marB="0" anchor="b">
                    <a:lnL>
                      <a:noFill/>
                    </a:lnL>
                    <a:lnR>
                      <a:noFill/>
                    </a:lnR>
                    <a:lnT>
                      <a:noFill/>
                    </a:lnT>
                    <a:lnB>
                      <a:noFill/>
                    </a:lnB>
                    <a:solidFill>
                      <a:schemeClr val="bg1"/>
                    </a:solidFill>
                  </a:tcPr>
                </a:tc>
                <a:tc>
                  <a:txBody>
                    <a:bodyPr/>
                    <a:lstStyle/>
                    <a:p>
                      <a:pPr algn="l" fontAlgn="b"/>
                      <a:endParaRPr lang="ja-JP" altLang="en-US" sz="2000" b="0" i="0" u="none" strike="noStrike">
                        <a:effectLst/>
                        <a:latin typeface="TakaoPGothic" charset="0"/>
                      </a:endParaRP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2</a:t>
                      </a: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33.2</a:t>
                      </a: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1243</a:t>
                      </a: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89</a:t>
                      </a:r>
                    </a:p>
                  </a:txBody>
                  <a:tcPr marL="12700" marR="12700" marT="12700" marB="0" anchor="b">
                    <a:lnL>
                      <a:noFill/>
                    </a:lnL>
                    <a:lnR>
                      <a:noFill/>
                    </a:lnR>
                    <a:lnT>
                      <a:noFill/>
                    </a:lnT>
                    <a:lnB>
                      <a:noFill/>
                    </a:lnB>
                    <a:solidFill>
                      <a:schemeClr val="bg1"/>
                    </a:solidFill>
                  </a:tcPr>
                </a:tc>
                <a:tc>
                  <a:txBody>
                    <a:bodyPr/>
                    <a:lstStyle/>
                    <a:p>
                      <a:pPr algn="l" fontAlgn="b"/>
                      <a:endParaRPr lang="ja-JP" altLang="en-US" sz="2000" b="0" i="0" u="none" strike="noStrike">
                        <a:effectLst/>
                        <a:latin typeface="TakaoPGothic" charset="0"/>
                      </a:endParaRP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2.68E+04</a:t>
                      </a: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10</a:t>
                      </a: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536</a:t>
                      </a:r>
                    </a:p>
                  </a:txBody>
                  <a:tcPr marL="12700" marR="12700" marT="12700" marB="0" anchor="b">
                    <a:lnL>
                      <a:noFill/>
                    </a:lnL>
                    <a:lnR>
                      <a:noFill/>
                    </a:lnR>
                    <a:lnT>
                      <a:noFill/>
                    </a:lnT>
                    <a:lnB>
                      <a:noFill/>
                    </a:lnB>
                    <a:solidFill>
                      <a:schemeClr val="bg1"/>
                    </a:solidFill>
                  </a:tcPr>
                </a:tc>
              </a:tr>
              <a:tr h="235337">
                <a:tc>
                  <a:txBody>
                    <a:bodyPr/>
                    <a:lstStyle/>
                    <a:p>
                      <a:pPr algn="r" fontAlgn="b"/>
                      <a:r>
                        <a:rPr lang="en-US" altLang="ja-JP" sz="2000" b="0" i="0" u="none" strike="noStrike">
                          <a:effectLst/>
                          <a:latin typeface="TakaoPGothic" charset="0"/>
                        </a:rPr>
                        <a:t>1229</a:t>
                      </a: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91</a:t>
                      </a:r>
                    </a:p>
                  </a:txBody>
                  <a:tcPr marL="12700" marR="12700" marT="12700" marB="0" anchor="b">
                    <a:lnL>
                      <a:noFill/>
                    </a:lnL>
                    <a:lnR>
                      <a:noFill/>
                    </a:lnR>
                    <a:lnT>
                      <a:noFill/>
                    </a:lnT>
                    <a:lnB>
                      <a:noFill/>
                    </a:lnB>
                    <a:solidFill>
                      <a:schemeClr val="bg1"/>
                    </a:solidFill>
                  </a:tcPr>
                </a:tc>
                <a:tc>
                  <a:txBody>
                    <a:bodyPr/>
                    <a:lstStyle/>
                    <a:p>
                      <a:pPr algn="l" fontAlgn="b"/>
                      <a:endParaRPr lang="ja-JP" altLang="en-US" sz="2000" b="0" i="0" u="none" strike="noStrike">
                        <a:effectLst/>
                        <a:latin typeface="TakaoPGothic" charset="0"/>
                      </a:endParaRP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3</a:t>
                      </a: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49.8</a:t>
                      </a: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1233</a:t>
                      </a: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89</a:t>
                      </a:r>
                    </a:p>
                  </a:txBody>
                  <a:tcPr marL="12700" marR="12700" marT="12700" marB="0" anchor="b">
                    <a:lnL>
                      <a:noFill/>
                    </a:lnL>
                    <a:lnR>
                      <a:noFill/>
                    </a:lnR>
                    <a:lnT>
                      <a:noFill/>
                    </a:lnT>
                    <a:lnB>
                      <a:noFill/>
                    </a:lnB>
                    <a:solidFill>
                      <a:schemeClr val="bg1"/>
                    </a:solidFill>
                  </a:tcPr>
                </a:tc>
                <a:tc>
                  <a:txBody>
                    <a:bodyPr/>
                    <a:lstStyle/>
                    <a:p>
                      <a:pPr algn="l" fontAlgn="b"/>
                      <a:endParaRPr lang="ja-JP" altLang="en-US" sz="2000" b="0" i="0" u="none" strike="noStrike">
                        <a:effectLst/>
                        <a:latin typeface="TakaoPGothic" charset="0"/>
                      </a:endParaRP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2.68E+04</a:t>
                      </a: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10</a:t>
                      </a: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505</a:t>
                      </a:r>
                    </a:p>
                  </a:txBody>
                  <a:tcPr marL="12700" marR="12700" marT="12700" marB="0" anchor="b">
                    <a:lnL>
                      <a:noFill/>
                    </a:lnL>
                    <a:lnR>
                      <a:noFill/>
                    </a:lnR>
                    <a:lnT>
                      <a:noFill/>
                    </a:lnT>
                    <a:lnB>
                      <a:noFill/>
                    </a:lnB>
                    <a:solidFill>
                      <a:schemeClr val="bg1"/>
                    </a:solidFill>
                  </a:tcPr>
                </a:tc>
              </a:tr>
              <a:tr h="235337">
                <a:tc>
                  <a:txBody>
                    <a:bodyPr/>
                    <a:lstStyle/>
                    <a:p>
                      <a:pPr algn="r" fontAlgn="b"/>
                      <a:r>
                        <a:rPr lang="en-US" altLang="ja-JP" sz="2000" b="0" i="0" u="none" strike="noStrike">
                          <a:effectLst/>
                          <a:latin typeface="TakaoPGothic" charset="0"/>
                        </a:rPr>
                        <a:t>1202</a:t>
                      </a: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86</a:t>
                      </a:r>
                    </a:p>
                  </a:txBody>
                  <a:tcPr marL="12700" marR="12700" marT="12700" marB="0" anchor="b">
                    <a:lnL>
                      <a:noFill/>
                    </a:lnL>
                    <a:lnR>
                      <a:noFill/>
                    </a:lnR>
                    <a:lnT>
                      <a:noFill/>
                    </a:lnT>
                    <a:lnB>
                      <a:noFill/>
                    </a:lnB>
                    <a:solidFill>
                      <a:schemeClr val="bg1"/>
                    </a:solidFill>
                  </a:tcPr>
                </a:tc>
                <a:tc>
                  <a:txBody>
                    <a:bodyPr/>
                    <a:lstStyle/>
                    <a:p>
                      <a:pPr algn="l" fontAlgn="b"/>
                      <a:endParaRPr lang="ja-JP" altLang="en-US" sz="2000" b="0" i="0" u="none" strike="noStrike">
                        <a:effectLst/>
                        <a:latin typeface="TakaoPGothic" charset="0"/>
                      </a:endParaRP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4</a:t>
                      </a: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66.4</a:t>
                      </a: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1296</a:t>
                      </a: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99</a:t>
                      </a:r>
                    </a:p>
                  </a:txBody>
                  <a:tcPr marL="12700" marR="12700" marT="12700" marB="0" anchor="b">
                    <a:lnL>
                      <a:noFill/>
                    </a:lnL>
                    <a:lnR>
                      <a:noFill/>
                    </a:lnR>
                    <a:lnT>
                      <a:noFill/>
                    </a:lnT>
                    <a:lnB>
                      <a:noFill/>
                    </a:lnB>
                    <a:solidFill>
                      <a:schemeClr val="bg1"/>
                    </a:solidFill>
                  </a:tcPr>
                </a:tc>
                <a:tc>
                  <a:txBody>
                    <a:bodyPr/>
                    <a:lstStyle/>
                    <a:p>
                      <a:pPr algn="l" fontAlgn="b"/>
                      <a:endParaRPr lang="ja-JP" altLang="en-US" sz="2000" b="0" i="0" u="none" strike="noStrike">
                        <a:effectLst/>
                        <a:latin typeface="TakaoPGothic" charset="0"/>
                      </a:endParaRPr>
                    </a:p>
                  </a:txBody>
                  <a:tcPr marL="12700" marR="12700" marT="12700" marB="0" anchor="b">
                    <a:lnL>
                      <a:noFill/>
                    </a:lnL>
                    <a:lnR>
                      <a:noFill/>
                    </a:lnR>
                    <a:lnT>
                      <a:noFill/>
                    </a:lnT>
                    <a:lnB>
                      <a:noFill/>
                    </a:lnB>
                    <a:solidFill>
                      <a:schemeClr val="bg1"/>
                    </a:solidFill>
                  </a:tcPr>
                </a:tc>
                <a:tc>
                  <a:txBody>
                    <a:bodyPr/>
                    <a:lstStyle/>
                    <a:p>
                      <a:pPr algn="l" fontAlgn="b"/>
                      <a:endParaRPr lang="ja-JP" altLang="en-US" sz="2000" b="0" i="0" u="none" strike="noStrike">
                        <a:effectLst/>
                        <a:latin typeface="TakaoPGothic" charset="0"/>
                      </a:endParaRPr>
                    </a:p>
                  </a:txBody>
                  <a:tcPr marL="12700" marR="12700" marT="12700" marB="0" anchor="b">
                    <a:lnL>
                      <a:noFill/>
                    </a:lnL>
                    <a:lnR>
                      <a:noFill/>
                    </a:lnR>
                    <a:lnT>
                      <a:noFill/>
                    </a:lnT>
                    <a:lnB>
                      <a:noFill/>
                    </a:lnB>
                    <a:solidFill>
                      <a:schemeClr val="bg1"/>
                    </a:solidFill>
                  </a:tcPr>
                </a:tc>
                <a:tc>
                  <a:txBody>
                    <a:bodyPr/>
                    <a:lstStyle/>
                    <a:p>
                      <a:pPr algn="l" fontAlgn="b"/>
                      <a:endParaRPr lang="ja-JP" altLang="en-US" sz="2000" b="0" i="0" u="none" strike="noStrike">
                        <a:effectLst/>
                        <a:latin typeface="TakaoPGothic" charset="0"/>
                      </a:endParaRPr>
                    </a:p>
                  </a:txBody>
                  <a:tcPr marL="12700" marR="12700" marT="12700" marB="0" anchor="b">
                    <a:lnL>
                      <a:noFill/>
                    </a:lnL>
                    <a:lnR>
                      <a:noFill/>
                    </a:lnR>
                    <a:lnT>
                      <a:noFill/>
                    </a:lnT>
                    <a:lnB>
                      <a:noFill/>
                    </a:lnB>
                    <a:solidFill>
                      <a:schemeClr val="bg1"/>
                    </a:solidFill>
                  </a:tcPr>
                </a:tc>
                <a:tc>
                  <a:txBody>
                    <a:bodyPr/>
                    <a:lstStyle/>
                    <a:p>
                      <a:pPr algn="l" fontAlgn="b"/>
                      <a:endParaRPr lang="ja-JP" altLang="en-US" sz="2000" b="0" i="0" u="none" strike="noStrike">
                        <a:effectLst/>
                        <a:latin typeface="TakaoPGothic" charset="0"/>
                      </a:endParaRPr>
                    </a:p>
                  </a:txBody>
                  <a:tcPr marL="12700" marR="12700" marT="12700" marB="0" anchor="b">
                    <a:lnL>
                      <a:noFill/>
                    </a:lnL>
                    <a:lnR>
                      <a:noFill/>
                    </a:lnR>
                    <a:lnT>
                      <a:noFill/>
                    </a:lnT>
                    <a:lnB>
                      <a:noFill/>
                    </a:lnB>
                    <a:solidFill>
                      <a:schemeClr val="bg1"/>
                    </a:solidFill>
                  </a:tcPr>
                </a:tc>
              </a:tr>
              <a:tr h="235337">
                <a:tc>
                  <a:txBody>
                    <a:bodyPr/>
                    <a:lstStyle/>
                    <a:p>
                      <a:pPr algn="r" fontAlgn="b"/>
                      <a:r>
                        <a:rPr lang="en-US" altLang="ja-JP" sz="2000" b="0" i="0" u="none" strike="noStrike">
                          <a:effectLst/>
                          <a:latin typeface="TakaoPGothic" charset="0"/>
                        </a:rPr>
                        <a:t>1221</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ja-JP" sz="2000" b="0" i="0" u="none" strike="noStrike">
                          <a:effectLst/>
                          <a:latin typeface="TakaoPGothic" charset="0"/>
                        </a:rPr>
                        <a:t>95</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ja-JP" altLang="en-US" sz="2000" b="0" i="0" u="none" strike="noStrike">
                          <a:effectLst/>
                          <a:latin typeface="TakaoPGothic" charset="0"/>
                        </a:rPr>
                        <a:t>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ja-JP" sz="2000" b="0" i="0" u="none" strike="noStrike">
                          <a:effectLst/>
                          <a:latin typeface="TakaoPGothic" charset="0"/>
                        </a:rPr>
                        <a:t>5</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ja-JP" sz="2000" b="0" i="0" u="none" strike="noStrike">
                          <a:effectLst/>
                          <a:latin typeface="TakaoPGothic" charset="0"/>
                        </a:rPr>
                        <a:t>83.0</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ja-JP" sz="2000" b="0" i="0" u="none" strike="noStrike">
                          <a:effectLst/>
                          <a:latin typeface="TakaoPGothic" charset="0"/>
                        </a:rPr>
                        <a:t>1232</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ja-JP" sz="2000" b="0" i="0" u="none" strike="noStrike">
                          <a:effectLst/>
                          <a:latin typeface="TakaoPGothic" charset="0"/>
                        </a:rPr>
                        <a:t>72</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ja-JP" altLang="en-US" sz="2000" b="0" i="0" u="none" strike="noStrike" dirty="0">
                          <a:effectLst/>
                          <a:latin typeface="TakaoPGothic" charset="0"/>
                        </a:rPr>
                        <a:t>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ja-JP" altLang="en-US" sz="2000" b="0" i="0" u="none" strike="noStrike">
                          <a:effectLst/>
                          <a:latin typeface="TakaoPGothic" charset="0"/>
                        </a:rPr>
                        <a:t>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ja-JP" altLang="en-US" sz="2000" b="0" i="0" u="none" strike="noStrike">
                          <a:effectLst/>
                          <a:latin typeface="TakaoPGothic" charset="0"/>
                        </a:rPr>
                        <a:t>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ja-JP" altLang="en-US" sz="2000" b="0" i="0" u="none" strike="noStrike">
                          <a:effectLst/>
                          <a:latin typeface="TakaoPGothic" charset="0"/>
                        </a:rPr>
                        <a:t>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r>
              <a:tr h="235337">
                <a:tc gridSpan="2">
                  <a:txBody>
                    <a:bodyPr/>
                    <a:lstStyle/>
                    <a:p>
                      <a:pPr algn="l" fontAlgn="b"/>
                      <a:r>
                        <a:rPr lang="en-US" sz="2000" b="0" i="0" u="none" strike="noStrike">
                          <a:effectLst/>
                          <a:latin typeface="TakaoPGothic" charset="0"/>
                        </a:rPr>
                        <a:t>count rate</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endParaRPr kumimoji="1" lang="ja-JP" altLang="en-US"/>
                    </a:p>
                  </a:txBody>
                  <a:tcPr/>
                </a:tc>
                <a:tc>
                  <a:txBody>
                    <a:bodyPr/>
                    <a:lstStyle/>
                    <a:p>
                      <a:pPr algn="l" fontAlgn="b"/>
                      <a:r>
                        <a:rPr lang="ja-JP" altLang="en-US" sz="2000" b="0" i="0" u="none" strike="noStrike">
                          <a:effectLst/>
                          <a:latin typeface="TakaoPGothic" charset="0"/>
                        </a:rPr>
                        <a:t>　</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ja-JP" altLang="en-US" sz="2000" b="0" i="0" u="none" strike="noStrike">
                          <a:effectLst/>
                          <a:latin typeface="TakaoPGothic" charset="0"/>
                        </a:rPr>
                        <a:t>　</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ja-JP" altLang="en-US" sz="2000" b="0" i="0" u="none" strike="noStrike">
                          <a:effectLst/>
                          <a:latin typeface="TakaoPGothic" charset="0"/>
                        </a:rPr>
                        <a:t>　</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ja-JP" altLang="en-US" sz="2000" b="0" i="0" u="none" strike="noStrike">
                          <a:effectLst/>
                          <a:latin typeface="TakaoPGothic" charset="0"/>
                        </a:rPr>
                        <a:t>　</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ja-JP" altLang="en-US" sz="2000" b="0" i="0" u="none" strike="noStrike">
                          <a:effectLst/>
                          <a:latin typeface="TakaoPGothic" charset="0"/>
                        </a:rPr>
                        <a:t>　</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ja-JP" altLang="en-US" sz="2000" b="0" i="0" u="none" strike="noStrike">
                          <a:effectLst/>
                          <a:latin typeface="TakaoPGothic" charset="0"/>
                        </a:rPr>
                        <a:t>　</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ja-JP" altLang="en-US" sz="2000" b="0" i="0" u="none" strike="noStrike">
                          <a:effectLst/>
                          <a:latin typeface="TakaoPGothic" charset="0"/>
                        </a:rPr>
                        <a:t>　</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ja-JP" altLang="en-US" sz="2000" b="0" i="0" u="none" strike="noStrike">
                          <a:effectLst/>
                          <a:latin typeface="TakaoPGothic" charset="0"/>
                        </a:rPr>
                        <a:t>　</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ja-JP" altLang="en-US" sz="2000" b="0" i="0" u="none" strike="noStrike" dirty="0">
                          <a:effectLst/>
                          <a:latin typeface="TakaoPGothic" charset="0"/>
                        </a:rPr>
                        <a:t>　</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699327020"/>
              </p:ext>
            </p:extLst>
          </p:nvPr>
        </p:nvGraphicFramePr>
        <p:xfrm>
          <a:off x="466163" y="4362267"/>
          <a:ext cx="11152094" cy="317500"/>
        </p:xfrm>
        <a:graphic>
          <a:graphicData uri="http://schemas.openxmlformats.org/drawingml/2006/table">
            <a:tbl>
              <a:tblPr/>
              <a:tblGrid>
                <a:gridCol w="2886637"/>
                <a:gridCol w="1728589"/>
                <a:gridCol w="2664117"/>
                <a:gridCol w="2274162"/>
                <a:gridCol w="1598589"/>
              </a:tblGrid>
              <a:tr h="235655">
                <a:tc>
                  <a:txBody>
                    <a:bodyPr/>
                    <a:lstStyle/>
                    <a:p>
                      <a:pPr algn="r" fontAlgn="b"/>
                      <a:r>
                        <a:rPr lang="fr-FR" sz="2000" b="0" i="0" u="none" strike="noStrike" dirty="0">
                          <a:effectLst/>
                          <a:latin typeface="TakaoPGothic" charset="0"/>
                        </a:rPr>
                        <a:t>(7.00 ± 0.34) x 10</a:t>
                      </a:r>
                      <a:r>
                        <a:rPr lang="fr-FR" sz="2000" b="0" i="0" u="none" strike="noStrike" baseline="30000" dirty="0">
                          <a:effectLst/>
                          <a:latin typeface="TakaoPGothic" charset="0"/>
                        </a:rPr>
                        <a:t>-2</a:t>
                      </a:r>
                      <a:r>
                        <a:rPr lang="fr-FR" sz="2000" b="0" i="0" u="none" strike="noStrike" dirty="0">
                          <a:effectLst/>
                          <a:latin typeface="TakaoPGothic" charset="0"/>
                        </a:rPr>
                        <a:t> Hz</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ja-JP" altLang="en-US" sz="2000" b="0" i="0" u="none" strike="noStrike" dirty="0">
                          <a:effectLst/>
                          <a:latin typeface="TakaoPGothic" charset="0"/>
                        </a:rPr>
                        <a:t>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fr-FR" sz="2000" b="0" i="0" u="none" strike="noStrike" dirty="0">
                          <a:effectLst/>
                          <a:latin typeface="TakaoPGothic" charset="0"/>
                        </a:rPr>
                        <a:t>(7.05 ± 0.32) x 10</a:t>
                      </a:r>
                      <a:r>
                        <a:rPr lang="fr-FR" sz="2000" b="0" i="0" u="none" strike="noStrike" baseline="30000" dirty="0">
                          <a:effectLst/>
                          <a:latin typeface="TakaoPGothic" charset="0"/>
                        </a:rPr>
                        <a:t>-2</a:t>
                      </a:r>
                      <a:r>
                        <a:rPr lang="fr-FR" sz="2000" b="0" i="0" u="none" strike="noStrike" dirty="0">
                          <a:effectLst/>
                          <a:latin typeface="TakaoPGothic" charset="0"/>
                        </a:rPr>
                        <a:t> Hz</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ja-JP" altLang="en-US" sz="2000" b="0" i="0" u="none" strike="noStrike" dirty="0">
                          <a:effectLst/>
                          <a:latin typeface="TakaoPGothic" charset="0"/>
                        </a:rPr>
                        <a:t>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ja-JP" sz="2000" b="0" i="0" u="none" strike="noStrike" dirty="0">
                          <a:effectLst/>
                          <a:latin typeface="TakaoPGothic" charset="0"/>
                        </a:rPr>
                        <a:t>51.3 ± 1.3 Hz</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5" name="テキスト ボックス 14"/>
          <p:cNvSpPr txBox="1"/>
          <p:nvPr/>
        </p:nvSpPr>
        <p:spPr>
          <a:xfrm>
            <a:off x="1228590" y="4902304"/>
            <a:ext cx="6290033" cy="461665"/>
          </a:xfrm>
          <a:prstGeom prst="rect">
            <a:avLst/>
          </a:prstGeom>
          <a:noFill/>
        </p:spPr>
        <p:txBody>
          <a:bodyPr wrap="square" rtlCol="0">
            <a:spAutoFit/>
          </a:bodyPr>
          <a:lstStyle/>
          <a:p>
            <a:r>
              <a:rPr lang="en-US" altLang="ja-JP" sz="2400" baseline="30000" dirty="0" smtClean="0">
                <a:solidFill>
                  <a:schemeClr val="bg1"/>
                </a:solidFill>
              </a:rPr>
              <a:t>40</a:t>
            </a:r>
            <a:r>
              <a:rPr lang="en-US" altLang="ja-JP" sz="2400" dirty="0" smtClean="0">
                <a:solidFill>
                  <a:schemeClr val="bg1"/>
                </a:solidFill>
              </a:rPr>
              <a:t>K was not observed the deviation of BG.</a:t>
            </a:r>
            <a:endParaRPr kumimoji="1" lang="ja-JP" altLang="en-US" sz="2400" dirty="0">
              <a:solidFill>
                <a:schemeClr val="bg1"/>
              </a:solidFill>
            </a:endParaRPr>
          </a:p>
        </p:txBody>
      </p:sp>
      <p:graphicFrame>
        <p:nvGraphicFramePr>
          <p:cNvPr id="18" name="表 17"/>
          <p:cNvGraphicFramePr>
            <a:graphicFrameLocks noGrp="1"/>
          </p:cNvGraphicFramePr>
          <p:nvPr>
            <p:extLst>
              <p:ext uri="{D42A27DB-BD31-4B8C-83A1-F6EECF244321}">
                <p14:modId xmlns:p14="http://schemas.microsoft.com/office/powerpoint/2010/main" val="329754562"/>
              </p:ext>
            </p:extLst>
          </p:nvPr>
        </p:nvGraphicFramePr>
        <p:xfrm>
          <a:off x="466163" y="4362267"/>
          <a:ext cx="11152094" cy="317500"/>
        </p:xfrm>
        <a:graphic>
          <a:graphicData uri="http://schemas.openxmlformats.org/drawingml/2006/table">
            <a:tbl>
              <a:tblPr/>
              <a:tblGrid>
                <a:gridCol w="2886637"/>
                <a:gridCol w="1728589"/>
                <a:gridCol w="2664117"/>
                <a:gridCol w="2274162"/>
                <a:gridCol w="1598589"/>
              </a:tblGrid>
              <a:tr h="235655">
                <a:tc>
                  <a:txBody>
                    <a:bodyPr/>
                    <a:lstStyle/>
                    <a:p>
                      <a:pPr algn="r" fontAlgn="b"/>
                      <a:r>
                        <a:rPr lang="fr-FR" sz="2000" b="0" i="0" u="none" strike="noStrike" dirty="0">
                          <a:solidFill>
                            <a:srgbClr val="FF0000"/>
                          </a:solidFill>
                          <a:effectLst/>
                          <a:latin typeface="TakaoPGothic" charset="0"/>
                        </a:rPr>
                        <a:t>(7.00 ± 0.34) x 10</a:t>
                      </a:r>
                      <a:r>
                        <a:rPr lang="fr-FR" sz="2000" b="0" i="0" u="none" strike="noStrike" baseline="30000" dirty="0">
                          <a:solidFill>
                            <a:srgbClr val="FF0000"/>
                          </a:solidFill>
                          <a:effectLst/>
                          <a:latin typeface="TakaoPGothic" charset="0"/>
                        </a:rPr>
                        <a:t>-2</a:t>
                      </a:r>
                      <a:r>
                        <a:rPr lang="fr-FR" sz="2000" b="0" i="0" u="none" strike="noStrike" dirty="0">
                          <a:solidFill>
                            <a:srgbClr val="FF0000"/>
                          </a:solidFill>
                          <a:effectLst/>
                          <a:latin typeface="TakaoPGothic" charset="0"/>
                        </a:rPr>
                        <a:t> Hz</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ja-JP" altLang="en-US" sz="2000" b="0" i="0" u="none" strike="noStrike" dirty="0">
                          <a:solidFill>
                            <a:srgbClr val="FF0000"/>
                          </a:solidFill>
                          <a:effectLst/>
                          <a:latin typeface="TakaoPGothic" charset="0"/>
                        </a:rPr>
                        <a:t>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fr-FR" sz="2000" b="0" i="0" u="none" strike="noStrike" dirty="0">
                          <a:solidFill>
                            <a:srgbClr val="FF0000"/>
                          </a:solidFill>
                          <a:effectLst/>
                          <a:latin typeface="TakaoPGothic" charset="0"/>
                        </a:rPr>
                        <a:t>(7.05 ± 0.32) x 10</a:t>
                      </a:r>
                      <a:r>
                        <a:rPr lang="fr-FR" sz="2000" b="0" i="0" u="none" strike="noStrike" baseline="30000" dirty="0">
                          <a:solidFill>
                            <a:srgbClr val="FF0000"/>
                          </a:solidFill>
                          <a:effectLst/>
                          <a:latin typeface="TakaoPGothic" charset="0"/>
                        </a:rPr>
                        <a:t>-2</a:t>
                      </a:r>
                      <a:r>
                        <a:rPr lang="fr-FR" sz="2000" b="0" i="0" u="none" strike="noStrike" dirty="0">
                          <a:solidFill>
                            <a:srgbClr val="FF0000"/>
                          </a:solidFill>
                          <a:effectLst/>
                          <a:latin typeface="TakaoPGothic" charset="0"/>
                        </a:rPr>
                        <a:t> Hz</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ja-JP" altLang="en-US" sz="2000" b="0" i="0" u="none" strike="noStrike" dirty="0">
                          <a:solidFill>
                            <a:srgbClr val="FF0000"/>
                          </a:solidFill>
                          <a:effectLst/>
                          <a:latin typeface="TakaoPGothic" charset="0"/>
                        </a:rPr>
                        <a:t>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ja-JP" sz="2000" b="0" i="0" u="none" strike="noStrike" dirty="0">
                          <a:solidFill>
                            <a:schemeClr val="tx1"/>
                          </a:solidFill>
                          <a:effectLst/>
                          <a:latin typeface="TakaoPGothic" charset="0"/>
                        </a:rPr>
                        <a:t>51.3 ± 1.3 Hz</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r>
            </a:tbl>
          </a:graphicData>
        </a:graphic>
      </p:graphicFrame>
      <p:grpSp>
        <p:nvGrpSpPr>
          <p:cNvPr id="13" name="図形グループ 12"/>
          <p:cNvGrpSpPr/>
          <p:nvPr/>
        </p:nvGrpSpPr>
        <p:grpSpPr>
          <a:xfrm>
            <a:off x="8099282" y="1130367"/>
            <a:ext cx="4045892" cy="5091139"/>
            <a:chOff x="8099282" y="1130367"/>
            <a:chExt cx="4045892" cy="5091139"/>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9282" y="1130367"/>
              <a:ext cx="4045892" cy="5091139"/>
            </a:xfrm>
            <a:prstGeom prst="rect">
              <a:avLst/>
            </a:prstGeom>
          </p:spPr>
        </p:pic>
        <p:sp>
          <p:nvSpPr>
            <p:cNvPr id="10" name="テキスト ボックス 9"/>
            <p:cNvSpPr txBox="1"/>
            <p:nvPr/>
          </p:nvSpPr>
          <p:spPr>
            <a:xfrm>
              <a:off x="9656063" y="5647764"/>
              <a:ext cx="932330" cy="369332"/>
            </a:xfrm>
            <a:prstGeom prst="rect">
              <a:avLst/>
            </a:prstGeom>
            <a:noFill/>
          </p:spPr>
          <p:txBody>
            <a:bodyPr wrap="square" rtlCol="0">
              <a:spAutoFit/>
            </a:bodyPr>
            <a:lstStyle/>
            <a:p>
              <a:r>
                <a:rPr kumimoji="1" lang="en-US" altLang="ja-JP" smtClean="0"/>
                <a:t>BG</a:t>
              </a:r>
              <a:endParaRPr kumimoji="1" lang="ja-JP" altLang="en-US" dirty="0"/>
            </a:p>
          </p:txBody>
        </p:sp>
        <p:sp>
          <p:nvSpPr>
            <p:cNvPr id="12" name="テキスト ボックス 11"/>
            <p:cNvSpPr txBox="1"/>
            <p:nvPr/>
          </p:nvSpPr>
          <p:spPr>
            <a:xfrm>
              <a:off x="10727211" y="5647764"/>
              <a:ext cx="932330" cy="369332"/>
            </a:xfrm>
            <a:prstGeom prst="rect">
              <a:avLst/>
            </a:prstGeom>
            <a:noFill/>
          </p:spPr>
          <p:txBody>
            <a:bodyPr wrap="square" rtlCol="0">
              <a:spAutoFit/>
            </a:bodyPr>
            <a:lstStyle/>
            <a:p>
              <a:r>
                <a:rPr lang="en-US" altLang="ja-JP" baseline="30000" dirty="0" smtClean="0"/>
                <a:t>40</a:t>
              </a:r>
              <a:r>
                <a:rPr lang="en-US" altLang="ja-JP" dirty="0" smtClean="0"/>
                <a:t>K</a:t>
              </a:r>
              <a:endParaRPr kumimoji="1" lang="ja-JP" altLang="en-US" dirty="0"/>
            </a:p>
          </p:txBody>
        </p:sp>
      </p:grpSp>
    </p:spTree>
    <p:extLst>
      <p:ext uri="{BB962C8B-B14F-4D97-AF65-F5344CB8AC3E}">
        <p14:creationId xmlns:p14="http://schemas.microsoft.com/office/powerpoint/2010/main" val="2742701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1"/>
          <p:cNvSpPr/>
          <p:nvPr/>
        </p:nvSpPr>
        <p:spPr>
          <a:xfrm>
            <a:off x="2029214" y="427627"/>
            <a:ext cx="8598310" cy="697320"/>
          </a:xfrm>
          <a:prstGeom prst="rect">
            <a:avLst/>
          </a:prstGeom>
        </p:spPr>
        <p:txBody>
          <a:bodyPr lIns="90000" tIns="45000" rIns="90000" bIns="45000"/>
          <a:lstStyle/>
          <a:p>
            <a:pPr algn="ctr">
              <a:lnSpc>
                <a:spcPct val="100000"/>
              </a:lnSpc>
            </a:pPr>
            <a:r>
              <a:rPr lang="en-US" altLang="ja-JP" sz="4000" baseline="30000" dirty="0" smtClean="0">
                <a:solidFill>
                  <a:schemeClr val="bg1"/>
                </a:solidFill>
                <a:latin typeface="Georgia" charset="0"/>
                <a:ea typeface="Georgia" charset="0"/>
                <a:cs typeface="Georgia" charset="0"/>
              </a:rPr>
              <a:t>90</a:t>
            </a:r>
            <a:r>
              <a:rPr lang="en-US" altLang="ja-JP" sz="4000" dirty="0" smtClean="0">
                <a:solidFill>
                  <a:schemeClr val="bg1"/>
                </a:solidFill>
                <a:latin typeface="Georgia" charset="0"/>
                <a:ea typeface="Georgia" charset="0"/>
                <a:cs typeface="Georgia" charset="0"/>
              </a:rPr>
              <a:t>Sr/</a:t>
            </a:r>
            <a:r>
              <a:rPr lang="en-US" altLang="ja-JP" sz="4000" baseline="30000" dirty="0" smtClean="0">
                <a:solidFill>
                  <a:schemeClr val="bg1"/>
                </a:solidFill>
                <a:latin typeface="Georgia" charset="0"/>
                <a:ea typeface="Georgia" charset="0"/>
                <a:cs typeface="Georgia" charset="0"/>
              </a:rPr>
              <a:t>40</a:t>
            </a:r>
            <a:r>
              <a:rPr lang="en-US" altLang="ja-JP" sz="4000" dirty="0" smtClean="0">
                <a:solidFill>
                  <a:schemeClr val="bg1"/>
                </a:solidFill>
                <a:latin typeface="Georgia" charset="0"/>
                <a:ea typeface="Georgia" charset="0"/>
                <a:cs typeface="Georgia" charset="0"/>
              </a:rPr>
              <a:t>K </a:t>
            </a:r>
            <a:r>
              <a:rPr lang="en-US" altLang="ja-JP" sz="4000" dirty="0">
                <a:solidFill>
                  <a:schemeClr val="bg1"/>
                </a:solidFill>
                <a:latin typeface="Georgia" charset="0"/>
                <a:ea typeface="Georgia" charset="0"/>
                <a:cs typeface="Georgia" charset="0"/>
              </a:rPr>
              <a:t>Identification</a:t>
            </a:r>
          </a:p>
        </p:txBody>
      </p:sp>
      <p:sp>
        <p:nvSpPr>
          <p:cNvPr id="11" name="正方形/長方形 10"/>
          <p:cNvSpPr/>
          <p:nvPr/>
        </p:nvSpPr>
        <p:spPr>
          <a:xfrm>
            <a:off x="647931" y="1124947"/>
            <a:ext cx="8403433" cy="461665"/>
          </a:xfrm>
          <a:prstGeom prst="rect">
            <a:avLst/>
          </a:prstGeom>
        </p:spPr>
        <p:txBody>
          <a:bodyPr wrap="square">
            <a:spAutoFit/>
          </a:bodyPr>
          <a:lstStyle/>
          <a:p>
            <a:r>
              <a:rPr lang="en-US" altLang="ja-JP" sz="2400" dirty="0" smtClean="0">
                <a:solidFill>
                  <a:schemeClr val="bg1"/>
                </a:solidFill>
              </a:rPr>
              <a:t>Raw data</a:t>
            </a:r>
          </a:p>
        </p:txBody>
      </p:sp>
      <p:graphicFrame>
        <p:nvGraphicFramePr>
          <p:cNvPr id="6" name="表 5"/>
          <p:cNvGraphicFramePr>
            <a:graphicFrameLocks noGrp="1"/>
          </p:cNvGraphicFramePr>
          <p:nvPr/>
        </p:nvGraphicFramePr>
        <p:xfrm>
          <a:off x="466163" y="1822267"/>
          <a:ext cx="11152094" cy="2540000"/>
        </p:xfrm>
        <a:graphic>
          <a:graphicData uri="http://schemas.openxmlformats.org/drawingml/2006/table">
            <a:tbl>
              <a:tblPr/>
              <a:tblGrid>
                <a:gridCol w="1416139"/>
                <a:gridCol w="1398780"/>
                <a:gridCol w="717177"/>
                <a:gridCol w="450794"/>
                <a:gridCol w="1128485"/>
                <a:gridCol w="1181850"/>
                <a:gridCol w="964486"/>
                <a:gridCol w="738808"/>
                <a:gridCol w="1164129"/>
                <a:gridCol w="907214"/>
                <a:gridCol w="1084232"/>
              </a:tblGrid>
              <a:tr h="235337">
                <a:tc>
                  <a:txBody>
                    <a:bodyPr/>
                    <a:lstStyle/>
                    <a:p>
                      <a:pPr algn="l" fontAlgn="b"/>
                      <a:r>
                        <a:rPr lang="en-US" sz="2000" b="0" i="0" u="none" strike="noStrike" dirty="0" smtClean="0">
                          <a:effectLst/>
                          <a:latin typeface="TakaoPGothic" charset="0"/>
                        </a:rPr>
                        <a:t>BG</a:t>
                      </a:r>
                      <a:endParaRPr lang="en-US" sz="2000" b="0" i="0" u="none" strike="noStrike" dirty="0">
                        <a:effectLst/>
                        <a:latin typeface="TakaoPGothic" charset="0"/>
                      </a:endParaRPr>
                    </a:p>
                  </a:txBody>
                  <a:tcPr marL="12700" marR="12700" marT="12700" marB="0" anchor="b">
                    <a:lnL>
                      <a:noFill/>
                    </a:lnL>
                    <a:lnR>
                      <a:noFill/>
                    </a:lnR>
                    <a:lnT>
                      <a:noFill/>
                    </a:lnT>
                    <a:lnB>
                      <a:noFill/>
                    </a:lnB>
                    <a:solidFill>
                      <a:schemeClr val="bg1"/>
                    </a:solidFill>
                  </a:tcPr>
                </a:tc>
                <a:tc>
                  <a:txBody>
                    <a:bodyPr/>
                    <a:lstStyle/>
                    <a:p>
                      <a:pPr algn="l" fontAlgn="b"/>
                      <a:endParaRPr lang="ja-JP" altLang="en-US" sz="2000" b="0" i="0" u="none" strike="noStrike">
                        <a:effectLst/>
                        <a:latin typeface="TakaoPGothic" charset="0"/>
                      </a:endParaRPr>
                    </a:p>
                  </a:txBody>
                  <a:tcPr marL="12700" marR="12700" marT="12700" marB="0" anchor="b">
                    <a:lnL>
                      <a:noFill/>
                    </a:lnL>
                    <a:lnR>
                      <a:noFill/>
                    </a:lnR>
                    <a:lnT>
                      <a:noFill/>
                    </a:lnT>
                    <a:lnB>
                      <a:noFill/>
                    </a:lnB>
                    <a:solidFill>
                      <a:schemeClr val="bg1"/>
                    </a:solidFill>
                  </a:tcPr>
                </a:tc>
                <a:tc>
                  <a:txBody>
                    <a:bodyPr/>
                    <a:lstStyle/>
                    <a:p>
                      <a:pPr algn="l" fontAlgn="b"/>
                      <a:endParaRPr lang="ja-JP" altLang="en-US" sz="2000" b="0" i="0" u="none" strike="noStrike" dirty="0">
                        <a:effectLst/>
                        <a:latin typeface="TakaoPGothic" charset="0"/>
                      </a:endParaRPr>
                    </a:p>
                  </a:txBody>
                  <a:tcPr marL="12700" marR="12700" marT="12700" marB="0" anchor="b">
                    <a:lnL>
                      <a:noFill/>
                    </a:lnL>
                    <a:lnR>
                      <a:noFill/>
                    </a:lnR>
                    <a:lnT>
                      <a:noFill/>
                    </a:lnT>
                    <a:lnB>
                      <a:noFill/>
                    </a:lnB>
                    <a:solidFill>
                      <a:schemeClr val="bg1"/>
                    </a:solidFill>
                  </a:tcPr>
                </a:tc>
                <a:tc gridSpan="2">
                  <a:txBody>
                    <a:bodyPr/>
                    <a:lstStyle/>
                    <a:p>
                      <a:pPr algn="l" fontAlgn="b"/>
                      <a:r>
                        <a:rPr lang="en-US" sz="2000" b="0" i="0" u="none" strike="noStrike" dirty="0" err="1" smtClean="0">
                          <a:effectLst/>
                          <a:latin typeface="TakaoPGothic" charset="0"/>
                        </a:rPr>
                        <a:t>KCl</a:t>
                      </a:r>
                      <a:endParaRPr lang="en-US" sz="2000" b="0" i="0" u="none" strike="noStrike" dirty="0">
                        <a:effectLst/>
                        <a:latin typeface="TakaoPGothic" charset="0"/>
                      </a:endParaRPr>
                    </a:p>
                  </a:txBody>
                  <a:tcPr marL="12700" marR="12700" marT="12700" marB="0" anchor="b">
                    <a:lnL>
                      <a:noFill/>
                    </a:lnL>
                    <a:lnR>
                      <a:noFill/>
                    </a:lnR>
                    <a:lnT>
                      <a:noFill/>
                    </a:lnT>
                    <a:lnB>
                      <a:noFill/>
                    </a:lnB>
                    <a:solidFill>
                      <a:schemeClr val="bg1"/>
                    </a:solidFill>
                  </a:tcPr>
                </a:tc>
                <a:tc hMerge="1">
                  <a:txBody>
                    <a:bodyPr/>
                    <a:lstStyle/>
                    <a:p>
                      <a:endParaRPr kumimoji="1" lang="ja-JP" altLang="en-US"/>
                    </a:p>
                  </a:txBody>
                  <a:tcPr/>
                </a:tc>
                <a:tc>
                  <a:txBody>
                    <a:bodyPr/>
                    <a:lstStyle/>
                    <a:p>
                      <a:pPr algn="l" fontAlgn="b"/>
                      <a:endParaRPr lang="ja-JP" altLang="en-US" sz="2000" b="0" i="0" u="none" strike="noStrike">
                        <a:effectLst/>
                        <a:latin typeface="TakaoPGothic" charset="0"/>
                      </a:endParaRPr>
                    </a:p>
                  </a:txBody>
                  <a:tcPr marL="12700" marR="12700" marT="12700" marB="0" anchor="b">
                    <a:lnL>
                      <a:noFill/>
                    </a:lnL>
                    <a:lnR>
                      <a:noFill/>
                    </a:lnR>
                    <a:lnT>
                      <a:noFill/>
                    </a:lnT>
                    <a:lnB>
                      <a:noFill/>
                    </a:lnB>
                    <a:solidFill>
                      <a:schemeClr val="bg1"/>
                    </a:solidFill>
                  </a:tcPr>
                </a:tc>
                <a:tc>
                  <a:txBody>
                    <a:bodyPr/>
                    <a:lstStyle/>
                    <a:p>
                      <a:pPr algn="l" fontAlgn="b"/>
                      <a:endParaRPr lang="ja-JP" altLang="en-US" sz="2000" b="0" i="0" u="none" strike="noStrike">
                        <a:effectLst/>
                        <a:latin typeface="TakaoPGothic" charset="0"/>
                      </a:endParaRPr>
                    </a:p>
                  </a:txBody>
                  <a:tcPr marL="12700" marR="12700" marT="12700" marB="0" anchor="b">
                    <a:lnL>
                      <a:noFill/>
                    </a:lnL>
                    <a:lnR>
                      <a:noFill/>
                    </a:lnR>
                    <a:lnT>
                      <a:noFill/>
                    </a:lnT>
                    <a:lnB>
                      <a:noFill/>
                    </a:lnB>
                    <a:solidFill>
                      <a:schemeClr val="bg1"/>
                    </a:solidFill>
                  </a:tcPr>
                </a:tc>
                <a:tc>
                  <a:txBody>
                    <a:bodyPr/>
                    <a:lstStyle/>
                    <a:p>
                      <a:pPr algn="l" fontAlgn="b"/>
                      <a:endParaRPr lang="ja-JP" altLang="en-US" sz="2000" b="0" i="0" u="none" strike="noStrike" dirty="0">
                        <a:effectLst/>
                        <a:latin typeface="TakaoPGothic" charset="0"/>
                      </a:endParaRPr>
                    </a:p>
                  </a:txBody>
                  <a:tcPr marL="12700" marR="12700" marT="12700" marB="0" anchor="b">
                    <a:lnL>
                      <a:noFill/>
                    </a:lnL>
                    <a:lnR>
                      <a:noFill/>
                    </a:lnR>
                    <a:lnT>
                      <a:noFill/>
                    </a:lnT>
                    <a:lnB>
                      <a:noFill/>
                    </a:lnB>
                    <a:solidFill>
                      <a:schemeClr val="bg1"/>
                    </a:solidFill>
                  </a:tcPr>
                </a:tc>
                <a:tc>
                  <a:txBody>
                    <a:bodyPr/>
                    <a:lstStyle/>
                    <a:p>
                      <a:pPr algn="l" fontAlgn="b"/>
                      <a:r>
                        <a:rPr lang="en-US" sz="2000" b="0" i="0" u="none" strike="noStrike">
                          <a:effectLst/>
                          <a:latin typeface="TakaoPGothic" charset="0"/>
                        </a:rPr>
                        <a:t>Sr</a:t>
                      </a:r>
                    </a:p>
                  </a:txBody>
                  <a:tcPr marL="12700" marR="12700" marT="12700" marB="0" anchor="b">
                    <a:lnL>
                      <a:noFill/>
                    </a:lnL>
                    <a:lnR>
                      <a:noFill/>
                    </a:lnR>
                    <a:lnT>
                      <a:noFill/>
                    </a:lnT>
                    <a:lnB>
                      <a:noFill/>
                    </a:lnB>
                    <a:solidFill>
                      <a:schemeClr val="bg1"/>
                    </a:solidFill>
                  </a:tcPr>
                </a:tc>
                <a:tc>
                  <a:txBody>
                    <a:bodyPr/>
                    <a:lstStyle/>
                    <a:p>
                      <a:pPr algn="l" fontAlgn="b"/>
                      <a:endParaRPr lang="ja-JP" altLang="en-US" sz="2000" b="0" i="0" u="none" strike="noStrike">
                        <a:effectLst/>
                        <a:latin typeface="TakaoPGothic" charset="0"/>
                      </a:endParaRPr>
                    </a:p>
                  </a:txBody>
                  <a:tcPr marL="12700" marR="12700" marT="12700" marB="0" anchor="b">
                    <a:lnL>
                      <a:noFill/>
                    </a:lnL>
                    <a:lnR>
                      <a:noFill/>
                    </a:lnR>
                    <a:lnT>
                      <a:noFill/>
                    </a:lnT>
                    <a:lnB>
                      <a:noFill/>
                    </a:lnB>
                    <a:solidFill>
                      <a:schemeClr val="bg1"/>
                    </a:solidFill>
                  </a:tcPr>
                </a:tc>
                <a:tc>
                  <a:txBody>
                    <a:bodyPr/>
                    <a:lstStyle/>
                    <a:p>
                      <a:pPr algn="l" fontAlgn="b"/>
                      <a:endParaRPr lang="ja-JP" altLang="en-US" sz="2000" b="0" i="0" u="none" strike="noStrike">
                        <a:effectLst/>
                        <a:latin typeface="TakaoPGothic" charset="0"/>
                      </a:endParaRPr>
                    </a:p>
                  </a:txBody>
                  <a:tcPr marL="12700" marR="12700" marT="12700" marB="0" anchor="b">
                    <a:lnL>
                      <a:noFill/>
                    </a:lnL>
                    <a:lnR>
                      <a:noFill/>
                    </a:lnR>
                    <a:lnT>
                      <a:noFill/>
                    </a:lnT>
                    <a:lnB>
                      <a:noFill/>
                    </a:lnB>
                    <a:solidFill>
                      <a:schemeClr val="bg1"/>
                    </a:solidFill>
                  </a:tcPr>
                </a:tc>
              </a:tr>
              <a:tr h="235337">
                <a:tc>
                  <a:txBody>
                    <a:bodyPr/>
                    <a:lstStyle/>
                    <a:p>
                      <a:pPr algn="r" fontAlgn="b"/>
                      <a:r>
                        <a:rPr lang="en-US" sz="2000" b="0" i="0" u="none" strike="noStrike" dirty="0">
                          <a:effectLst/>
                          <a:latin typeface="TakaoPGothic" charset="0"/>
                        </a:rPr>
                        <a:t>sec</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dirty="0">
                          <a:effectLst/>
                          <a:latin typeface="TakaoPGothic" charset="0"/>
                        </a:rPr>
                        <a:t>count</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ja-JP" altLang="en-US" sz="2000" b="0" i="0" u="none" strike="noStrike">
                          <a:effectLst/>
                          <a:latin typeface="TakaoPGothic" charset="0"/>
                        </a:rPr>
                        <a:t>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ja-JP" sz="2000" b="0" i="0" u="none" strike="noStrike" dirty="0">
                          <a:effectLst/>
                          <a:latin typeface="TakaoPGothic" charset="0"/>
                        </a:rPr>
                        <a:t>g</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dirty="0" err="1">
                          <a:effectLst/>
                          <a:latin typeface="TakaoPGothic" charset="0"/>
                        </a:rPr>
                        <a:t>Bq</a:t>
                      </a:r>
                      <a:endParaRPr lang="en-US" sz="2000" b="0" i="0" u="none" strike="noStrike" dirty="0">
                        <a:effectLst/>
                        <a:latin typeface="TakaoPGothic" charset="0"/>
                      </a:endParaRP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dirty="0">
                          <a:effectLst/>
                          <a:latin typeface="TakaoPGothic" charset="0"/>
                        </a:rPr>
                        <a:t>sec</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gridSpan="2">
                  <a:txBody>
                    <a:bodyPr/>
                    <a:lstStyle/>
                    <a:p>
                      <a:pPr algn="l" fontAlgn="b"/>
                      <a:r>
                        <a:rPr lang="en-US" sz="2000" b="0" i="0" u="none" strike="noStrike" dirty="0">
                          <a:effectLst/>
                          <a:latin typeface="TakaoPGothic" charset="0"/>
                        </a:rPr>
                        <a:t>count</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l" fontAlgn="b"/>
                      <a:r>
                        <a:rPr lang="en-US" sz="2000" b="0" i="0" u="none" strike="noStrike" dirty="0" err="1">
                          <a:effectLst/>
                          <a:latin typeface="TakaoPGothic" charset="0"/>
                        </a:rPr>
                        <a:t>Bq</a:t>
                      </a:r>
                      <a:endParaRPr lang="en-US" sz="2000" b="0" i="0" u="none" strike="noStrike" dirty="0">
                        <a:effectLst/>
                        <a:latin typeface="TakaoPGothic" charset="0"/>
                      </a:endParaRP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a:effectLst/>
                          <a:latin typeface="TakaoPGothic" charset="0"/>
                        </a:rPr>
                        <a:t>sec</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a:effectLst/>
                          <a:latin typeface="TakaoPGothic" charset="0"/>
                        </a:rPr>
                        <a:t>count</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r>
              <a:tr h="235337">
                <a:tc>
                  <a:txBody>
                    <a:bodyPr/>
                    <a:lstStyle/>
                    <a:p>
                      <a:pPr algn="r" fontAlgn="b"/>
                      <a:r>
                        <a:rPr lang="en-US" altLang="ja-JP" sz="2000" b="0" i="0" u="none" strike="noStrike">
                          <a:effectLst/>
                          <a:latin typeface="TakaoPGothic" charset="0"/>
                        </a:rPr>
                        <a:t>1228</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altLang="ja-JP" sz="2000" b="0" i="0" u="none" strike="noStrike">
                          <a:effectLst/>
                          <a:latin typeface="TakaoPGothic" charset="0"/>
                        </a:rPr>
                        <a:t>64</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ja-JP" altLang="en-US" sz="2000" b="0" i="0" u="none" strike="noStrike">
                        <a:effectLst/>
                        <a:latin typeface="TakaoPGothic" charset="0"/>
                      </a:endParaRP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altLang="ja-JP" sz="2000" b="0" i="0" u="none" strike="noStrike">
                          <a:effectLst/>
                          <a:latin typeface="TakaoPGothic" charset="0"/>
                        </a:rPr>
                        <a:t>1</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altLang="ja-JP" sz="2000" b="0" i="0" u="none" strike="noStrike">
                          <a:effectLst/>
                          <a:latin typeface="TakaoPGothic" charset="0"/>
                        </a:rPr>
                        <a:t>16.66</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altLang="ja-JP" sz="2000" b="0" i="0" u="none" strike="noStrike">
                          <a:effectLst/>
                          <a:latin typeface="TakaoPGothic" charset="0"/>
                        </a:rPr>
                        <a:t>1751</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altLang="ja-JP" sz="2000" b="0" i="0" u="none" strike="noStrike">
                          <a:effectLst/>
                          <a:latin typeface="TakaoPGothic" charset="0"/>
                        </a:rPr>
                        <a:t>127</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ja-JP" altLang="en-US" sz="2000" b="0" i="0" u="none" strike="noStrike">
                        <a:effectLst/>
                        <a:latin typeface="TakaoPGothic" charset="0"/>
                      </a:endParaRP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altLang="ja-JP" sz="2000" b="0" i="0" u="none" strike="noStrike">
                          <a:effectLst/>
                          <a:latin typeface="TakaoPGothic" charset="0"/>
                        </a:rPr>
                        <a:t>2.68E+04</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altLang="ja-JP" sz="2000" b="0" i="0" u="none" strike="noStrike">
                          <a:effectLst/>
                          <a:latin typeface="TakaoPGothic" charset="0"/>
                        </a:rPr>
                        <a:t>10</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altLang="ja-JP" sz="2000" b="0" i="0" u="none" strike="noStrike">
                          <a:effectLst/>
                          <a:latin typeface="TakaoPGothic" charset="0"/>
                        </a:rPr>
                        <a:t>497</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r>
              <a:tr h="235337">
                <a:tc>
                  <a:txBody>
                    <a:bodyPr/>
                    <a:lstStyle/>
                    <a:p>
                      <a:pPr algn="r" fontAlgn="b"/>
                      <a:r>
                        <a:rPr lang="en-US" altLang="ja-JP" sz="2000" b="0" i="0" u="none" strike="noStrike">
                          <a:effectLst/>
                          <a:latin typeface="TakaoPGothic" charset="0"/>
                        </a:rPr>
                        <a:t>1221</a:t>
                      </a: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91</a:t>
                      </a:r>
                    </a:p>
                  </a:txBody>
                  <a:tcPr marL="12700" marR="12700" marT="12700" marB="0" anchor="b">
                    <a:lnL>
                      <a:noFill/>
                    </a:lnL>
                    <a:lnR>
                      <a:noFill/>
                    </a:lnR>
                    <a:lnT>
                      <a:noFill/>
                    </a:lnT>
                    <a:lnB>
                      <a:noFill/>
                    </a:lnB>
                    <a:solidFill>
                      <a:schemeClr val="bg1"/>
                    </a:solidFill>
                  </a:tcPr>
                </a:tc>
                <a:tc>
                  <a:txBody>
                    <a:bodyPr/>
                    <a:lstStyle/>
                    <a:p>
                      <a:pPr algn="l" fontAlgn="b"/>
                      <a:endParaRPr lang="ja-JP" altLang="en-US" sz="2000" b="0" i="0" u="none" strike="noStrike">
                        <a:effectLst/>
                        <a:latin typeface="TakaoPGothic" charset="0"/>
                      </a:endParaRP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2</a:t>
                      </a: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33.2</a:t>
                      </a: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1243</a:t>
                      </a: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89</a:t>
                      </a:r>
                    </a:p>
                  </a:txBody>
                  <a:tcPr marL="12700" marR="12700" marT="12700" marB="0" anchor="b">
                    <a:lnL>
                      <a:noFill/>
                    </a:lnL>
                    <a:lnR>
                      <a:noFill/>
                    </a:lnR>
                    <a:lnT>
                      <a:noFill/>
                    </a:lnT>
                    <a:lnB>
                      <a:noFill/>
                    </a:lnB>
                    <a:solidFill>
                      <a:schemeClr val="bg1"/>
                    </a:solidFill>
                  </a:tcPr>
                </a:tc>
                <a:tc>
                  <a:txBody>
                    <a:bodyPr/>
                    <a:lstStyle/>
                    <a:p>
                      <a:pPr algn="l" fontAlgn="b"/>
                      <a:endParaRPr lang="ja-JP" altLang="en-US" sz="2000" b="0" i="0" u="none" strike="noStrike">
                        <a:effectLst/>
                        <a:latin typeface="TakaoPGothic" charset="0"/>
                      </a:endParaRP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2.68E+04</a:t>
                      </a: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10</a:t>
                      </a: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536</a:t>
                      </a:r>
                    </a:p>
                  </a:txBody>
                  <a:tcPr marL="12700" marR="12700" marT="12700" marB="0" anchor="b">
                    <a:lnL>
                      <a:noFill/>
                    </a:lnL>
                    <a:lnR>
                      <a:noFill/>
                    </a:lnR>
                    <a:lnT>
                      <a:noFill/>
                    </a:lnT>
                    <a:lnB>
                      <a:noFill/>
                    </a:lnB>
                    <a:solidFill>
                      <a:schemeClr val="bg1"/>
                    </a:solidFill>
                  </a:tcPr>
                </a:tc>
              </a:tr>
              <a:tr h="235337">
                <a:tc>
                  <a:txBody>
                    <a:bodyPr/>
                    <a:lstStyle/>
                    <a:p>
                      <a:pPr algn="r" fontAlgn="b"/>
                      <a:r>
                        <a:rPr lang="en-US" altLang="ja-JP" sz="2000" b="0" i="0" u="none" strike="noStrike">
                          <a:effectLst/>
                          <a:latin typeface="TakaoPGothic" charset="0"/>
                        </a:rPr>
                        <a:t>1229</a:t>
                      </a: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91</a:t>
                      </a:r>
                    </a:p>
                  </a:txBody>
                  <a:tcPr marL="12700" marR="12700" marT="12700" marB="0" anchor="b">
                    <a:lnL>
                      <a:noFill/>
                    </a:lnL>
                    <a:lnR>
                      <a:noFill/>
                    </a:lnR>
                    <a:lnT>
                      <a:noFill/>
                    </a:lnT>
                    <a:lnB>
                      <a:noFill/>
                    </a:lnB>
                    <a:solidFill>
                      <a:schemeClr val="bg1"/>
                    </a:solidFill>
                  </a:tcPr>
                </a:tc>
                <a:tc>
                  <a:txBody>
                    <a:bodyPr/>
                    <a:lstStyle/>
                    <a:p>
                      <a:pPr algn="l" fontAlgn="b"/>
                      <a:endParaRPr lang="ja-JP" altLang="en-US" sz="2000" b="0" i="0" u="none" strike="noStrike">
                        <a:effectLst/>
                        <a:latin typeface="TakaoPGothic" charset="0"/>
                      </a:endParaRP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3</a:t>
                      </a: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49.8</a:t>
                      </a: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1233</a:t>
                      </a: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89</a:t>
                      </a:r>
                    </a:p>
                  </a:txBody>
                  <a:tcPr marL="12700" marR="12700" marT="12700" marB="0" anchor="b">
                    <a:lnL>
                      <a:noFill/>
                    </a:lnL>
                    <a:lnR>
                      <a:noFill/>
                    </a:lnR>
                    <a:lnT>
                      <a:noFill/>
                    </a:lnT>
                    <a:lnB>
                      <a:noFill/>
                    </a:lnB>
                    <a:solidFill>
                      <a:schemeClr val="bg1"/>
                    </a:solidFill>
                  </a:tcPr>
                </a:tc>
                <a:tc>
                  <a:txBody>
                    <a:bodyPr/>
                    <a:lstStyle/>
                    <a:p>
                      <a:pPr algn="l" fontAlgn="b"/>
                      <a:endParaRPr lang="ja-JP" altLang="en-US" sz="2000" b="0" i="0" u="none" strike="noStrike">
                        <a:effectLst/>
                        <a:latin typeface="TakaoPGothic" charset="0"/>
                      </a:endParaRP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2.68E+04</a:t>
                      </a: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10</a:t>
                      </a: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505</a:t>
                      </a:r>
                    </a:p>
                  </a:txBody>
                  <a:tcPr marL="12700" marR="12700" marT="12700" marB="0" anchor="b">
                    <a:lnL>
                      <a:noFill/>
                    </a:lnL>
                    <a:lnR>
                      <a:noFill/>
                    </a:lnR>
                    <a:lnT>
                      <a:noFill/>
                    </a:lnT>
                    <a:lnB>
                      <a:noFill/>
                    </a:lnB>
                    <a:solidFill>
                      <a:schemeClr val="bg1"/>
                    </a:solidFill>
                  </a:tcPr>
                </a:tc>
              </a:tr>
              <a:tr h="235337">
                <a:tc>
                  <a:txBody>
                    <a:bodyPr/>
                    <a:lstStyle/>
                    <a:p>
                      <a:pPr algn="r" fontAlgn="b"/>
                      <a:r>
                        <a:rPr lang="en-US" altLang="ja-JP" sz="2000" b="0" i="0" u="none" strike="noStrike">
                          <a:effectLst/>
                          <a:latin typeface="TakaoPGothic" charset="0"/>
                        </a:rPr>
                        <a:t>1202</a:t>
                      </a: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86</a:t>
                      </a:r>
                    </a:p>
                  </a:txBody>
                  <a:tcPr marL="12700" marR="12700" marT="12700" marB="0" anchor="b">
                    <a:lnL>
                      <a:noFill/>
                    </a:lnL>
                    <a:lnR>
                      <a:noFill/>
                    </a:lnR>
                    <a:lnT>
                      <a:noFill/>
                    </a:lnT>
                    <a:lnB>
                      <a:noFill/>
                    </a:lnB>
                    <a:solidFill>
                      <a:schemeClr val="bg1"/>
                    </a:solidFill>
                  </a:tcPr>
                </a:tc>
                <a:tc>
                  <a:txBody>
                    <a:bodyPr/>
                    <a:lstStyle/>
                    <a:p>
                      <a:pPr algn="l" fontAlgn="b"/>
                      <a:endParaRPr lang="ja-JP" altLang="en-US" sz="2000" b="0" i="0" u="none" strike="noStrike">
                        <a:effectLst/>
                        <a:latin typeface="TakaoPGothic" charset="0"/>
                      </a:endParaRP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4</a:t>
                      </a: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66.4</a:t>
                      </a: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1296</a:t>
                      </a:r>
                    </a:p>
                  </a:txBody>
                  <a:tcPr marL="12700" marR="12700" marT="12700" marB="0" anchor="b">
                    <a:lnL>
                      <a:noFill/>
                    </a:lnL>
                    <a:lnR>
                      <a:noFill/>
                    </a:lnR>
                    <a:lnT>
                      <a:noFill/>
                    </a:lnT>
                    <a:lnB>
                      <a:noFill/>
                    </a:lnB>
                    <a:solidFill>
                      <a:schemeClr val="bg1"/>
                    </a:solidFill>
                  </a:tcPr>
                </a:tc>
                <a:tc>
                  <a:txBody>
                    <a:bodyPr/>
                    <a:lstStyle/>
                    <a:p>
                      <a:pPr algn="r" fontAlgn="b"/>
                      <a:r>
                        <a:rPr lang="en-US" altLang="ja-JP" sz="2000" b="0" i="0" u="none" strike="noStrike">
                          <a:effectLst/>
                          <a:latin typeface="TakaoPGothic" charset="0"/>
                        </a:rPr>
                        <a:t>99</a:t>
                      </a:r>
                    </a:p>
                  </a:txBody>
                  <a:tcPr marL="12700" marR="12700" marT="12700" marB="0" anchor="b">
                    <a:lnL>
                      <a:noFill/>
                    </a:lnL>
                    <a:lnR>
                      <a:noFill/>
                    </a:lnR>
                    <a:lnT>
                      <a:noFill/>
                    </a:lnT>
                    <a:lnB>
                      <a:noFill/>
                    </a:lnB>
                    <a:solidFill>
                      <a:schemeClr val="bg1"/>
                    </a:solidFill>
                  </a:tcPr>
                </a:tc>
                <a:tc>
                  <a:txBody>
                    <a:bodyPr/>
                    <a:lstStyle/>
                    <a:p>
                      <a:pPr algn="l" fontAlgn="b"/>
                      <a:endParaRPr lang="ja-JP" altLang="en-US" sz="2000" b="0" i="0" u="none" strike="noStrike">
                        <a:effectLst/>
                        <a:latin typeface="TakaoPGothic" charset="0"/>
                      </a:endParaRPr>
                    </a:p>
                  </a:txBody>
                  <a:tcPr marL="12700" marR="12700" marT="12700" marB="0" anchor="b">
                    <a:lnL>
                      <a:noFill/>
                    </a:lnL>
                    <a:lnR>
                      <a:noFill/>
                    </a:lnR>
                    <a:lnT>
                      <a:noFill/>
                    </a:lnT>
                    <a:lnB>
                      <a:noFill/>
                    </a:lnB>
                    <a:solidFill>
                      <a:schemeClr val="bg1"/>
                    </a:solidFill>
                  </a:tcPr>
                </a:tc>
                <a:tc>
                  <a:txBody>
                    <a:bodyPr/>
                    <a:lstStyle/>
                    <a:p>
                      <a:pPr algn="l" fontAlgn="b"/>
                      <a:endParaRPr lang="ja-JP" altLang="en-US" sz="2000" b="0" i="0" u="none" strike="noStrike">
                        <a:effectLst/>
                        <a:latin typeface="TakaoPGothic" charset="0"/>
                      </a:endParaRPr>
                    </a:p>
                  </a:txBody>
                  <a:tcPr marL="12700" marR="12700" marT="12700" marB="0" anchor="b">
                    <a:lnL>
                      <a:noFill/>
                    </a:lnL>
                    <a:lnR>
                      <a:noFill/>
                    </a:lnR>
                    <a:lnT>
                      <a:noFill/>
                    </a:lnT>
                    <a:lnB>
                      <a:noFill/>
                    </a:lnB>
                    <a:solidFill>
                      <a:schemeClr val="bg1"/>
                    </a:solidFill>
                  </a:tcPr>
                </a:tc>
                <a:tc>
                  <a:txBody>
                    <a:bodyPr/>
                    <a:lstStyle/>
                    <a:p>
                      <a:pPr algn="l" fontAlgn="b"/>
                      <a:endParaRPr lang="ja-JP" altLang="en-US" sz="2000" b="0" i="0" u="none" strike="noStrike">
                        <a:effectLst/>
                        <a:latin typeface="TakaoPGothic" charset="0"/>
                      </a:endParaRPr>
                    </a:p>
                  </a:txBody>
                  <a:tcPr marL="12700" marR="12700" marT="12700" marB="0" anchor="b">
                    <a:lnL>
                      <a:noFill/>
                    </a:lnL>
                    <a:lnR>
                      <a:noFill/>
                    </a:lnR>
                    <a:lnT>
                      <a:noFill/>
                    </a:lnT>
                    <a:lnB>
                      <a:noFill/>
                    </a:lnB>
                    <a:solidFill>
                      <a:schemeClr val="bg1"/>
                    </a:solidFill>
                  </a:tcPr>
                </a:tc>
                <a:tc>
                  <a:txBody>
                    <a:bodyPr/>
                    <a:lstStyle/>
                    <a:p>
                      <a:pPr algn="l" fontAlgn="b"/>
                      <a:endParaRPr lang="ja-JP" altLang="en-US" sz="2000" b="0" i="0" u="none" strike="noStrike">
                        <a:effectLst/>
                        <a:latin typeface="TakaoPGothic" charset="0"/>
                      </a:endParaRPr>
                    </a:p>
                  </a:txBody>
                  <a:tcPr marL="12700" marR="12700" marT="12700" marB="0" anchor="b">
                    <a:lnL>
                      <a:noFill/>
                    </a:lnL>
                    <a:lnR>
                      <a:noFill/>
                    </a:lnR>
                    <a:lnT>
                      <a:noFill/>
                    </a:lnT>
                    <a:lnB>
                      <a:noFill/>
                    </a:lnB>
                    <a:solidFill>
                      <a:schemeClr val="bg1"/>
                    </a:solidFill>
                  </a:tcPr>
                </a:tc>
              </a:tr>
              <a:tr h="235337">
                <a:tc>
                  <a:txBody>
                    <a:bodyPr/>
                    <a:lstStyle/>
                    <a:p>
                      <a:pPr algn="r" fontAlgn="b"/>
                      <a:r>
                        <a:rPr lang="en-US" altLang="ja-JP" sz="2000" b="0" i="0" u="none" strike="noStrike">
                          <a:effectLst/>
                          <a:latin typeface="TakaoPGothic" charset="0"/>
                        </a:rPr>
                        <a:t>1221</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ja-JP" sz="2000" b="0" i="0" u="none" strike="noStrike">
                          <a:effectLst/>
                          <a:latin typeface="TakaoPGothic" charset="0"/>
                        </a:rPr>
                        <a:t>95</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ja-JP" altLang="en-US" sz="2000" b="0" i="0" u="none" strike="noStrike">
                          <a:effectLst/>
                          <a:latin typeface="TakaoPGothic" charset="0"/>
                        </a:rPr>
                        <a:t>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ja-JP" sz="2000" b="0" i="0" u="none" strike="noStrike">
                          <a:effectLst/>
                          <a:latin typeface="TakaoPGothic" charset="0"/>
                        </a:rPr>
                        <a:t>5</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ja-JP" sz="2000" b="0" i="0" u="none" strike="noStrike">
                          <a:effectLst/>
                          <a:latin typeface="TakaoPGothic" charset="0"/>
                        </a:rPr>
                        <a:t>83.0</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ja-JP" sz="2000" b="0" i="0" u="none" strike="noStrike">
                          <a:effectLst/>
                          <a:latin typeface="TakaoPGothic" charset="0"/>
                        </a:rPr>
                        <a:t>1232</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ja-JP" sz="2000" b="0" i="0" u="none" strike="noStrike">
                          <a:effectLst/>
                          <a:latin typeface="TakaoPGothic" charset="0"/>
                        </a:rPr>
                        <a:t>72</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ja-JP" altLang="en-US" sz="2000" b="0" i="0" u="none" strike="noStrike" dirty="0">
                          <a:effectLst/>
                          <a:latin typeface="TakaoPGothic" charset="0"/>
                        </a:rPr>
                        <a:t>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ja-JP" altLang="en-US" sz="2000" b="0" i="0" u="none" strike="noStrike">
                          <a:effectLst/>
                          <a:latin typeface="TakaoPGothic" charset="0"/>
                        </a:rPr>
                        <a:t>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ja-JP" altLang="en-US" sz="2000" b="0" i="0" u="none" strike="noStrike">
                          <a:effectLst/>
                          <a:latin typeface="TakaoPGothic" charset="0"/>
                        </a:rPr>
                        <a:t>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ja-JP" altLang="en-US" sz="2000" b="0" i="0" u="none" strike="noStrike">
                          <a:effectLst/>
                          <a:latin typeface="TakaoPGothic" charset="0"/>
                        </a:rPr>
                        <a:t>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r>
              <a:tr h="235337">
                <a:tc gridSpan="2">
                  <a:txBody>
                    <a:bodyPr/>
                    <a:lstStyle/>
                    <a:p>
                      <a:pPr algn="l" fontAlgn="b"/>
                      <a:r>
                        <a:rPr lang="en-US" sz="2000" b="0" i="0" u="none" strike="noStrike">
                          <a:effectLst/>
                          <a:latin typeface="TakaoPGothic" charset="0"/>
                        </a:rPr>
                        <a:t>count rate</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endParaRPr kumimoji="1" lang="ja-JP" altLang="en-US"/>
                    </a:p>
                  </a:txBody>
                  <a:tcPr/>
                </a:tc>
                <a:tc>
                  <a:txBody>
                    <a:bodyPr/>
                    <a:lstStyle/>
                    <a:p>
                      <a:pPr algn="l" fontAlgn="b"/>
                      <a:r>
                        <a:rPr lang="ja-JP" altLang="en-US" sz="2000" b="0" i="0" u="none" strike="noStrike">
                          <a:effectLst/>
                          <a:latin typeface="TakaoPGothic" charset="0"/>
                        </a:rPr>
                        <a:t>　</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ja-JP" altLang="en-US" sz="2000" b="0" i="0" u="none" strike="noStrike">
                          <a:effectLst/>
                          <a:latin typeface="TakaoPGothic" charset="0"/>
                        </a:rPr>
                        <a:t>　</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ja-JP" altLang="en-US" sz="2000" b="0" i="0" u="none" strike="noStrike">
                          <a:effectLst/>
                          <a:latin typeface="TakaoPGothic" charset="0"/>
                        </a:rPr>
                        <a:t>　</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ja-JP" altLang="en-US" sz="2000" b="0" i="0" u="none" strike="noStrike">
                          <a:effectLst/>
                          <a:latin typeface="TakaoPGothic" charset="0"/>
                        </a:rPr>
                        <a:t>　</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ja-JP" altLang="en-US" sz="2000" b="0" i="0" u="none" strike="noStrike">
                          <a:effectLst/>
                          <a:latin typeface="TakaoPGothic" charset="0"/>
                        </a:rPr>
                        <a:t>　</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ja-JP" altLang="en-US" sz="2000" b="0" i="0" u="none" strike="noStrike">
                          <a:effectLst/>
                          <a:latin typeface="TakaoPGothic" charset="0"/>
                        </a:rPr>
                        <a:t>　</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ja-JP" altLang="en-US" sz="2000" b="0" i="0" u="none" strike="noStrike">
                          <a:effectLst/>
                          <a:latin typeface="TakaoPGothic" charset="0"/>
                        </a:rPr>
                        <a:t>　</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ja-JP" altLang="en-US" sz="2000" b="0" i="0" u="none" strike="noStrike">
                          <a:effectLst/>
                          <a:latin typeface="TakaoPGothic" charset="0"/>
                        </a:rPr>
                        <a:t>　</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ja-JP" altLang="en-US" sz="2000" b="0" i="0" u="none" strike="noStrike" dirty="0">
                          <a:effectLst/>
                          <a:latin typeface="TakaoPGothic" charset="0"/>
                        </a:rPr>
                        <a:t>　</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r>
            </a:tbl>
          </a:graphicData>
        </a:graphic>
      </p:graphicFrame>
      <p:graphicFrame>
        <p:nvGraphicFramePr>
          <p:cNvPr id="7" name="表 6"/>
          <p:cNvGraphicFramePr>
            <a:graphicFrameLocks noGrp="1"/>
          </p:cNvGraphicFramePr>
          <p:nvPr/>
        </p:nvGraphicFramePr>
        <p:xfrm>
          <a:off x="466163" y="4362267"/>
          <a:ext cx="11152094" cy="317500"/>
        </p:xfrm>
        <a:graphic>
          <a:graphicData uri="http://schemas.openxmlformats.org/drawingml/2006/table">
            <a:tbl>
              <a:tblPr/>
              <a:tblGrid>
                <a:gridCol w="2886637"/>
                <a:gridCol w="1728589"/>
                <a:gridCol w="2664117"/>
                <a:gridCol w="2274162"/>
                <a:gridCol w="1598589"/>
              </a:tblGrid>
              <a:tr h="235655">
                <a:tc>
                  <a:txBody>
                    <a:bodyPr/>
                    <a:lstStyle/>
                    <a:p>
                      <a:pPr algn="r" fontAlgn="b"/>
                      <a:r>
                        <a:rPr lang="fr-FR" sz="2000" b="0" i="0" u="none" strike="noStrike" dirty="0">
                          <a:effectLst/>
                          <a:latin typeface="TakaoPGothic" charset="0"/>
                        </a:rPr>
                        <a:t>(7.00 ± 0.34) x 10</a:t>
                      </a:r>
                      <a:r>
                        <a:rPr lang="fr-FR" sz="2000" b="0" i="0" u="none" strike="noStrike" baseline="30000" dirty="0">
                          <a:effectLst/>
                          <a:latin typeface="TakaoPGothic" charset="0"/>
                        </a:rPr>
                        <a:t>-2</a:t>
                      </a:r>
                      <a:r>
                        <a:rPr lang="fr-FR" sz="2000" b="0" i="0" u="none" strike="noStrike" dirty="0">
                          <a:effectLst/>
                          <a:latin typeface="TakaoPGothic" charset="0"/>
                        </a:rPr>
                        <a:t> Hz</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ja-JP" altLang="en-US" sz="2000" b="0" i="0" u="none" strike="noStrike" dirty="0">
                          <a:effectLst/>
                          <a:latin typeface="TakaoPGothic" charset="0"/>
                        </a:rPr>
                        <a:t>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fr-FR" sz="2000" b="0" i="0" u="none" strike="noStrike" dirty="0">
                          <a:effectLst/>
                          <a:latin typeface="TakaoPGothic" charset="0"/>
                        </a:rPr>
                        <a:t>(7.05 ± 0.32) x 10</a:t>
                      </a:r>
                      <a:r>
                        <a:rPr lang="fr-FR" sz="2000" b="0" i="0" u="none" strike="noStrike" baseline="30000" dirty="0">
                          <a:effectLst/>
                          <a:latin typeface="TakaoPGothic" charset="0"/>
                        </a:rPr>
                        <a:t>-2</a:t>
                      </a:r>
                      <a:r>
                        <a:rPr lang="fr-FR" sz="2000" b="0" i="0" u="none" strike="noStrike" dirty="0">
                          <a:effectLst/>
                          <a:latin typeface="TakaoPGothic" charset="0"/>
                        </a:rPr>
                        <a:t> Hz</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ja-JP" altLang="en-US" sz="2000" b="0" i="0" u="none" strike="noStrike" dirty="0">
                          <a:effectLst/>
                          <a:latin typeface="TakaoPGothic" charset="0"/>
                        </a:rPr>
                        <a:t>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ja-JP" sz="2000" b="0" i="0" u="none" strike="noStrike" dirty="0">
                          <a:effectLst/>
                          <a:latin typeface="TakaoPGothic" charset="0"/>
                        </a:rPr>
                        <a:t>51.3 ± 1.3 Hz</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r>
            </a:tbl>
          </a:graphicData>
        </a:graphic>
      </p:graphicFrame>
      <p:grpSp>
        <p:nvGrpSpPr>
          <p:cNvPr id="13" name="図形グループ 12"/>
          <p:cNvGrpSpPr/>
          <p:nvPr/>
        </p:nvGrpSpPr>
        <p:grpSpPr>
          <a:xfrm>
            <a:off x="8099282" y="1130367"/>
            <a:ext cx="4045892" cy="5091139"/>
            <a:chOff x="8099282" y="1130367"/>
            <a:chExt cx="4045892" cy="5091139"/>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9282" y="1130367"/>
              <a:ext cx="4045892" cy="5091139"/>
            </a:xfrm>
            <a:prstGeom prst="rect">
              <a:avLst/>
            </a:prstGeom>
          </p:spPr>
        </p:pic>
        <p:sp>
          <p:nvSpPr>
            <p:cNvPr id="10" name="テキスト ボックス 9"/>
            <p:cNvSpPr txBox="1"/>
            <p:nvPr/>
          </p:nvSpPr>
          <p:spPr>
            <a:xfrm>
              <a:off x="9656063" y="5647764"/>
              <a:ext cx="932330" cy="369332"/>
            </a:xfrm>
            <a:prstGeom prst="rect">
              <a:avLst/>
            </a:prstGeom>
            <a:noFill/>
          </p:spPr>
          <p:txBody>
            <a:bodyPr wrap="square" rtlCol="0">
              <a:spAutoFit/>
            </a:bodyPr>
            <a:lstStyle/>
            <a:p>
              <a:r>
                <a:rPr kumimoji="1" lang="en-US" altLang="ja-JP" smtClean="0"/>
                <a:t>BG</a:t>
              </a:r>
              <a:endParaRPr kumimoji="1" lang="ja-JP" altLang="en-US" dirty="0"/>
            </a:p>
          </p:txBody>
        </p:sp>
        <p:sp>
          <p:nvSpPr>
            <p:cNvPr id="12" name="テキスト ボックス 11"/>
            <p:cNvSpPr txBox="1"/>
            <p:nvPr/>
          </p:nvSpPr>
          <p:spPr>
            <a:xfrm>
              <a:off x="10727211" y="5647764"/>
              <a:ext cx="932330" cy="369332"/>
            </a:xfrm>
            <a:prstGeom prst="rect">
              <a:avLst/>
            </a:prstGeom>
            <a:noFill/>
          </p:spPr>
          <p:txBody>
            <a:bodyPr wrap="square" rtlCol="0">
              <a:spAutoFit/>
            </a:bodyPr>
            <a:lstStyle/>
            <a:p>
              <a:r>
                <a:rPr lang="en-US" altLang="ja-JP" baseline="30000" dirty="0" smtClean="0"/>
                <a:t>40</a:t>
              </a:r>
              <a:r>
                <a:rPr lang="en-US" altLang="ja-JP" dirty="0" smtClean="0"/>
                <a:t>K</a:t>
              </a:r>
              <a:endParaRPr kumimoji="1" lang="ja-JP" altLang="en-US" dirty="0"/>
            </a:p>
          </p:txBody>
        </p:sp>
      </p:grpSp>
      <p:graphicFrame>
        <p:nvGraphicFramePr>
          <p:cNvPr id="14" name="表 13"/>
          <p:cNvGraphicFramePr>
            <a:graphicFrameLocks noGrp="1"/>
          </p:cNvGraphicFramePr>
          <p:nvPr>
            <p:extLst>
              <p:ext uri="{D42A27DB-BD31-4B8C-83A1-F6EECF244321}">
                <p14:modId xmlns:p14="http://schemas.microsoft.com/office/powerpoint/2010/main" val="1598718893"/>
              </p:ext>
            </p:extLst>
          </p:nvPr>
        </p:nvGraphicFramePr>
        <p:xfrm>
          <a:off x="466163" y="4370015"/>
          <a:ext cx="11152094" cy="317500"/>
        </p:xfrm>
        <a:graphic>
          <a:graphicData uri="http://schemas.openxmlformats.org/drawingml/2006/table">
            <a:tbl>
              <a:tblPr/>
              <a:tblGrid>
                <a:gridCol w="2886637"/>
                <a:gridCol w="1728589"/>
                <a:gridCol w="2664117"/>
                <a:gridCol w="2274162"/>
                <a:gridCol w="1598589"/>
              </a:tblGrid>
              <a:tr h="235655">
                <a:tc>
                  <a:txBody>
                    <a:bodyPr/>
                    <a:lstStyle/>
                    <a:p>
                      <a:pPr algn="r" fontAlgn="b"/>
                      <a:r>
                        <a:rPr lang="fr-FR" sz="2000" b="0" i="0" u="none" strike="noStrike" dirty="0">
                          <a:solidFill>
                            <a:schemeClr val="tx1"/>
                          </a:solidFill>
                          <a:effectLst/>
                          <a:latin typeface="TakaoPGothic" charset="0"/>
                        </a:rPr>
                        <a:t>(7.00 ± 0.34) x 10</a:t>
                      </a:r>
                      <a:r>
                        <a:rPr lang="fr-FR" sz="2000" b="0" i="0" u="none" strike="noStrike" baseline="30000" dirty="0">
                          <a:solidFill>
                            <a:schemeClr val="tx1"/>
                          </a:solidFill>
                          <a:effectLst/>
                          <a:latin typeface="TakaoPGothic" charset="0"/>
                        </a:rPr>
                        <a:t>-2</a:t>
                      </a:r>
                      <a:r>
                        <a:rPr lang="fr-FR" sz="2000" b="0" i="0" u="none" strike="noStrike" dirty="0">
                          <a:solidFill>
                            <a:schemeClr val="tx1"/>
                          </a:solidFill>
                          <a:effectLst/>
                          <a:latin typeface="TakaoPGothic" charset="0"/>
                        </a:rPr>
                        <a:t> Hz</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ja-JP" altLang="en-US" sz="2000" b="0" i="0" u="none" strike="noStrike" dirty="0">
                          <a:solidFill>
                            <a:schemeClr val="tx1"/>
                          </a:solidFill>
                          <a:effectLst/>
                          <a:latin typeface="TakaoPGothic" charset="0"/>
                        </a:rPr>
                        <a:t>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fr-FR" sz="2000" b="0" i="0" u="none" strike="noStrike" dirty="0">
                          <a:solidFill>
                            <a:schemeClr val="tx1"/>
                          </a:solidFill>
                          <a:effectLst/>
                          <a:latin typeface="TakaoPGothic" charset="0"/>
                        </a:rPr>
                        <a:t>(7.05 ± 0.32) x 10</a:t>
                      </a:r>
                      <a:r>
                        <a:rPr lang="fr-FR" sz="2000" b="0" i="0" u="none" strike="noStrike" baseline="30000" dirty="0">
                          <a:solidFill>
                            <a:schemeClr val="tx1"/>
                          </a:solidFill>
                          <a:effectLst/>
                          <a:latin typeface="TakaoPGothic" charset="0"/>
                        </a:rPr>
                        <a:t>-2</a:t>
                      </a:r>
                      <a:r>
                        <a:rPr lang="fr-FR" sz="2000" b="0" i="0" u="none" strike="noStrike" dirty="0">
                          <a:solidFill>
                            <a:schemeClr val="tx1"/>
                          </a:solidFill>
                          <a:effectLst/>
                          <a:latin typeface="TakaoPGothic" charset="0"/>
                        </a:rPr>
                        <a:t> Hz</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ja-JP" altLang="en-US" sz="2000" b="0" i="0" u="none" strike="noStrike" dirty="0">
                          <a:solidFill>
                            <a:schemeClr val="tx1"/>
                          </a:solidFill>
                          <a:effectLst/>
                          <a:latin typeface="TakaoPGothic" charset="0"/>
                        </a:rPr>
                        <a:t>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ja-JP" sz="2000" b="0" i="0" u="none" strike="noStrike" dirty="0">
                          <a:solidFill>
                            <a:srgbClr val="FF0000"/>
                          </a:solidFill>
                          <a:effectLst/>
                          <a:latin typeface="TakaoPGothic" charset="0"/>
                        </a:rPr>
                        <a:t>51.3 ± 1.3 Hz</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6" name="テキスト ボックス 15"/>
          <p:cNvSpPr txBox="1"/>
          <p:nvPr/>
        </p:nvSpPr>
        <p:spPr>
          <a:xfrm>
            <a:off x="1222753" y="4816767"/>
            <a:ext cx="6876529" cy="830997"/>
          </a:xfrm>
          <a:prstGeom prst="rect">
            <a:avLst/>
          </a:prstGeom>
          <a:noFill/>
        </p:spPr>
        <p:txBody>
          <a:bodyPr wrap="square" rtlCol="0">
            <a:spAutoFit/>
          </a:bodyPr>
          <a:lstStyle/>
          <a:p>
            <a:r>
              <a:rPr lang="en-US" altLang="ja-JP" sz="2400" baseline="30000" dirty="0" smtClean="0">
                <a:solidFill>
                  <a:schemeClr val="bg1"/>
                </a:solidFill>
              </a:rPr>
              <a:t>90</a:t>
            </a:r>
            <a:r>
              <a:rPr lang="en-US" altLang="ja-JP" sz="2400" dirty="0" smtClean="0">
                <a:solidFill>
                  <a:schemeClr val="bg1"/>
                </a:solidFill>
              </a:rPr>
              <a:t>Sr sensitivity </a:t>
            </a:r>
            <a:r>
              <a:rPr lang="en-US" altLang="ja-JP" sz="2400" dirty="0" err="1" smtClean="0">
                <a:solidFill>
                  <a:schemeClr val="bg1"/>
                </a:solidFill>
              </a:rPr>
              <a:t>η</a:t>
            </a:r>
            <a:r>
              <a:rPr lang="en-US" altLang="ja-JP" sz="2400" dirty="0" smtClean="0">
                <a:solidFill>
                  <a:schemeClr val="bg1"/>
                </a:solidFill>
              </a:rPr>
              <a:t>(</a:t>
            </a:r>
            <a:r>
              <a:rPr lang="en-US" altLang="ja-JP" sz="2400" dirty="0" err="1" smtClean="0">
                <a:solidFill>
                  <a:schemeClr val="bg1"/>
                </a:solidFill>
              </a:rPr>
              <a:t>Sr</a:t>
            </a:r>
            <a:r>
              <a:rPr lang="en-US" altLang="ja-JP" sz="2400" dirty="0" smtClean="0">
                <a:solidFill>
                  <a:schemeClr val="bg1"/>
                </a:solidFill>
              </a:rPr>
              <a:t>) = (R - R</a:t>
            </a:r>
            <a:r>
              <a:rPr lang="en-US" altLang="ja-JP" sz="2400" baseline="-25000" dirty="0" smtClean="0">
                <a:solidFill>
                  <a:schemeClr val="bg1"/>
                </a:solidFill>
              </a:rPr>
              <a:t>BG</a:t>
            </a:r>
            <a:r>
              <a:rPr lang="en-US" altLang="ja-JP" sz="2400" dirty="0" smtClean="0">
                <a:solidFill>
                  <a:schemeClr val="bg1"/>
                </a:solidFill>
              </a:rPr>
              <a:t>)/</a:t>
            </a:r>
            <a:r>
              <a:rPr lang="en-US" altLang="ja-JP" sz="2400" dirty="0" err="1" smtClean="0">
                <a:solidFill>
                  <a:schemeClr val="bg1"/>
                </a:solidFill>
              </a:rPr>
              <a:t>A</a:t>
            </a:r>
            <a:r>
              <a:rPr lang="en-US" altLang="ja-JP" sz="2400" baseline="-25000" dirty="0" err="1" smtClean="0">
                <a:solidFill>
                  <a:schemeClr val="bg1"/>
                </a:solidFill>
              </a:rPr>
              <a:t>Sr</a:t>
            </a:r>
            <a:endParaRPr lang="en-US" altLang="ja-JP" sz="2400" baseline="-25000" dirty="0" smtClean="0">
              <a:solidFill>
                <a:schemeClr val="bg1"/>
              </a:solidFill>
            </a:endParaRPr>
          </a:p>
          <a:p>
            <a:r>
              <a:rPr kumimoji="1" lang="en-US" altLang="ja-JP" sz="2400" dirty="0" smtClean="0">
                <a:solidFill>
                  <a:schemeClr val="bg1"/>
                </a:solidFill>
              </a:rPr>
              <a:t>			= (1.91 ±</a:t>
            </a:r>
            <a:r>
              <a:rPr lang="en-US" altLang="ja-JP" sz="2400" dirty="0" smtClean="0">
                <a:solidFill>
                  <a:schemeClr val="bg1"/>
                </a:solidFill>
              </a:rPr>
              <a:t> 0.89) × 10</a:t>
            </a:r>
            <a:r>
              <a:rPr lang="en-US" altLang="ja-JP" sz="2400" baseline="30000" dirty="0" smtClean="0">
                <a:solidFill>
                  <a:schemeClr val="bg1"/>
                </a:solidFill>
              </a:rPr>
              <a:t>-3</a:t>
            </a:r>
            <a:r>
              <a:rPr lang="en-US" altLang="ja-JP" sz="2400" dirty="0" smtClean="0">
                <a:solidFill>
                  <a:schemeClr val="bg1"/>
                </a:solidFill>
              </a:rPr>
              <a:t> Hz/</a:t>
            </a:r>
            <a:r>
              <a:rPr lang="en-US" altLang="ja-JP" sz="2400" dirty="0" err="1" smtClean="0">
                <a:solidFill>
                  <a:schemeClr val="bg1"/>
                </a:solidFill>
              </a:rPr>
              <a:t>Bq</a:t>
            </a:r>
            <a:endParaRPr kumimoji="1" lang="ja-JP" altLang="en-US" sz="2400" dirty="0">
              <a:solidFill>
                <a:schemeClr val="bg1"/>
              </a:solidFill>
            </a:endParaRPr>
          </a:p>
        </p:txBody>
      </p:sp>
      <p:sp>
        <p:nvSpPr>
          <p:cNvPr id="17" name="テキスト ボックス 16"/>
          <p:cNvSpPr txBox="1"/>
          <p:nvPr/>
        </p:nvSpPr>
        <p:spPr>
          <a:xfrm>
            <a:off x="2880260" y="5601597"/>
            <a:ext cx="4440632" cy="830997"/>
          </a:xfrm>
          <a:prstGeom prst="rect">
            <a:avLst/>
          </a:prstGeom>
          <a:noFill/>
        </p:spPr>
        <p:txBody>
          <a:bodyPr wrap="square" rtlCol="0">
            <a:spAutoFit/>
          </a:bodyPr>
          <a:lstStyle/>
          <a:p>
            <a:r>
              <a:rPr lang="en-US" altLang="ja-JP" sz="2400" dirty="0" smtClean="0">
                <a:solidFill>
                  <a:schemeClr val="bg1"/>
                </a:solidFill>
              </a:rPr>
              <a:t>Limited = ΔR</a:t>
            </a:r>
            <a:r>
              <a:rPr lang="en-US" altLang="ja-JP" sz="2400" baseline="-25000" dirty="0" smtClean="0">
                <a:solidFill>
                  <a:schemeClr val="bg1"/>
                </a:solidFill>
              </a:rPr>
              <a:t>BG</a:t>
            </a:r>
            <a:r>
              <a:rPr lang="en-US" altLang="ja-JP" sz="2400" dirty="0" smtClean="0">
                <a:solidFill>
                  <a:schemeClr val="bg1"/>
                </a:solidFill>
              </a:rPr>
              <a:t>/</a:t>
            </a:r>
            <a:r>
              <a:rPr lang="en-US" altLang="ja-JP" sz="2400" dirty="0" err="1" smtClean="0">
                <a:solidFill>
                  <a:schemeClr val="bg1"/>
                </a:solidFill>
              </a:rPr>
              <a:t>η</a:t>
            </a:r>
            <a:r>
              <a:rPr lang="en-US" altLang="ja-JP" sz="2400" dirty="0" smtClean="0">
                <a:solidFill>
                  <a:schemeClr val="bg1"/>
                </a:solidFill>
              </a:rPr>
              <a:t>(</a:t>
            </a:r>
            <a:r>
              <a:rPr lang="en-US" altLang="ja-JP" sz="2400" dirty="0" err="1" smtClean="0">
                <a:solidFill>
                  <a:schemeClr val="bg1"/>
                </a:solidFill>
              </a:rPr>
              <a:t>Sr</a:t>
            </a:r>
            <a:r>
              <a:rPr lang="en-US" altLang="ja-JP" sz="2400" dirty="0" smtClean="0">
                <a:solidFill>
                  <a:schemeClr val="bg1"/>
                </a:solidFill>
              </a:rPr>
              <a:t>)</a:t>
            </a:r>
          </a:p>
          <a:p>
            <a:r>
              <a:rPr kumimoji="1" lang="en-US" altLang="ja-JP" sz="2400" dirty="0" smtClean="0">
                <a:solidFill>
                  <a:schemeClr val="bg1"/>
                </a:solidFill>
              </a:rPr>
              <a:t>	  = 1.78</a:t>
            </a:r>
            <a:r>
              <a:rPr lang="en-US" altLang="ja-JP" sz="2400" dirty="0" smtClean="0">
                <a:solidFill>
                  <a:schemeClr val="bg1"/>
                </a:solidFill>
              </a:rPr>
              <a:t> </a:t>
            </a:r>
            <a:r>
              <a:rPr lang="en-US" altLang="ja-JP" sz="2400" dirty="0" err="1" smtClean="0">
                <a:solidFill>
                  <a:schemeClr val="bg1"/>
                </a:solidFill>
              </a:rPr>
              <a:t>Bq</a:t>
            </a:r>
            <a:endParaRPr kumimoji="1" lang="ja-JP" altLang="en-US" sz="2400" dirty="0">
              <a:solidFill>
                <a:schemeClr val="bg1"/>
              </a:solidFill>
            </a:endParaRPr>
          </a:p>
        </p:txBody>
      </p:sp>
      <p:graphicFrame>
        <p:nvGraphicFramePr>
          <p:cNvPr id="18" name="表 17"/>
          <p:cNvGraphicFramePr>
            <a:graphicFrameLocks noGrp="1"/>
          </p:cNvGraphicFramePr>
          <p:nvPr>
            <p:extLst>
              <p:ext uri="{D42A27DB-BD31-4B8C-83A1-F6EECF244321}">
                <p14:modId xmlns:p14="http://schemas.microsoft.com/office/powerpoint/2010/main" val="1363651637"/>
              </p:ext>
            </p:extLst>
          </p:nvPr>
        </p:nvGraphicFramePr>
        <p:xfrm>
          <a:off x="466163" y="4377763"/>
          <a:ext cx="11152094" cy="317500"/>
        </p:xfrm>
        <a:graphic>
          <a:graphicData uri="http://schemas.openxmlformats.org/drawingml/2006/table">
            <a:tbl>
              <a:tblPr/>
              <a:tblGrid>
                <a:gridCol w="2886637"/>
                <a:gridCol w="1728589"/>
                <a:gridCol w="2664117"/>
                <a:gridCol w="2274162"/>
                <a:gridCol w="1598589"/>
              </a:tblGrid>
              <a:tr h="235655">
                <a:tc>
                  <a:txBody>
                    <a:bodyPr/>
                    <a:lstStyle/>
                    <a:p>
                      <a:pPr algn="r" fontAlgn="b"/>
                      <a:r>
                        <a:rPr lang="fr-FR" sz="2000" b="0" i="0" u="none" strike="noStrike" dirty="0">
                          <a:solidFill>
                            <a:schemeClr val="tx1"/>
                          </a:solidFill>
                          <a:effectLst/>
                          <a:latin typeface="TakaoPGothic" charset="0"/>
                        </a:rPr>
                        <a:t>(7.00 ± </a:t>
                      </a:r>
                      <a:r>
                        <a:rPr lang="fr-FR" sz="2000" b="0" i="0" u="none" strike="noStrike" dirty="0">
                          <a:solidFill>
                            <a:srgbClr val="FF0000"/>
                          </a:solidFill>
                          <a:effectLst/>
                          <a:latin typeface="TakaoPGothic" charset="0"/>
                        </a:rPr>
                        <a:t>0.34) x 10</a:t>
                      </a:r>
                      <a:r>
                        <a:rPr lang="fr-FR" sz="2000" b="0" i="0" u="none" strike="noStrike" baseline="30000" dirty="0">
                          <a:solidFill>
                            <a:srgbClr val="FF0000"/>
                          </a:solidFill>
                          <a:effectLst/>
                          <a:latin typeface="TakaoPGothic" charset="0"/>
                        </a:rPr>
                        <a:t>-2</a:t>
                      </a:r>
                      <a:r>
                        <a:rPr lang="fr-FR" sz="2000" b="0" i="0" u="none" strike="noStrike" dirty="0">
                          <a:solidFill>
                            <a:srgbClr val="FF0000"/>
                          </a:solidFill>
                          <a:effectLst/>
                          <a:latin typeface="TakaoPGothic" charset="0"/>
                        </a:rPr>
                        <a:t> Hz</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ja-JP" altLang="en-US" sz="2000" b="0" i="0" u="none" strike="noStrike" dirty="0">
                          <a:solidFill>
                            <a:schemeClr val="tx1"/>
                          </a:solidFill>
                          <a:effectLst/>
                          <a:latin typeface="TakaoPGothic" charset="0"/>
                        </a:rPr>
                        <a:t>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fr-FR" sz="2000" b="0" i="0" u="none" strike="noStrike" dirty="0">
                          <a:solidFill>
                            <a:schemeClr val="tx1"/>
                          </a:solidFill>
                          <a:effectLst/>
                          <a:latin typeface="TakaoPGothic" charset="0"/>
                        </a:rPr>
                        <a:t>(7.05 ± 0.32) x 10</a:t>
                      </a:r>
                      <a:r>
                        <a:rPr lang="fr-FR" sz="2000" b="0" i="0" u="none" strike="noStrike" baseline="30000" dirty="0">
                          <a:solidFill>
                            <a:schemeClr val="tx1"/>
                          </a:solidFill>
                          <a:effectLst/>
                          <a:latin typeface="TakaoPGothic" charset="0"/>
                        </a:rPr>
                        <a:t>-2</a:t>
                      </a:r>
                      <a:r>
                        <a:rPr lang="fr-FR" sz="2000" b="0" i="0" u="none" strike="noStrike" dirty="0">
                          <a:solidFill>
                            <a:schemeClr val="tx1"/>
                          </a:solidFill>
                          <a:effectLst/>
                          <a:latin typeface="TakaoPGothic" charset="0"/>
                        </a:rPr>
                        <a:t> Hz</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ja-JP" altLang="en-US" sz="2000" b="0" i="0" u="none" strike="noStrike" dirty="0">
                          <a:solidFill>
                            <a:schemeClr val="tx1"/>
                          </a:solidFill>
                          <a:effectLst/>
                          <a:latin typeface="TakaoPGothic" charset="0"/>
                        </a:rPr>
                        <a:t>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ja-JP" sz="2000" b="0" i="0" u="none" strike="noStrike" dirty="0">
                          <a:solidFill>
                            <a:srgbClr val="FF0000"/>
                          </a:solidFill>
                          <a:effectLst/>
                          <a:latin typeface="TakaoPGothic" charset="0"/>
                        </a:rPr>
                        <a:t>51.3 ± 1.3 Hz</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9" name="テキスト ボックス 18"/>
          <p:cNvSpPr txBox="1"/>
          <p:nvPr/>
        </p:nvSpPr>
        <p:spPr>
          <a:xfrm>
            <a:off x="2880260" y="5720789"/>
            <a:ext cx="4077348" cy="830997"/>
          </a:xfrm>
          <a:prstGeom prst="rect">
            <a:avLst/>
          </a:prstGeom>
          <a:noFill/>
        </p:spPr>
        <p:txBody>
          <a:bodyPr wrap="square" rtlCol="0">
            <a:spAutoFit/>
          </a:bodyPr>
          <a:lstStyle/>
          <a:p>
            <a:r>
              <a:rPr lang="en-US" altLang="ja-JP" sz="2400" dirty="0" err="1" smtClean="0">
                <a:solidFill>
                  <a:schemeClr val="bg1"/>
                </a:solidFill>
              </a:rPr>
              <a:t>Γ</a:t>
            </a:r>
            <a:r>
              <a:rPr lang="en-US" altLang="ja-JP" sz="2400" dirty="0" smtClean="0">
                <a:solidFill>
                  <a:schemeClr val="bg1"/>
                </a:solidFill>
              </a:rPr>
              <a:t>(</a:t>
            </a:r>
            <a:r>
              <a:rPr lang="en-US" altLang="ja-JP" sz="2400" baseline="30000" dirty="0" smtClean="0">
                <a:solidFill>
                  <a:schemeClr val="bg1"/>
                </a:solidFill>
              </a:rPr>
              <a:t>90</a:t>
            </a:r>
            <a:r>
              <a:rPr lang="en-US" altLang="ja-JP" sz="2400" dirty="0" smtClean="0">
                <a:solidFill>
                  <a:schemeClr val="bg1"/>
                </a:solidFill>
              </a:rPr>
              <a:t>Sr/</a:t>
            </a:r>
            <a:r>
              <a:rPr lang="en-US" altLang="ja-JP" sz="2400" baseline="30000" dirty="0" smtClean="0">
                <a:solidFill>
                  <a:schemeClr val="bg1"/>
                </a:solidFill>
              </a:rPr>
              <a:t>40</a:t>
            </a:r>
            <a:r>
              <a:rPr lang="en-US" altLang="ja-JP" sz="2400" dirty="0" smtClean="0">
                <a:solidFill>
                  <a:schemeClr val="bg1"/>
                </a:solidFill>
              </a:rPr>
              <a:t>K) &lt; Limited/ </a:t>
            </a:r>
            <a:r>
              <a:rPr lang="en-US" altLang="ja-JP" sz="2400" dirty="0" err="1" smtClean="0">
                <a:solidFill>
                  <a:schemeClr val="bg1"/>
                </a:solidFill>
              </a:rPr>
              <a:t>η</a:t>
            </a:r>
            <a:r>
              <a:rPr lang="en-US" altLang="ja-JP" sz="2400" dirty="0" smtClean="0">
                <a:solidFill>
                  <a:schemeClr val="bg1"/>
                </a:solidFill>
              </a:rPr>
              <a:t>(</a:t>
            </a:r>
            <a:r>
              <a:rPr lang="en-US" altLang="ja-JP" sz="2400" dirty="0" err="1" smtClean="0">
                <a:solidFill>
                  <a:schemeClr val="bg1"/>
                </a:solidFill>
              </a:rPr>
              <a:t>Sr</a:t>
            </a:r>
            <a:r>
              <a:rPr lang="en-US" altLang="ja-JP" sz="2400" dirty="0" smtClean="0">
                <a:solidFill>
                  <a:schemeClr val="bg1"/>
                </a:solidFill>
              </a:rPr>
              <a:t>)</a:t>
            </a:r>
          </a:p>
          <a:p>
            <a:r>
              <a:rPr kumimoji="1" lang="en-US" altLang="ja-JP" sz="2400" dirty="0">
                <a:solidFill>
                  <a:schemeClr val="bg1"/>
                </a:solidFill>
              </a:rPr>
              <a:t>	</a:t>
            </a:r>
            <a:r>
              <a:rPr lang="en-US" altLang="ja-JP" sz="2400" dirty="0">
                <a:solidFill>
                  <a:schemeClr val="bg1"/>
                </a:solidFill>
              </a:rPr>
              <a:t> </a:t>
            </a:r>
            <a:r>
              <a:rPr lang="en-US" altLang="ja-JP" sz="2400" dirty="0" smtClean="0">
                <a:solidFill>
                  <a:schemeClr val="bg1"/>
                </a:solidFill>
              </a:rPr>
              <a:t>      </a:t>
            </a:r>
            <a:r>
              <a:rPr kumimoji="1" lang="en-US" altLang="ja-JP" sz="2400" dirty="0" smtClean="0">
                <a:solidFill>
                  <a:schemeClr val="bg1"/>
                </a:solidFill>
              </a:rPr>
              <a:t>= 3.5 × 10</a:t>
            </a:r>
            <a:r>
              <a:rPr kumimoji="1" lang="en-US" altLang="ja-JP" sz="2400" baseline="30000" dirty="0" smtClean="0">
                <a:solidFill>
                  <a:schemeClr val="bg1"/>
                </a:solidFill>
              </a:rPr>
              <a:t>-2</a:t>
            </a:r>
            <a:endParaRPr kumimoji="1" lang="ja-JP" altLang="en-US" sz="2400" baseline="30000" dirty="0">
              <a:solidFill>
                <a:schemeClr val="bg1"/>
              </a:solidFill>
            </a:endParaRPr>
          </a:p>
        </p:txBody>
      </p:sp>
      <p:sp>
        <p:nvSpPr>
          <p:cNvPr id="21" name="テキスト ボックス 20"/>
          <p:cNvSpPr txBox="1"/>
          <p:nvPr/>
        </p:nvSpPr>
        <p:spPr>
          <a:xfrm>
            <a:off x="2880260" y="4896167"/>
            <a:ext cx="4440632" cy="830997"/>
          </a:xfrm>
          <a:prstGeom prst="rect">
            <a:avLst/>
          </a:prstGeom>
          <a:noFill/>
        </p:spPr>
        <p:txBody>
          <a:bodyPr wrap="square" rtlCol="0">
            <a:spAutoFit/>
          </a:bodyPr>
          <a:lstStyle/>
          <a:p>
            <a:r>
              <a:rPr lang="en-US" altLang="ja-JP" sz="2400" dirty="0" smtClean="0">
                <a:solidFill>
                  <a:schemeClr val="bg1"/>
                </a:solidFill>
              </a:rPr>
              <a:t>Limited = ΔR</a:t>
            </a:r>
            <a:r>
              <a:rPr lang="en-US" altLang="ja-JP" sz="2400" baseline="-25000" dirty="0" smtClean="0">
                <a:solidFill>
                  <a:schemeClr val="bg1"/>
                </a:solidFill>
              </a:rPr>
              <a:t>BG</a:t>
            </a:r>
            <a:r>
              <a:rPr lang="en-US" altLang="ja-JP" sz="2400" dirty="0" smtClean="0">
                <a:solidFill>
                  <a:schemeClr val="bg1"/>
                </a:solidFill>
              </a:rPr>
              <a:t>/</a:t>
            </a:r>
            <a:r>
              <a:rPr lang="en-US" altLang="ja-JP" sz="2400" dirty="0" err="1" smtClean="0">
                <a:solidFill>
                  <a:schemeClr val="bg1"/>
                </a:solidFill>
              </a:rPr>
              <a:t>η</a:t>
            </a:r>
            <a:r>
              <a:rPr lang="en-US" altLang="ja-JP" sz="2400" dirty="0" smtClean="0">
                <a:solidFill>
                  <a:schemeClr val="bg1"/>
                </a:solidFill>
              </a:rPr>
              <a:t>(</a:t>
            </a:r>
            <a:r>
              <a:rPr lang="en-US" altLang="ja-JP" sz="2400" dirty="0" err="1" smtClean="0">
                <a:solidFill>
                  <a:schemeClr val="bg1"/>
                </a:solidFill>
              </a:rPr>
              <a:t>Sr</a:t>
            </a:r>
            <a:r>
              <a:rPr lang="en-US" altLang="ja-JP" sz="2400" dirty="0" smtClean="0">
                <a:solidFill>
                  <a:schemeClr val="bg1"/>
                </a:solidFill>
              </a:rPr>
              <a:t>)</a:t>
            </a:r>
          </a:p>
          <a:p>
            <a:r>
              <a:rPr kumimoji="1" lang="en-US" altLang="ja-JP" sz="2400" dirty="0" smtClean="0">
                <a:solidFill>
                  <a:schemeClr val="bg1"/>
                </a:solidFill>
              </a:rPr>
              <a:t>	  = 1.78</a:t>
            </a:r>
            <a:r>
              <a:rPr lang="en-US" altLang="ja-JP" sz="2400" dirty="0" smtClean="0">
                <a:solidFill>
                  <a:schemeClr val="bg1"/>
                </a:solidFill>
              </a:rPr>
              <a:t> </a:t>
            </a:r>
            <a:r>
              <a:rPr lang="en-US" altLang="ja-JP" sz="2400" dirty="0" err="1" smtClean="0">
                <a:solidFill>
                  <a:schemeClr val="bg1"/>
                </a:solidFill>
              </a:rPr>
              <a:t>Bq</a:t>
            </a:r>
            <a:endParaRPr kumimoji="1" lang="ja-JP" altLang="en-US" sz="2400" dirty="0">
              <a:solidFill>
                <a:schemeClr val="bg1"/>
              </a:solidFill>
            </a:endParaRPr>
          </a:p>
        </p:txBody>
      </p:sp>
    </p:spTree>
    <p:extLst>
      <p:ext uri="{BB962C8B-B14F-4D97-AF65-F5344CB8AC3E}">
        <p14:creationId xmlns:p14="http://schemas.microsoft.com/office/powerpoint/2010/main" val="1831457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14"/>
                                        </p:tgtEl>
                                        <p:attrNameLst>
                                          <p:attrName>style.visibility</p:attrName>
                                        </p:attrNameLst>
                                      </p:cBhvr>
                                      <p:to>
                                        <p:strVal val="visible"/>
                                      </p:to>
                                    </p:set>
                                  </p:childTnLst>
                                </p:cTn>
                              </p:par>
                            </p:childTnLst>
                          </p:cTn>
                        </p:par>
                        <p:par>
                          <p:cTn id="11" fill="hold">
                            <p:stCondLst>
                              <p:cond delay="1000"/>
                            </p:stCondLst>
                            <p:childTnLst>
                              <p:par>
                                <p:cTn id="12" presetID="10" presetClass="entr" presetSubtype="0" fill="hold" grpId="0" nodeType="afterEffect">
                                  <p:stCondLst>
                                    <p:cond delay="10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grpId="0" nodeType="after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xit" presetSubtype="0" fill="hold" grpId="1" nodeType="clickEffect">
                                  <p:stCondLst>
                                    <p:cond delay="0"/>
                                  </p:stCondLst>
                                  <p:childTnLst>
                                    <p:animEffect transition="out" filter="fade">
                                      <p:cBhvr>
                                        <p:cTn id="26" dur="1000"/>
                                        <p:tgtEl>
                                          <p:spTgt spid="16"/>
                                        </p:tgtEl>
                                      </p:cBhvr>
                                    </p:animEffect>
                                    <p:anim calcmode="lin" valueType="num">
                                      <p:cBhvr>
                                        <p:cTn id="27" dur="1000"/>
                                        <p:tgtEl>
                                          <p:spTgt spid="16"/>
                                        </p:tgtEl>
                                        <p:attrNameLst>
                                          <p:attrName>ppt_x</p:attrName>
                                        </p:attrNameLst>
                                      </p:cBhvr>
                                      <p:tavLst>
                                        <p:tav tm="0">
                                          <p:val>
                                            <p:strVal val="ppt_x"/>
                                          </p:val>
                                        </p:tav>
                                        <p:tav tm="100000">
                                          <p:val>
                                            <p:strVal val="ppt_x"/>
                                          </p:val>
                                        </p:tav>
                                      </p:tavLst>
                                    </p:anim>
                                    <p:anim calcmode="lin" valueType="num">
                                      <p:cBhvr>
                                        <p:cTn id="28" dur="1000"/>
                                        <p:tgtEl>
                                          <p:spTgt spid="16"/>
                                        </p:tgtEl>
                                        <p:attrNameLst>
                                          <p:attrName>ppt_y</p:attrName>
                                        </p:attrNameLst>
                                      </p:cBhvr>
                                      <p:tavLst>
                                        <p:tav tm="0">
                                          <p:val>
                                            <p:strVal val="ppt_y"/>
                                          </p:val>
                                        </p:tav>
                                        <p:tav tm="100000">
                                          <p:val>
                                            <p:strVal val="ppt_y-.1"/>
                                          </p:val>
                                        </p:tav>
                                      </p:tavLst>
                                    </p:anim>
                                    <p:set>
                                      <p:cBhvr>
                                        <p:cTn id="29" dur="1" fill="hold">
                                          <p:stCondLst>
                                            <p:cond delay="999"/>
                                          </p:stCondLst>
                                        </p:cTn>
                                        <p:tgtEl>
                                          <p:spTgt spid="16"/>
                                        </p:tgtEl>
                                        <p:attrNameLst>
                                          <p:attrName>style.visibility</p:attrName>
                                        </p:attrNameLst>
                                      </p:cBhvr>
                                      <p:to>
                                        <p:strVal val="hidden"/>
                                      </p:to>
                                    </p:set>
                                  </p:childTnLst>
                                </p:cTn>
                              </p:par>
                              <p:par>
                                <p:cTn id="30" presetID="47" presetClass="exit" presetSubtype="0" fill="hold" grpId="1" nodeType="withEffect">
                                  <p:stCondLst>
                                    <p:cond delay="0"/>
                                  </p:stCondLst>
                                  <p:childTnLst>
                                    <p:animEffect transition="out" filter="fade">
                                      <p:cBhvr>
                                        <p:cTn id="31" dur="1000"/>
                                        <p:tgtEl>
                                          <p:spTgt spid="17"/>
                                        </p:tgtEl>
                                      </p:cBhvr>
                                    </p:animEffect>
                                    <p:anim calcmode="lin" valueType="num">
                                      <p:cBhvr>
                                        <p:cTn id="32" dur="1000"/>
                                        <p:tgtEl>
                                          <p:spTgt spid="17"/>
                                        </p:tgtEl>
                                        <p:attrNameLst>
                                          <p:attrName>ppt_x</p:attrName>
                                        </p:attrNameLst>
                                      </p:cBhvr>
                                      <p:tavLst>
                                        <p:tav tm="0">
                                          <p:val>
                                            <p:strVal val="ppt_x"/>
                                          </p:val>
                                        </p:tav>
                                        <p:tav tm="100000">
                                          <p:val>
                                            <p:strVal val="ppt_x"/>
                                          </p:val>
                                        </p:tav>
                                      </p:tavLst>
                                    </p:anim>
                                    <p:anim calcmode="lin" valueType="num">
                                      <p:cBhvr>
                                        <p:cTn id="33" dur="1000"/>
                                        <p:tgtEl>
                                          <p:spTgt spid="17"/>
                                        </p:tgtEl>
                                        <p:attrNameLst>
                                          <p:attrName>ppt_y</p:attrName>
                                        </p:attrNameLst>
                                      </p:cBhvr>
                                      <p:tavLst>
                                        <p:tav tm="0">
                                          <p:val>
                                            <p:strVal val="ppt_y"/>
                                          </p:val>
                                        </p:tav>
                                        <p:tav tm="100000">
                                          <p:val>
                                            <p:strVal val="ppt_y-.1"/>
                                          </p:val>
                                        </p:tav>
                                      </p:tavLst>
                                    </p:anim>
                                    <p:set>
                                      <p:cBhvr>
                                        <p:cTn id="34" dur="1" fill="hold">
                                          <p:stCondLst>
                                            <p:cond delay="999"/>
                                          </p:stCondLst>
                                        </p:cTn>
                                        <p:tgtEl>
                                          <p:spTgt spid="17"/>
                                        </p:tgtEl>
                                        <p:attrNameLst>
                                          <p:attrName>style.visibility</p:attrName>
                                        </p:attrNameLst>
                                      </p:cBhvr>
                                      <p:to>
                                        <p:strVal val="hidden"/>
                                      </p:to>
                                    </p:set>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1"/>
      <p:bldP spid="19"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3401773" y="540000"/>
            <a:ext cx="5756400" cy="697320"/>
          </a:xfrm>
          <a:prstGeom prst="rect">
            <a:avLst/>
          </a:prstGeom>
        </p:spPr>
        <p:txBody>
          <a:bodyPr lIns="90000" tIns="45000" rIns="90000" bIns="45000"/>
          <a:lstStyle/>
          <a:p>
            <a:pPr algn="ctr">
              <a:lnSpc>
                <a:spcPct val="100000"/>
              </a:lnSpc>
            </a:pPr>
            <a:r>
              <a:rPr lang="en-US" sz="4000">
                <a:solidFill>
                  <a:srgbClr val="FFFFFF"/>
                </a:solidFill>
                <a:latin typeface="Georgia"/>
                <a:ea typeface="DejaVu Sans"/>
              </a:rPr>
              <a:t>Introduction</a:t>
            </a:r>
            <a:endParaRPr/>
          </a:p>
        </p:txBody>
      </p:sp>
      <p:sp>
        <p:nvSpPr>
          <p:cNvPr id="2" name="正方形/長方形 1"/>
          <p:cNvSpPr/>
          <p:nvPr/>
        </p:nvSpPr>
        <p:spPr>
          <a:xfrm>
            <a:off x="3262625" y="3084571"/>
            <a:ext cx="6265333" cy="646331"/>
          </a:xfrm>
          <a:prstGeom prst="rect">
            <a:avLst/>
          </a:prstGeom>
        </p:spPr>
        <p:txBody>
          <a:bodyPr wrap="square">
            <a:spAutoFit/>
          </a:bodyPr>
          <a:lstStyle/>
          <a:p>
            <a:r>
              <a:rPr lang="en-US" altLang="ja-JP" sz="3600" dirty="0" smtClean="0">
                <a:solidFill>
                  <a:schemeClr val="bg1"/>
                </a:solidFill>
              </a:rPr>
              <a:t>2011/ 03/ 11 &gt;&gt; 2016/ 01/ 18</a:t>
            </a:r>
            <a:endParaRPr lang="ja-JP" altLang="en-US" sz="3600" dirty="0">
              <a:solidFill>
                <a:schemeClr val="bg1"/>
              </a:solidFill>
            </a:endParaRPr>
          </a:p>
        </p:txBody>
      </p:sp>
      <p:grpSp>
        <p:nvGrpSpPr>
          <p:cNvPr id="28" name="図形グループ 27"/>
          <p:cNvGrpSpPr/>
          <p:nvPr/>
        </p:nvGrpSpPr>
        <p:grpSpPr>
          <a:xfrm>
            <a:off x="2094947" y="1362417"/>
            <a:ext cx="9883693" cy="5474337"/>
            <a:chOff x="2094947" y="1362417"/>
            <a:chExt cx="9883693" cy="5474337"/>
          </a:xfrm>
        </p:grpSpPr>
        <p:pic>
          <p:nvPicPr>
            <p:cNvPr id="29" name="図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4947" y="1362417"/>
              <a:ext cx="8611706" cy="4648200"/>
            </a:xfrm>
            <a:prstGeom prst="rect">
              <a:avLst/>
            </a:prstGeom>
          </p:spPr>
        </p:pic>
        <p:sp>
          <p:nvSpPr>
            <p:cNvPr id="30" name="正方形/長方形 29"/>
            <p:cNvSpPr/>
            <p:nvPr/>
          </p:nvSpPr>
          <p:spPr>
            <a:xfrm>
              <a:off x="6797040" y="6098090"/>
              <a:ext cx="5181600" cy="738664"/>
            </a:xfrm>
            <a:prstGeom prst="rect">
              <a:avLst/>
            </a:prstGeom>
          </p:spPr>
          <p:txBody>
            <a:bodyPr wrap="square">
              <a:spAutoFit/>
            </a:bodyPr>
            <a:lstStyle/>
            <a:p>
              <a:r>
                <a:rPr lang="en-US" altLang="ja-JP" sz="1400" dirty="0">
                  <a:solidFill>
                    <a:schemeClr val="bg1">
                      <a:lumMod val="75000"/>
                    </a:schemeClr>
                  </a:solidFill>
                </a:rPr>
                <a:t>Production agriculture income </a:t>
              </a:r>
              <a:r>
                <a:rPr lang="en-US" altLang="ja-JP" sz="1400" dirty="0" smtClean="0">
                  <a:solidFill>
                    <a:schemeClr val="bg1">
                      <a:lumMod val="75000"/>
                    </a:schemeClr>
                  </a:solidFill>
                </a:rPr>
                <a:t>statistics in Fukushima,</a:t>
              </a:r>
            </a:p>
            <a:p>
              <a:r>
                <a:rPr lang="en-US" altLang="ja-JP" sz="1400" dirty="0">
                  <a:solidFill>
                    <a:schemeClr val="bg1">
                      <a:lumMod val="75000"/>
                    </a:schemeClr>
                  </a:solidFill>
                </a:rPr>
                <a:t>Fukushima Prefectural Fisheries Department </a:t>
              </a:r>
              <a:r>
                <a:rPr lang="en-US" altLang="ja-JP" sz="1400" dirty="0" smtClean="0">
                  <a:solidFill>
                    <a:schemeClr val="bg1">
                      <a:lumMod val="75000"/>
                    </a:schemeClr>
                  </a:solidFill>
                </a:rPr>
                <a:t>report, and</a:t>
              </a:r>
            </a:p>
            <a:p>
              <a:r>
                <a:rPr lang="en-US" altLang="ja-JP" sz="1400" dirty="0">
                  <a:solidFill>
                    <a:schemeClr val="bg1">
                      <a:lumMod val="75000"/>
                    </a:schemeClr>
                  </a:solidFill>
                </a:rPr>
                <a:t>Ministry of Agriculture, Forestry and </a:t>
              </a:r>
              <a:r>
                <a:rPr lang="en-US" altLang="ja-JP" sz="1400" dirty="0" smtClean="0">
                  <a:solidFill>
                    <a:schemeClr val="bg1">
                      <a:lumMod val="75000"/>
                    </a:schemeClr>
                  </a:solidFill>
                </a:rPr>
                <a:t>Fisheries, </a:t>
              </a:r>
              <a:r>
                <a:rPr lang="en-US" altLang="ja-JP" sz="1400" dirty="0">
                  <a:solidFill>
                    <a:schemeClr val="bg1">
                      <a:lumMod val="75000"/>
                    </a:schemeClr>
                  </a:solidFill>
                </a:rPr>
                <a:t>crops statistics</a:t>
              </a:r>
              <a:endParaRPr lang="en-US" altLang="ja-JP" sz="1400" dirty="0" smtClean="0">
                <a:solidFill>
                  <a:schemeClr val="bg1">
                    <a:lumMod val="75000"/>
                  </a:schemeClr>
                </a:solidFill>
              </a:endParaRPr>
            </a:p>
          </p:txBody>
        </p:sp>
        <p:sp>
          <p:nvSpPr>
            <p:cNvPr id="31" name="テキスト ボックス 30"/>
            <p:cNvSpPr txBox="1"/>
            <p:nvPr/>
          </p:nvSpPr>
          <p:spPr>
            <a:xfrm>
              <a:off x="3672840" y="2697480"/>
              <a:ext cx="990600" cy="276999"/>
            </a:xfrm>
            <a:prstGeom prst="rect">
              <a:avLst/>
            </a:prstGeom>
            <a:noFill/>
          </p:spPr>
          <p:txBody>
            <a:bodyPr wrap="square" rtlCol="0">
              <a:spAutoFit/>
            </a:bodyPr>
            <a:lstStyle/>
            <a:p>
              <a:r>
                <a:rPr kumimoji="1" lang="en-US" altLang="ja-JP" sz="1200" dirty="0" smtClean="0">
                  <a:solidFill>
                    <a:srgbClr val="0070C0"/>
                  </a:solidFill>
                </a:rPr>
                <a:t>39442</a:t>
              </a:r>
              <a:endParaRPr kumimoji="1" lang="ja-JP" altLang="en-US" sz="1200" dirty="0">
                <a:solidFill>
                  <a:srgbClr val="0070C0"/>
                </a:solidFill>
              </a:endParaRPr>
            </a:p>
          </p:txBody>
        </p:sp>
        <p:sp>
          <p:nvSpPr>
            <p:cNvPr id="32" name="テキスト ボックス 31"/>
            <p:cNvSpPr txBox="1"/>
            <p:nvPr/>
          </p:nvSpPr>
          <p:spPr>
            <a:xfrm>
              <a:off x="4465320" y="2697480"/>
              <a:ext cx="990600" cy="276999"/>
            </a:xfrm>
            <a:prstGeom prst="rect">
              <a:avLst/>
            </a:prstGeom>
            <a:noFill/>
          </p:spPr>
          <p:txBody>
            <a:bodyPr wrap="square" rtlCol="0">
              <a:spAutoFit/>
            </a:bodyPr>
            <a:lstStyle/>
            <a:p>
              <a:r>
                <a:rPr kumimoji="1" lang="en-US" altLang="ja-JP" sz="1200" dirty="0" smtClean="0">
                  <a:solidFill>
                    <a:srgbClr val="0070C0"/>
                  </a:solidFill>
                </a:rPr>
                <a:t>38657</a:t>
              </a:r>
              <a:endParaRPr kumimoji="1" lang="ja-JP" altLang="en-US" sz="1200" dirty="0">
                <a:solidFill>
                  <a:srgbClr val="0070C0"/>
                </a:solidFill>
              </a:endParaRPr>
            </a:p>
          </p:txBody>
        </p:sp>
        <p:sp>
          <p:nvSpPr>
            <p:cNvPr id="33" name="テキスト ボックス 32"/>
            <p:cNvSpPr txBox="1"/>
            <p:nvPr/>
          </p:nvSpPr>
          <p:spPr>
            <a:xfrm>
              <a:off x="5806440" y="3840480"/>
              <a:ext cx="990600" cy="276999"/>
            </a:xfrm>
            <a:prstGeom prst="rect">
              <a:avLst/>
            </a:prstGeom>
            <a:noFill/>
          </p:spPr>
          <p:txBody>
            <a:bodyPr wrap="square" rtlCol="0">
              <a:spAutoFit/>
            </a:bodyPr>
            <a:lstStyle/>
            <a:p>
              <a:r>
                <a:rPr lang="en-US" altLang="ja-JP" sz="1200" dirty="0" smtClean="0">
                  <a:solidFill>
                    <a:srgbClr val="0070C0"/>
                  </a:solidFill>
                </a:rPr>
                <a:t>7513</a:t>
              </a:r>
              <a:endParaRPr kumimoji="1" lang="ja-JP" altLang="en-US" sz="1200" dirty="0">
                <a:solidFill>
                  <a:srgbClr val="0070C0"/>
                </a:solidFill>
              </a:endParaRPr>
            </a:p>
          </p:txBody>
        </p:sp>
        <p:sp>
          <p:nvSpPr>
            <p:cNvPr id="34" name="テキスト ボックス 33"/>
            <p:cNvSpPr txBox="1"/>
            <p:nvPr/>
          </p:nvSpPr>
          <p:spPr>
            <a:xfrm>
              <a:off x="6804660" y="3978979"/>
              <a:ext cx="990600" cy="276999"/>
            </a:xfrm>
            <a:prstGeom prst="rect">
              <a:avLst/>
            </a:prstGeom>
            <a:noFill/>
          </p:spPr>
          <p:txBody>
            <a:bodyPr wrap="square" rtlCol="0">
              <a:spAutoFit/>
            </a:bodyPr>
            <a:lstStyle/>
            <a:p>
              <a:r>
                <a:rPr lang="en-US" altLang="ja-JP" sz="1200" dirty="0" smtClean="0">
                  <a:solidFill>
                    <a:srgbClr val="0070C0"/>
                  </a:solidFill>
                </a:rPr>
                <a:t>4535</a:t>
              </a:r>
              <a:endParaRPr kumimoji="1" lang="ja-JP" altLang="en-US" sz="1200" dirty="0">
                <a:solidFill>
                  <a:srgbClr val="0070C0"/>
                </a:solidFill>
              </a:endParaRPr>
            </a:p>
          </p:txBody>
        </p:sp>
        <p:sp>
          <p:nvSpPr>
            <p:cNvPr id="35" name="テキスト ボックス 34"/>
            <p:cNvSpPr txBox="1"/>
            <p:nvPr/>
          </p:nvSpPr>
          <p:spPr>
            <a:xfrm>
              <a:off x="7848600" y="3978979"/>
              <a:ext cx="990600" cy="276999"/>
            </a:xfrm>
            <a:prstGeom prst="rect">
              <a:avLst/>
            </a:prstGeom>
            <a:noFill/>
          </p:spPr>
          <p:txBody>
            <a:bodyPr wrap="square" rtlCol="0">
              <a:spAutoFit/>
            </a:bodyPr>
            <a:lstStyle/>
            <a:p>
              <a:r>
                <a:rPr kumimoji="1" lang="en-US" altLang="ja-JP" sz="1200" dirty="0" smtClean="0">
                  <a:solidFill>
                    <a:srgbClr val="0070C0"/>
                  </a:solidFill>
                </a:rPr>
                <a:t>3461</a:t>
              </a:r>
              <a:endParaRPr kumimoji="1" lang="ja-JP" altLang="en-US" sz="1200" dirty="0">
                <a:solidFill>
                  <a:srgbClr val="0070C0"/>
                </a:solidFill>
              </a:endParaRPr>
            </a:p>
          </p:txBody>
        </p:sp>
        <p:sp>
          <p:nvSpPr>
            <p:cNvPr id="36" name="テキスト ボックス 35"/>
            <p:cNvSpPr txBox="1"/>
            <p:nvPr/>
          </p:nvSpPr>
          <p:spPr>
            <a:xfrm>
              <a:off x="8945880" y="3965078"/>
              <a:ext cx="990600" cy="276999"/>
            </a:xfrm>
            <a:prstGeom prst="rect">
              <a:avLst/>
            </a:prstGeom>
            <a:noFill/>
          </p:spPr>
          <p:txBody>
            <a:bodyPr wrap="square" rtlCol="0">
              <a:spAutoFit/>
            </a:bodyPr>
            <a:lstStyle/>
            <a:p>
              <a:r>
                <a:rPr lang="en-US" altLang="ja-JP" sz="1200" dirty="0" smtClean="0">
                  <a:solidFill>
                    <a:srgbClr val="0070C0"/>
                  </a:solidFill>
                </a:rPr>
                <a:t>5644</a:t>
              </a:r>
              <a:endParaRPr kumimoji="1" lang="ja-JP" altLang="en-US" sz="1200" dirty="0">
                <a:solidFill>
                  <a:srgbClr val="0070C0"/>
                </a:solidFill>
              </a:endParaRPr>
            </a:p>
          </p:txBody>
        </p:sp>
        <p:sp>
          <p:nvSpPr>
            <p:cNvPr id="37" name="テキスト ボックス 36"/>
            <p:cNvSpPr txBox="1"/>
            <p:nvPr/>
          </p:nvSpPr>
          <p:spPr>
            <a:xfrm>
              <a:off x="3401773" y="2179569"/>
              <a:ext cx="990600" cy="276999"/>
            </a:xfrm>
            <a:prstGeom prst="rect">
              <a:avLst/>
            </a:prstGeom>
            <a:noFill/>
          </p:spPr>
          <p:txBody>
            <a:bodyPr wrap="square" rtlCol="0">
              <a:spAutoFit/>
            </a:bodyPr>
            <a:lstStyle/>
            <a:p>
              <a:r>
                <a:rPr kumimoji="1" lang="en-US" altLang="ja-JP" sz="1200" dirty="0" smtClean="0">
                  <a:solidFill>
                    <a:schemeClr val="accent6"/>
                  </a:solidFill>
                </a:rPr>
                <a:t>433900</a:t>
              </a:r>
              <a:endParaRPr kumimoji="1" lang="ja-JP" altLang="en-US" sz="1200" dirty="0">
                <a:solidFill>
                  <a:schemeClr val="accent6"/>
                </a:solidFill>
              </a:endParaRPr>
            </a:p>
          </p:txBody>
        </p:sp>
        <p:sp>
          <p:nvSpPr>
            <p:cNvPr id="38" name="テキスト ボックス 37"/>
            <p:cNvSpPr txBox="1"/>
            <p:nvPr/>
          </p:nvSpPr>
          <p:spPr>
            <a:xfrm>
              <a:off x="4663440" y="2041069"/>
              <a:ext cx="990600" cy="276999"/>
            </a:xfrm>
            <a:prstGeom prst="rect">
              <a:avLst/>
            </a:prstGeom>
            <a:noFill/>
          </p:spPr>
          <p:txBody>
            <a:bodyPr wrap="square" rtlCol="0">
              <a:spAutoFit/>
            </a:bodyPr>
            <a:lstStyle/>
            <a:p>
              <a:r>
                <a:rPr kumimoji="1" lang="en-US" altLang="ja-JP" sz="1200" dirty="0" smtClean="0">
                  <a:solidFill>
                    <a:schemeClr val="accent6"/>
                  </a:solidFill>
                </a:rPr>
                <a:t>445700</a:t>
              </a:r>
              <a:endParaRPr kumimoji="1" lang="ja-JP" altLang="en-US" sz="1200" dirty="0">
                <a:solidFill>
                  <a:schemeClr val="accent6"/>
                </a:solidFill>
              </a:endParaRPr>
            </a:p>
          </p:txBody>
        </p:sp>
        <p:sp>
          <p:nvSpPr>
            <p:cNvPr id="39" name="テキスト ボックス 38"/>
            <p:cNvSpPr txBox="1"/>
            <p:nvPr/>
          </p:nvSpPr>
          <p:spPr>
            <a:xfrm>
              <a:off x="5814060" y="2531804"/>
              <a:ext cx="990600" cy="276999"/>
            </a:xfrm>
            <a:prstGeom prst="rect">
              <a:avLst/>
            </a:prstGeom>
            <a:noFill/>
          </p:spPr>
          <p:txBody>
            <a:bodyPr wrap="square" rtlCol="0">
              <a:spAutoFit/>
            </a:bodyPr>
            <a:lstStyle/>
            <a:p>
              <a:r>
                <a:rPr lang="en-US" altLang="ja-JP" sz="1200" dirty="0" smtClean="0">
                  <a:solidFill>
                    <a:schemeClr val="accent6"/>
                  </a:solidFill>
                </a:rPr>
                <a:t>3536</a:t>
              </a:r>
              <a:r>
                <a:rPr kumimoji="1" lang="en-US" altLang="ja-JP" sz="1200" dirty="0" smtClean="0">
                  <a:solidFill>
                    <a:schemeClr val="accent6"/>
                  </a:solidFill>
                </a:rPr>
                <a:t>00</a:t>
              </a:r>
              <a:endParaRPr kumimoji="1" lang="ja-JP" altLang="en-US" sz="1200" dirty="0">
                <a:solidFill>
                  <a:schemeClr val="accent6"/>
                </a:solidFill>
              </a:endParaRPr>
            </a:p>
          </p:txBody>
        </p:sp>
        <p:sp>
          <p:nvSpPr>
            <p:cNvPr id="40" name="テキスト ボックス 39"/>
            <p:cNvSpPr txBox="1"/>
            <p:nvPr/>
          </p:nvSpPr>
          <p:spPr>
            <a:xfrm>
              <a:off x="6793506" y="2529820"/>
              <a:ext cx="990600" cy="276999"/>
            </a:xfrm>
            <a:prstGeom prst="rect">
              <a:avLst/>
            </a:prstGeom>
            <a:noFill/>
          </p:spPr>
          <p:txBody>
            <a:bodyPr wrap="square" rtlCol="0">
              <a:spAutoFit/>
            </a:bodyPr>
            <a:lstStyle/>
            <a:p>
              <a:r>
                <a:rPr lang="en-US" altLang="ja-JP" sz="1200" dirty="0" smtClean="0">
                  <a:solidFill>
                    <a:schemeClr val="accent6"/>
                  </a:solidFill>
                </a:rPr>
                <a:t>3687</a:t>
              </a:r>
              <a:r>
                <a:rPr kumimoji="1" lang="en-US" altLang="ja-JP" sz="1200" dirty="0" smtClean="0">
                  <a:solidFill>
                    <a:schemeClr val="accent6"/>
                  </a:solidFill>
                </a:rPr>
                <a:t>00</a:t>
              </a:r>
              <a:endParaRPr kumimoji="1" lang="ja-JP" altLang="en-US" sz="1200" dirty="0">
                <a:solidFill>
                  <a:schemeClr val="accent6"/>
                </a:solidFill>
              </a:endParaRPr>
            </a:p>
          </p:txBody>
        </p:sp>
        <p:sp>
          <p:nvSpPr>
            <p:cNvPr id="41" name="テキスト ボックス 40"/>
            <p:cNvSpPr txBox="1"/>
            <p:nvPr/>
          </p:nvSpPr>
          <p:spPr>
            <a:xfrm>
              <a:off x="7886700" y="2462404"/>
              <a:ext cx="990600" cy="276999"/>
            </a:xfrm>
            <a:prstGeom prst="rect">
              <a:avLst/>
            </a:prstGeom>
            <a:noFill/>
          </p:spPr>
          <p:txBody>
            <a:bodyPr wrap="square" rtlCol="0">
              <a:spAutoFit/>
            </a:bodyPr>
            <a:lstStyle/>
            <a:p>
              <a:r>
                <a:rPr lang="en-US" altLang="ja-JP" sz="1200" dirty="0" smtClean="0">
                  <a:solidFill>
                    <a:schemeClr val="accent6"/>
                  </a:solidFill>
                </a:rPr>
                <a:t>3826</a:t>
              </a:r>
              <a:r>
                <a:rPr kumimoji="1" lang="en-US" altLang="ja-JP" sz="1200" dirty="0" smtClean="0">
                  <a:solidFill>
                    <a:schemeClr val="accent6"/>
                  </a:solidFill>
                </a:rPr>
                <a:t>00</a:t>
              </a:r>
              <a:endParaRPr kumimoji="1" lang="ja-JP" altLang="en-US" sz="1200" dirty="0">
                <a:solidFill>
                  <a:schemeClr val="accent6"/>
                </a:solidFill>
              </a:endParaRPr>
            </a:p>
          </p:txBody>
        </p:sp>
        <p:sp>
          <p:nvSpPr>
            <p:cNvPr id="42" name="テキスト ボックス 41"/>
            <p:cNvSpPr txBox="1"/>
            <p:nvPr/>
          </p:nvSpPr>
          <p:spPr>
            <a:xfrm>
              <a:off x="3401772" y="2456568"/>
              <a:ext cx="675463" cy="276999"/>
            </a:xfrm>
            <a:prstGeom prst="rect">
              <a:avLst/>
            </a:prstGeom>
            <a:noFill/>
          </p:spPr>
          <p:txBody>
            <a:bodyPr wrap="square" rtlCol="0">
              <a:spAutoFit/>
            </a:bodyPr>
            <a:lstStyle/>
            <a:p>
              <a:r>
                <a:rPr lang="en-US" altLang="ja-JP" sz="1200" dirty="0" smtClean="0">
                  <a:solidFill>
                    <a:schemeClr val="bg1">
                      <a:lumMod val="50000"/>
                    </a:schemeClr>
                  </a:solidFill>
                </a:rPr>
                <a:t>513</a:t>
              </a:r>
              <a:endParaRPr kumimoji="1" lang="ja-JP" altLang="en-US" sz="1200" dirty="0">
                <a:solidFill>
                  <a:schemeClr val="bg1">
                    <a:lumMod val="50000"/>
                  </a:schemeClr>
                </a:solidFill>
              </a:endParaRPr>
            </a:p>
          </p:txBody>
        </p:sp>
        <p:sp>
          <p:nvSpPr>
            <p:cNvPr id="43" name="テキスト ボックス 42"/>
            <p:cNvSpPr txBox="1"/>
            <p:nvPr/>
          </p:nvSpPr>
          <p:spPr>
            <a:xfrm>
              <a:off x="4930673" y="2230774"/>
              <a:ext cx="675463" cy="276999"/>
            </a:xfrm>
            <a:prstGeom prst="rect">
              <a:avLst/>
            </a:prstGeom>
            <a:noFill/>
          </p:spPr>
          <p:txBody>
            <a:bodyPr wrap="square" rtlCol="0">
              <a:spAutoFit/>
            </a:bodyPr>
            <a:lstStyle/>
            <a:p>
              <a:r>
                <a:rPr lang="en-US" altLang="ja-JP" sz="1200" dirty="0" smtClean="0">
                  <a:solidFill>
                    <a:schemeClr val="bg1">
                      <a:lumMod val="50000"/>
                    </a:schemeClr>
                  </a:solidFill>
                </a:rPr>
                <a:t>541</a:t>
              </a:r>
              <a:endParaRPr kumimoji="1" lang="ja-JP" altLang="en-US" sz="1200" dirty="0">
                <a:solidFill>
                  <a:schemeClr val="bg1">
                    <a:lumMod val="50000"/>
                  </a:schemeClr>
                </a:solidFill>
              </a:endParaRPr>
            </a:p>
          </p:txBody>
        </p:sp>
        <p:sp>
          <p:nvSpPr>
            <p:cNvPr id="44" name="テキスト ボックス 43"/>
            <p:cNvSpPr txBox="1"/>
            <p:nvPr/>
          </p:nvSpPr>
          <p:spPr>
            <a:xfrm>
              <a:off x="5903601" y="2979731"/>
              <a:ext cx="675463" cy="276999"/>
            </a:xfrm>
            <a:prstGeom prst="rect">
              <a:avLst/>
            </a:prstGeom>
            <a:noFill/>
          </p:spPr>
          <p:txBody>
            <a:bodyPr wrap="square" rtlCol="0">
              <a:spAutoFit/>
            </a:bodyPr>
            <a:lstStyle/>
            <a:p>
              <a:r>
                <a:rPr lang="en-US" altLang="ja-JP" sz="1200" dirty="0" smtClean="0">
                  <a:solidFill>
                    <a:schemeClr val="bg1">
                      <a:lumMod val="50000"/>
                    </a:schemeClr>
                  </a:solidFill>
                </a:rPr>
                <a:t>417</a:t>
              </a:r>
              <a:endParaRPr kumimoji="1" lang="ja-JP" altLang="en-US" sz="1200" dirty="0">
                <a:solidFill>
                  <a:schemeClr val="bg1">
                    <a:lumMod val="50000"/>
                  </a:schemeClr>
                </a:solidFill>
              </a:endParaRPr>
            </a:p>
          </p:txBody>
        </p:sp>
        <p:sp>
          <p:nvSpPr>
            <p:cNvPr id="45" name="テキスト ボックス 44"/>
            <p:cNvSpPr txBox="1"/>
            <p:nvPr/>
          </p:nvSpPr>
          <p:spPr>
            <a:xfrm>
              <a:off x="7021024" y="3115899"/>
              <a:ext cx="675463" cy="276999"/>
            </a:xfrm>
            <a:prstGeom prst="rect">
              <a:avLst/>
            </a:prstGeom>
            <a:noFill/>
          </p:spPr>
          <p:txBody>
            <a:bodyPr wrap="square" rtlCol="0">
              <a:spAutoFit/>
            </a:bodyPr>
            <a:lstStyle/>
            <a:p>
              <a:r>
                <a:rPr lang="en-US" altLang="ja-JP" sz="1200" dirty="0" smtClean="0">
                  <a:solidFill>
                    <a:schemeClr val="bg1">
                      <a:lumMod val="50000"/>
                    </a:schemeClr>
                  </a:solidFill>
                </a:rPr>
                <a:t>388</a:t>
              </a:r>
              <a:endParaRPr kumimoji="1" lang="ja-JP" altLang="en-US" sz="1200" dirty="0">
                <a:solidFill>
                  <a:schemeClr val="bg1">
                    <a:lumMod val="50000"/>
                  </a:schemeClr>
                </a:solidFill>
              </a:endParaRPr>
            </a:p>
          </p:txBody>
        </p:sp>
        <p:sp>
          <p:nvSpPr>
            <p:cNvPr id="46" name="テキスト ボックス 45"/>
            <p:cNvSpPr txBox="1"/>
            <p:nvPr/>
          </p:nvSpPr>
          <p:spPr>
            <a:xfrm>
              <a:off x="8134362" y="2847684"/>
              <a:ext cx="675463" cy="276999"/>
            </a:xfrm>
            <a:prstGeom prst="rect">
              <a:avLst/>
            </a:prstGeom>
            <a:noFill/>
          </p:spPr>
          <p:txBody>
            <a:bodyPr wrap="square" rtlCol="0">
              <a:spAutoFit/>
            </a:bodyPr>
            <a:lstStyle/>
            <a:p>
              <a:r>
                <a:rPr lang="en-US" altLang="ja-JP" sz="1200" dirty="0" smtClean="0">
                  <a:solidFill>
                    <a:schemeClr val="bg1">
                      <a:lumMod val="50000"/>
                    </a:schemeClr>
                  </a:solidFill>
                </a:rPr>
                <a:t>441</a:t>
              </a:r>
              <a:endParaRPr kumimoji="1" lang="ja-JP" altLang="en-US" sz="1200" dirty="0">
                <a:solidFill>
                  <a:schemeClr val="bg1">
                    <a:lumMod val="50000"/>
                  </a:schemeClr>
                </a:solidFill>
              </a:endParaRPr>
            </a:p>
          </p:txBody>
        </p:sp>
        <p:sp>
          <p:nvSpPr>
            <p:cNvPr id="47" name="テキスト ボックス 46"/>
            <p:cNvSpPr txBox="1"/>
            <p:nvPr/>
          </p:nvSpPr>
          <p:spPr>
            <a:xfrm>
              <a:off x="9232460" y="2974479"/>
              <a:ext cx="1149537" cy="276999"/>
            </a:xfrm>
            <a:prstGeom prst="rect">
              <a:avLst/>
            </a:prstGeom>
            <a:noFill/>
          </p:spPr>
          <p:txBody>
            <a:bodyPr wrap="square" rtlCol="0">
              <a:spAutoFit/>
            </a:bodyPr>
            <a:lstStyle/>
            <a:p>
              <a:r>
                <a:rPr lang="en-US" altLang="ja-JP" sz="1200" dirty="0" smtClean="0">
                  <a:solidFill>
                    <a:schemeClr val="accent6"/>
                  </a:solidFill>
                </a:rPr>
                <a:t>Unit</a:t>
              </a:r>
              <a:r>
                <a:rPr lang="en-US" altLang="ja-JP" sz="1200" dirty="0">
                  <a:solidFill>
                    <a:schemeClr val="accent6"/>
                  </a:solidFill>
                </a:rPr>
                <a:t>: t</a:t>
              </a:r>
              <a:endParaRPr kumimoji="1" lang="ja-JP" altLang="en-US" sz="1200" dirty="0">
                <a:solidFill>
                  <a:schemeClr val="accent6"/>
                </a:solidFill>
              </a:endParaRPr>
            </a:p>
          </p:txBody>
        </p:sp>
        <p:sp>
          <p:nvSpPr>
            <p:cNvPr id="48" name="テキスト ボックス 47"/>
            <p:cNvSpPr txBox="1"/>
            <p:nvPr/>
          </p:nvSpPr>
          <p:spPr>
            <a:xfrm>
              <a:off x="9232460" y="2748506"/>
              <a:ext cx="1149537" cy="276999"/>
            </a:xfrm>
            <a:prstGeom prst="rect">
              <a:avLst/>
            </a:prstGeom>
            <a:noFill/>
          </p:spPr>
          <p:txBody>
            <a:bodyPr wrap="square" rtlCol="0">
              <a:spAutoFit/>
            </a:bodyPr>
            <a:lstStyle/>
            <a:p>
              <a:r>
                <a:rPr lang="en-US" altLang="ja-JP" sz="1200" dirty="0" smtClean="0">
                  <a:solidFill>
                    <a:srgbClr val="0070C0"/>
                  </a:solidFill>
                </a:rPr>
                <a:t>Unit</a:t>
              </a:r>
              <a:r>
                <a:rPr lang="en-US" altLang="ja-JP" sz="1200" dirty="0">
                  <a:solidFill>
                    <a:srgbClr val="0070C0"/>
                  </a:solidFill>
                </a:rPr>
                <a:t>: t</a:t>
              </a:r>
              <a:endParaRPr kumimoji="1" lang="ja-JP" altLang="en-US" sz="1200" dirty="0">
                <a:solidFill>
                  <a:srgbClr val="0070C0"/>
                </a:solidFill>
              </a:endParaRPr>
            </a:p>
          </p:txBody>
        </p:sp>
        <p:sp>
          <p:nvSpPr>
            <p:cNvPr id="49" name="テキスト ボックス 48"/>
            <p:cNvSpPr txBox="1"/>
            <p:nvPr/>
          </p:nvSpPr>
          <p:spPr>
            <a:xfrm>
              <a:off x="9232460" y="3200452"/>
              <a:ext cx="1149537" cy="276999"/>
            </a:xfrm>
            <a:prstGeom prst="rect">
              <a:avLst/>
            </a:prstGeom>
            <a:noFill/>
          </p:spPr>
          <p:txBody>
            <a:bodyPr wrap="square" rtlCol="0">
              <a:spAutoFit/>
            </a:bodyPr>
            <a:lstStyle/>
            <a:p>
              <a:r>
                <a:rPr lang="en-US" altLang="ja-JP" sz="1200" dirty="0" smtClean="0">
                  <a:solidFill>
                    <a:schemeClr val="bg1">
                      <a:lumMod val="50000"/>
                    </a:schemeClr>
                  </a:solidFill>
                </a:rPr>
                <a:t>Unit</a:t>
              </a:r>
              <a:r>
                <a:rPr lang="en-US" altLang="ja-JP" sz="1200" dirty="0">
                  <a:solidFill>
                    <a:schemeClr val="bg1">
                      <a:lumMod val="50000"/>
                    </a:schemeClr>
                  </a:solidFill>
                </a:rPr>
                <a:t>: </a:t>
              </a:r>
              <a:r>
                <a:rPr lang="en-US" altLang="ja-JP" sz="1200" dirty="0" smtClean="0">
                  <a:solidFill>
                    <a:schemeClr val="bg1">
                      <a:lumMod val="50000"/>
                    </a:schemeClr>
                  </a:solidFill>
                </a:rPr>
                <a:t>10 </a:t>
              </a:r>
              <a:r>
                <a:rPr lang="en-US" altLang="ja-JP" sz="1200" dirty="0" err="1" smtClean="0">
                  <a:solidFill>
                    <a:schemeClr val="bg1">
                      <a:lumMod val="50000"/>
                    </a:schemeClr>
                  </a:solidFill>
                </a:rPr>
                <a:t>MYen</a:t>
              </a:r>
              <a:endParaRPr kumimoji="1" lang="ja-JP" altLang="en-US" sz="1200" dirty="0">
                <a:solidFill>
                  <a:schemeClr val="bg1">
                    <a:lumMod val="50000"/>
                  </a:schemeClr>
                </a:solidFill>
              </a:endParaRPr>
            </a:p>
          </p:txBody>
        </p:sp>
      </p:grpSp>
      <p:sp>
        <p:nvSpPr>
          <p:cNvPr id="5" name="正方形/長方形 4"/>
          <p:cNvSpPr/>
          <p:nvPr/>
        </p:nvSpPr>
        <p:spPr>
          <a:xfrm>
            <a:off x="3262625" y="2486508"/>
            <a:ext cx="6265333" cy="1754326"/>
          </a:xfrm>
          <a:prstGeom prst="rect">
            <a:avLst/>
          </a:prstGeom>
          <a:solidFill>
            <a:schemeClr val="bg1">
              <a:alpha val="68000"/>
            </a:schemeClr>
          </a:solidFill>
          <a:ln w="0">
            <a:solidFill>
              <a:schemeClr val="bg1">
                <a:lumMod val="85000"/>
              </a:schemeClr>
            </a:solidFill>
          </a:ln>
          <a:effectLst>
            <a:outerShdw blurRad="241300" dist="88900" sx="92000" sy="92000" algn="ctr" rotWithShape="0">
              <a:srgbClr val="000000">
                <a:alpha val="52000"/>
              </a:srgbClr>
            </a:outerShdw>
          </a:effectLst>
        </p:spPr>
        <p:txBody>
          <a:bodyPr wrap="square">
            <a:spAutoFit/>
          </a:bodyPr>
          <a:lstStyle/>
          <a:p>
            <a:r>
              <a:rPr lang="en-US" altLang="ja-JP" sz="3600" dirty="0" smtClean="0"/>
              <a:t>Problems</a:t>
            </a:r>
          </a:p>
          <a:p>
            <a:r>
              <a:rPr lang="en-US" altLang="ja-JP" sz="3600" dirty="0" smtClean="0"/>
              <a:t>Fishery, contaminated water, decommissioning…</a:t>
            </a:r>
            <a:endParaRPr lang="ja-JP" altLang="en-US" sz="3600" dirty="0"/>
          </a:p>
        </p:txBody>
      </p:sp>
      <p:sp>
        <p:nvSpPr>
          <p:cNvPr id="3" name="正方形/長方形 2"/>
          <p:cNvSpPr/>
          <p:nvPr/>
        </p:nvSpPr>
        <p:spPr>
          <a:xfrm>
            <a:off x="3262625" y="3041748"/>
            <a:ext cx="1710400" cy="646331"/>
          </a:xfrm>
          <a:prstGeom prst="rect">
            <a:avLst/>
          </a:prstGeom>
        </p:spPr>
        <p:txBody>
          <a:bodyPr wrap="square">
            <a:spAutoFit/>
          </a:bodyPr>
          <a:lstStyle/>
          <a:p>
            <a:r>
              <a:rPr lang="en-US" altLang="ja-JP" sz="3600" dirty="0" smtClean="0">
                <a:solidFill>
                  <a:srgbClr val="FF0000"/>
                </a:solidFill>
              </a:rPr>
              <a:t>Fishery</a:t>
            </a:r>
            <a:endParaRPr lang="ja-JP" altLang="en-US" sz="3600" dirty="0">
              <a:solidFill>
                <a:srgbClr val="FF0000"/>
              </a:solidFill>
            </a:endParaRPr>
          </a:p>
        </p:txBody>
      </p:sp>
    </p:spTree>
    <p:extLst>
      <p:ext uri="{BB962C8B-B14F-4D97-AF65-F5344CB8AC3E}">
        <p14:creationId xmlns:p14="http://schemas.microsoft.com/office/powerpoint/2010/main" val="4676754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50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20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1"/>
          <p:cNvSpPr/>
          <p:nvPr/>
        </p:nvSpPr>
        <p:spPr>
          <a:xfrm>
            <a:off x="2029214" y="427627"/>
            <a:ext cx="8598310" cy="697320"/>
          </a:xfrm>
          <a:prstGeom prst="rect">
            <a:avLst/>
          </a:prstGeom>
        </p:spPr>
        <p:txBody>
          <a:bodyPr lIns="90000" tIns="45000" rIns="90000" bIns="45000"/>
          <a:lstStyle/>
          <a:p>
            <a:pPr algn="ctr">
              <a:lnSpc>
                <a:spcPct val="100000"/>
              </a:lnSpc>
            </a:pPr>
            <a:r>
              <a:rPr lang="en-US" altLang="ja-JP" sz="4000" dirty="0" smtClean="0">
                <a:solidFill>
                  <a:schemeClr val="bg1"/>
                </a:solidFill>
                <a:latin typeface="Georgia" charset="0"/>
                <a:ea typeface="Georgia" charset="0"/>
                <a:cs typeface="Georgia" charset="0"/>
              </a:rPr>
              <a:t>Result</a:t>
            </a:r>
            <a:endParaRPr lang="en-US" altLang="ja-JP" sz="4000" dirty="0">
              <a:solidFill>
                <a:schemeClr val="bg1"/>
              </a:solidFill>
              <a:latin typeface="Georgia" charset="0"/>
              <a:ea typeface="Georgia" charset="0"/>
              <a:cs typeface="Georgia" charset="0"/>
            </a:endParaRPr>
          </a:p>
        </p:txBody>
      </p:sp>
      <p:sp>
        <p:nvSpPr>
          <p:cNvPr id="5" name="正方形/長方形 4"/>
          <p:cNvSpPr/>
          <p:nvPr/>
        </p:nvSpPr>
        <p:spPr>
          <a:xfrm>
            <a:off x="3373538" y="1500513"/>
            <a:ext cx="7043450" cy="2523768"/>
          </a:xfrm>
          <a:prstGeom prst="rect">
            <a:avLst/>
          </a:prstGeom>
        </p:spPr>
        <p:txBody>
          <a:bodyPr wrap="square">
            <a:spAutoFit/>
          </a:bodyPr>
          <a:lstStyle/>
          <a:p>
            <a:r>
              <a:rPr lang="en-US" altLang="ja-JP" sz="2600" dirty="0" smtClean="0">
                <a:solidFill>
                  <a:srgbClr val="FFFFFF"/>
                </a:solidFill>
              </a:rPr>
              <a:t>Using aerogel </a:t>
            </a:r>
            <a:r>
              <a:rPr lang="en-US" altLang="ja-JP" sz="2800" dirty="0">
                <a:solidFill>
                  <a:schemeClr val="bg1"/>
                </a:solidFill>
              </a:rPr>
              <a:t>with </a:t>
            </a:r>
            <a:r>
              <a:rPr lang="en-US" altLang="ja-JP" sz="2800" dirty="0">
                <a:solidFill>
                  <a:srgbClr val="92D050"/>
                </a:solidFill>
              </a:rPr>
              <a:t>n = 1.03443 ± </a:t>
            </a:r>
            <a:r>
              <a:rPr lang="en-US" altLang="ja-JP" sz="2800" dirty="0" smtClean="0">
                <a:solidFill>
                  <a:srgbClr val="92D050"/>
                </a:solidFill>
              </a:rPr>
              <a:t>0.00006</a:t>
            </a:r>
            <a:endParaRPr lang="en-US" altLang="ja-JP" sz="2600" dirty="0" smtClean="0">
              <a:solidFill>
                <a:srgbClr val="FFFFFF"/>
              </a:solidFill>
            </a:endParaRPr>
          </a:p>
          <a:p>
            <a:pPr>
              <a:lnSpc>
                <a:spcPct val="100000"/>
              </a:lnSpc>
            </a:pPr>
            <a:r>
              <a:rPr lang="en-US" altLang="ja-JP" sz="2600" dirty="0" smtClean="0">
                <a:solidFill>
                  <a:srgbClr val="FFFFFF"/>
                </a:solidFill>
              </a:rPr>
              <a:t>Sensitivity</a:t>
            </a:r>
            <a:endParaRPr lang="en-US" altLang="ja-JP" sz="2600" dirty="0">
              <a:solidFill>
                <a:srgbClr val="FFFFFF"/>
              </a:solidFill>
            </a:endParaRPr>
          </a:p>
          <a:p>
            <a:pPr>
              <a:lnSpc>
                <a:spcPct val="100000"/>
              </a:lnSpc>
            </a:pPr>
            <a:r>
              <a:rPr lang="en-US" altLang="ja-JP" sz="2600" dirty="0">
                <a:solidFill>
                  <a:srgbClr val="FFFFFF"/>
                </a:solidFill>
              </a:rPr>
              <a:t>	</a:t>
            </a:r>
            <a:r>
              <a:rPr lang="en-US" altLang="ja-JP" sz="2600" dirty="0" err="1" smtClean="0">
                <a:solidFill>
                  <a:srgbClr val="FFFFFF"/>
                </a:solidFill>
              </a:rPr>
              <a:t>η</a:t>
            </a:r>
            <a:r>
              <a:rPr lang="en-US" altLang="ja-JP" sz="2600" dirty="0" smtClean="0">
                <a:solidFill>
                  <a:srgbClr val="FFFFFF"/>
                </a:solidFill>
              </a:rPr>
              <a:t>(</a:t>
            </a:r>
            <a:r>
              <a:rPr lang="en-US" altLang="ja-JP" sz="2600" dirty="0" err="1" smtClean="0">
                <a:solidFill>
                  <a:srgbClr val="FFFFFF"/>
                </a:solidFill>
              </a:rPr>
              <a:t>Sr</a:t>
            </a:r>
            <a:r>
              <a:rPr lang="en-US" altLang="ja-JP" sz="2600" dirty="0" smtClean="0">
                <a:solidFill>
                  <a:srgbClr val="FFFFFF"/>
                </a:solidFill>
              </a:rPr>
              <a:t>) = (1.91 ± 0.89) × 10</a:t>
            </a:r>
            <a:r>
              <a:rPr lang="en-US" altLang="ja-JP" sz="2600" baseline="30000" dirty="0" smtClean="0">
                <a:solidFill>
                  <a:srgbClr val="FFFFFF"/>
                </a:solidFill>
              </a:rPr>
              <a:t>-3 </a:t>
            </a:r>
            <a:r>
              <a:rPr lang="en-US" altLang="ja-JP" sz="2600" dirty="0" smtClean="0">
                <a:solidFill>
                  <a:srgbClr val="FFFFFF"/>
                </a:solidFill>
              </a:rPr>
              <a:t>Hz/</a:t>
            </a:r>
            <a:r>
              <a:rPr lang="en-US" altLang="ja-JP" sz="2600" dirty="0" err="1" smtClean="0">
                <a:solidFill>
                  <a:srgbClr val="FFFFFF"/>
                </a:solidFill>
              </a:rPr>
              <a:t>Bq</a:t>
            </a:r>
            <a:endParaRPr lang="en-US" altLang="ja-JP" sz="2600" dirty="0" smtClean="0">
              <a:solidFill>
                <a:srgbClr val="FFFFFF"/>
              </a:solidFill>
            </a:endParaRPr>
          </a:p>
          <a:p>
            <a:pPr>
              <a:lnSpc>
                <a:spcPct val="100000"/>
              </a:lnSpc>
            </a:pPr>
            <a:r>
              <a:rPr lang="en-US" altLang="ja-JP" sz="2600" dirty="0">
                <a:solidFill>
                  <a:srgbClr val="FFFFFF"/>
                </a:solidFill>
              </a:rPr>
              <a:t>	</a:t>
            </a:r>
            <a:r>
              <a:rPr lang="en-US" altLang="ja-JP" sz="2600" dirty="0" smtClean="0">
                <a:solidFill>
                  <a:srgbClr val="FFFFFF"/>
                </a:solidFill>
              </a:rPr>
              <a:t>Limited = 1.78 </a:t>
            </a:r>
            <a:r>
              <a:rPr lang="en-US" altLang="ja-JP" sz="2600" dirty="0" err="1" smtClean="0">
                <a:solidFill>
                  <a:srgbClr val="FFFFFF"/>
                </a:solidFill>
              </a:rPr>
              <a:t>Bq</a:t>
            </a:r>
            <a:endParaRPr lang="en-US" altLang="ja-JP" sz="2600" dirty="0">
              <a:solidFill>
                <a:srgbClr val="FFFFFF"/>
              </a:solidFill>
            </a:endParaRPr>
          </a:p>
          <a:p>
            <a:pPr>
              <a:lnSpc>
                <a:spcPct val="100000"/>
              </a:lnSpc>
            </a:pPr>
            <a:r>
              <a:rPr lang="en-US" altLang="ja-JP" sz="2600" dirty="0" smtClean="0">
                <a:solidFill>
                  <a:srgbClr val="FFFF00"/>
                </a:solidFill>
              </a:rPr>
              <a:t>Sensitivity </a:t>
            </a:r>
            <a:r>
              <a:rPr lang="en-US" altLang="ja-JP" sz="2600" dirty="0">
                <a:solidFill>
                  <a:srgbClr val="FFFF00"/>
                </a:solidFill>
              </a:rPr>
              <a:t>Ratio</a:t>
            </a:r>
          </a:p>
          <a:p>
            <a:r>
              <a:rPr lang="en-US" altLang="ja-JP" sz="2600" dirty="0">
                <a:solidFill>
                  <a:srgbClr val="FFFF00"/>
                </a:solidFill>
              </a:rPr>
              <a:t>	</a:t>
            </a:r>
            <a:r>
              <a:rPr lang="en-US" altLang="ja-JP" sz="2600" dirty="0" err="1" smtClean="0">
                <a:solidFill>
                  <a:srgbClr val="FFFF00"/>
                </a:solidFill>
              </a:rPr>
              <a:t>Γ</a:t>
            </a:r>
            <a:r>
              <a:rPr lang="en-US" altLang="ja-JP" sz="2600" dirty="0" smtClean="0">
                <a:solidFill>
                  <a:srgbClr val="FFFF00"/>
                </a:solidFill>
              </a:rPr>
              <a:t>(K/</a:t>
            </a:r>
            <a:r>
              <a:rPr lang="en-US" altLang="ja-JP" sz="2600" dirty="0" err="1" smtClean="0">
                <a:solidFill>
                  <a:srgbClr val="FFFF00"/>
                </a:solidFill>
              </a:rPr>
              <a:t>Sr</a:t>
            </a:r>
            <a:r>
              <a:rPr lang="en-US" altLang="ja-JP" sz="2600" dirty="0">
                <a:solidFill>
                  <a:srgbClr val="FFFF00"/>
                </a:solidFill>
              </a:rPr>
              <a:t>) </a:t>
            </a:r>
            <a:r>
              <a:rPr lang="en-US" altLang="ja-JP" sz="2600" dirty="0" smtClean="0">
                <a:solidFill>
                  <a:srgbClr val="FFFF00"/>
                </a:solidFill>
              </a:rPr>
              <a:t>  &lt; 3.5 </a:t>
            </a:r>
            <a:r>
              <a:rPr lang="en-US" altLang="ja-JP" sz="2600" dirty="0">
                <a:solidFill>
                  <a:srgbClr val="FFFF00"/>
                </a:solidFill>
              </a:rPr>
              <a:t>× </a:t>
            </a:r>
            <a:r>
              <a:rPr lang="en-US" altLang="ja-JP" sz="2600" dirty="0" smtClean="0">
                <a:solidFill>
                  <a:srgbClr val="FFFF00"/>
                </a:solidFill>
              </a:rPr>
              <a:t>10</a:t>
            </a:r>
            <a:r>
              <a:rPr lang="en-US" altLang="ja-JP" sz="2600" baseline="30000" dirty="0" smtClean="0">
                <a:solidFill>
                  <a:srgbClr val="FFFF00"/>
                </a:solidFill>
              </a:rPr>
              <a:t>-2</a:t>
            </a:r>
            <a:endParaRPr lang="en-US" altLang="ja-JP" sz="2600" dirty="0">
              <a:solidFill>
                <a:srgbClr val="FFFF00"/>
              </a:solidFill>
            </a:endParaRPr>
          </a:p>
        </p:txBody>
      </p:sp>
      <p:sp>
        <p:nvSpPr>
          <p:cNvPr id="2" name="正方形/長方形 1"/>
          <p:cNvSpPr/>
          <p:nvPr/>
        </p:nvSpPr>
        <p:spPr>
          <a:xfrm>
            <a:off x="2029214" y="1142613"/>
            <a:ext cx="3893575" cy="461665"/>
          </a:xfrm>
          <a:prstGeom prst="rect">
            <a:avLst/>
          </a:prstGeom>
        </p:spPr>
        <p:txBody>
          <a:bodyPr wrap="square">
            <a:spAutoFit/>
          </a:bodyPr>
          <a:lstStyle/>
          <a:p>
            <a:pPr>
              <a:lnSpc>
                <a:spcPct val="100000"/>
              </a:lnSpc>
            </a:pPr>
            <a:r>
              <a:rPr lang="en-US" altLang="ja-JP" sz="2400" baseline="30000" dirty="0">
                <a:solidFill>
                  <a:schemeClr val="bg1"/>
                </a:solidFill>
                <a:latin typeface="Georgia" charset="0"/>
                <a:ea typeface="Georgia" charset="0"/>
                <a:cs typeface="Georgia" charset="0"/>
              </a:rPr>
              <a:t>90</a:t>
            </a:r>
            <a:r>
              <a:rPr lang="en-US" altLang="ja-JP" sz="2400" dirty="0">
                <a:solidFill>
                  <a:schemeClr val="bg1"/>
                </a:solidFill>
                <a:latin typeface="Georgia" charset="0"/>
                <a:ea typeface="Georgia" charset="0"/>
                <a:cs typeface="Georgia" charset="0"/>
              </a:rPr>
              <a:t>Sr/</a:t>
            </a:r>
            <a:r>
              <a:rPr lang="en-US" altLang="ja-JP" sz="2400" baseline="30000" dirty="0">
                <a:solidFill>
                  <a:schemeClr val="bg1"/>
                </a:solidFill>
                <a:latin typeface="Georgia" charset="0"/>
                <a:ea typeface="Georgia" charset="0"/>
                <a:cs typeface="Georgia" charset="0"/>
              </a:rPr>
              <a:t>40</a:t>
            </a:r>
            <a:r>
              <a:rPr lang="en-US" altLang="ja-JP" sz="2400" dirty="0">
                <a:solidFill>
                  <a:schemeClr val="bg1"/>
                </a:solidFill>
                <a:latin typeface="Georgia" charset="0"/>
                <a:ea typeface="Georgia" charset="0"/>
                <a:cs typeface="Georgia" charset="0"/>
              </a:rPr>
              <a:t>K Identification</a:t>
            </a:r>
          </a:p>
        </p:txBody>
      </p:sp>
      <p:sp>
        <p:nvSpPr>
          <p:cNvPr id="8" name="正方形/長方形 7"/>
          <p:cNvSpPr/>
          <p:nvPr/>
        </p:nvSpPr>
        <p:spPr>
          <a:xfrm>
            <a:off x="2029213" y="3925961"/>
            <a:ext cx="3893575" cy="461665"/>
          </a:xfrm>
          <a:prstGeom prst="rect">
            <a:avLst/>
          </a:prstGeom>
        </p:spPr>
        <p:txBody>
          <a:bodyPr wrap="square">
            <a:spAutoFit/>
          </a:bodyPr>
          <a:lstStyle/>
          <a:p>
            <a:pPr>
              <a:lnSpc>
                <a:spcPct val="100000"/>
              </a:lnSpc>
            </a:pPr>
            <a:r>
              <a:rPr lang="en-US" altLang="ja-JP" sz="2400" dirty="0" smtClean="0">
                <a:solidFill>
                  <a:schemeClr val="bg1"/>
                </a:solidFill>
                <a:latin typeface="Georgia" charset="0"/>
                <a:ea typeface="Georgia" charset="0"/>
                <a:cs typeface="Georgia" charset="0"/>
              </a:rPr>
              <a:t>For precise measurement</a:t>
            </a:r>
            <a:endParaRPr lang="en-US" altLang="ja-JP" sz="2400" dirty="0">
              <a:solidFill>
                <a:schemeClr val="bg1"/>
              </a:solidFill>
              <a:latin typeface="Georgia" charset="0"/>
              <a:ea typeface="Georgia" charset="0"/>
              <a:cs typeface="Georgia" charset="0"/>
            </a:endParaRPr>
          </a:p>
        </p:txBody>
      </p:sp>
      <p:sp>
        <p:nvSpPr>
          <p:cNvPr id="9" name="正方形/長方形 8"/>
          <p:cNvSpPr/>
          <p:nvPr/>
        </p:nvSpPr>
        <p:spPr>
          <a:xfrm>
            <a:off x="3373538" y="4445909"/>
            <a:ext cx="5319280" cy="830997"/>
          </a:xfrm>
          <a:prstGeom prst="rect">
            <a:avLst/>
          </a:prstGeom>
        </p:spPr>
        <p:txBody>
          <a:bodyPr wrap="square">
            <a:spAutoFit/>
          </a:bodyPr>
          <a:lstStyle/>
          <a:p>
            <a:pPr marL="342900" indent="-342900">
              <a:lnSpc>
                <a:spcPct val="100000"/>
              </a:lnSpc>
              <a:buFontTx/>
              <a:buChar char="-"/>
            </a:pPr>
            <a:r>
              <a:rPr lang="en-US" altLang="ja-JP" sz="2400" dirty="0" smtClean="0">
                <a:solidFill>
                  <a:schemeClr val="bg1"/>
                </a:solidFill>
                <a:latin typeface="Georgia" charset="0"/>
                <a:ea typeface="Georgia" charset="0"/>
                <a:cs typeface="Georgia" charset="0"/>
              </a:rPr>
              <a:t>More </a:t>
            </a:r>
            <a:r>
              <a:rPr lang="en-US" altLang="ja-JP" sz="2400" baseline="30000" dirty="0" smtClean="0">
                <a:solidFill>
                  <a:schemeClr val="bg1"/>
                </a:solidFill>
                <a:latin typeface="Georgia" charset="0"/>
                <a:ea typeface="Georgia" charset="0"/>
                <a:cs typeface="Georgia" charset="0"/>
              </a:rPr>
              <a:t>40</a:t>
            </a:r>
            <a:r>
              <a:rPr lang="en-US" altLang="ja-JP" sz="2400" dirty="0" smtClean="0">
                <a:solidFill>
                  <a:schemeClr val="bg1"/>
                </a:solidFill>
                <a:latin typeface="Georgia" charset="0"/>
                <a:ea typeface="Georgia" charset="0"/>
                <a:cs typeface="Georgia" charset="0"/>
              </a:rPr>
              <a:t>K activity</a:t>
            </a:r>
          </a:p>
          <a:p>
            <a:pPr marL="800100" lvl="1" indent="-342900">
              <a:buFontTx/>
              <a:buChar char="-"/>
            </a:pPr>
            <a:r>
              <a:rPr lang="en-US" altLang="ja-JP" sz="2400" dirty="0" smtClean="0">
                <a:solidFill>
                  <a:schemeClr val="bg1"/>
                </a:solidFill>
                <a:latin typeface="Georgia" charset="0"/>
                <a:ea typeface="Georgia" charset="0"/>
                <a:cs typeface="Georgia" charset="0"/>
              </a:rPr>
              <a:t>&gt;&gt; Extend effective area</a:t>
            </a:r>
          </a:p>
        </p:txBody>
      </p:sp>
    </p:spTree>
    <p:extLst>
      <p:ext uri="{BB962C8B-B14F-4D97-AF65-F5344CB8AC3E}">
        <p14:creationId xmlns:p14="http://schemas.microsoft.com/office/powerpoint/2010/main" val="185705792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rot="19470546">
            <a:off x="2440635" y="2811688"/>
            <a:ext cx="7170553" cy="1569660"/>
          </a:xfrm>
          <a:prstGeom prst="rect">
            <a:avLst/>
          </a:prstGeom>
        </p:spPr>
        <p:txBody>
          <a:bodyPr wrap="none">
            <a:spAutoFit/>
          </a:bodyPr>
          <a:lstStyle/>
          <a:p>
            <a:pPr algn="ctr">
              <a:lnSpc>
                <a:spcPct val="100000"/>
              </a:lnSpc>
            </a:pPr>
            <a:r>
              <a:rPr lang="en-US" altLang="ja-JP" sz="9600" dirty="0" smtClean="0">
                <a:solidFill>
                  <a:schemeClr val="bg1">
                    <a:lumMod val="50000"/>
                    <a:alpha val="27000"/>
                  </a:schemeClr>
                </a:solidFill>
                <a:latin typeface="Georgia" charset="0"/>
                <a:ea typeface="Georgia" charset="0"/>
                <a:cs typeface="Georgia" charset="0"/>
              </a:rPr>
              <a:t>For Example</a:t>
            </a:r>
            <a:endParaRPr lang="en-US" altLang="ja-JP" sz="9600" dirty="0">
              <a:solidFill>
                <a:schemeClr val="bg1">
                  <a:lumMod val="50000"/>
                  <a:alpha val="27000"/>
                </a:schemeClr>
              </a:solidFill>
              <a:latin typeface="Georgia" charset="0"/>
              <a:ea typeface="Georgia" charset="0"/>
              <a:cs typeface="Georgia" charset="0"/>
            </a:endParaRPr>
          </a:p>
        </p:txBody>
      </p:sp>
      <p:sp>
        <p:nvSpPr>
          <p:cNvPr id="3" name="CustomShape 1"/>
          <p:cNvSpPr/>
          <p:nvPr/>
        </p:nvSpPr>
        <p:spPr>
          <a:xfrm>
            <a:off x="2029214" y="427627"/>
            <a:ext cx="8598310" cy="697320"/>
          </a:xfrm>
          <a:prstGeom prst="rect">
            <a:avLst/>
          </a:prstGeom>
        </p:spPr>
        <p:txBody>
          <a:bodyPr lIns="90000" tIns="45000" rIns="90000" bIns="45000"/>
          <a:lstStyle/>
          <a:p>
            <a:pPr algn="ctr">
              <a:lnSpc>
                <a:spcPct val="100000"/>
              </a:lnSpc>
            </a:pPr>
            <a:r>
              <a:rPr lang="en-US" altLang="ja-JP" sz="4000" dirty="0" smtClean="0">
                <a:solidFill>
                  <a:schemeClr val="bg1"/>
                </a:solidFill>
                <a:latin typeface="Georgia" charset="0"/>
                <a:ea typeface="Georgia" charset="0"/>
                <a:cs typeface="Georgia" charset="0"/>
              </a:rPr>
              <a:t>Applying for the Recovery</a:t>
            </a:r>
            <a:endParaRPr lang="en-US" altLang="ja-JP" sz="4000" dirty="0">
              <a:solidFill>
                <a:schemeClr val="bg1"/>
              </a:solidFill>
              <a:latin typeface="Georgia" charset="0"/>
              <a:ea typeface="Georgia" charset="0"/>
              <a:cs typeface="Georgia" charset="0"/>
            </a:endParaRPr>
          </a:p>
        </p:txBody>
      </p:sp>
      <p:sp>
        <p:nvSpPr>
          <p:cNvPr id="2" name="円/楕円 1"/>
          <p:cNvSpPr/>
          <p:nvPr/>
        </p:nvSpPr>
        <p:spPr>
          <a:xfrm>
            <a:off x="808892" y="1635369"/>
            <a:ext cx="2708031" cy="668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bg1"/>
                </a:solidFill>
              </a:rPr>
              <a:t>For Fishery</a:t>
            </a:r>
            <a:endParaRPr lang="ja-JP" altLang="en-US" dirty="0">
              <a:solidFill>
                <a:schemeClr val="bg1"/>
              </a:solidFill>
            </a:endParaRPr>
          </a:p>
        </p:txBody>
      </p:sp>
      <p:sp>
        <p:nvSpPr>
          <p:cNvPr id="11" name="台形 10"/>
          <p:cNvSpPr/>
          <p:nvPr/>
        </p:nvSpPr>
        <p:spPr>
          <a:xfrm>
            <a:off x="961922" y="2865197"/>
            <a:ext cx="1834682" cy="559402"/>
          </a:xfrm>
          <a:custGeom>
            <a:avLst/>
            <a:gdLst>
              <a:gd name="connsiteX0" fmla="*/ 0 w 1617227"/>
              <a:gd name="connsiteY0" fmla="*/ 794084 h 794084"/>
              <a:gd name="connsiteX1" fmla="*/ 198521 w 1617227"/>
              <a:gd name="connsiteY1" fmla="*/ 0 h 794084"/>
              <a:gd name="connsiteX2" fmla="*/ 1418706 w 1617227"/>
              <a:gd name="connsiteY2" fmla="*/ 0 h 794084"/>
              <a:gd name="connsiteX3" fmla="*/ 1617227 w 1617227"/>
              <a:gd name="connsiteY3" fmla="*/ 794084 h 794084"/>
              <a:gd name="connsiteX4" fmla="*/ 0 w 1617227"/>
              <a:gd name="connsiteY4" fmla="*/ 794084 h 794084"/>
              <a:gd name="connsiteX0" fmla="*/ 0 w 1617227"/>
              <a:gd name="connsiteY0" fmla="*/ 794084 h 794084"/>
              <a:gd name="connsiteX1" fmla="*/ 30079 w 1617227"/>
              <a:gd name="connsiteY1" fmla="*/ 280737 h 794084"/>
              <a:gd name="connsiteX2" fmla="*/ 1418706 w 1617227"/>
              <a:gd name="connsiteY2" fmla="*/ 0 h 794084"/>
              <a:gd name="connsiteX3" fmla="*/ 1617227 w 1617227"/>
              <a:gd name="connsiteY3" fmla="*/ 794084 h 794084"/>
              <a:gd name="connsiteX4" fmla="*/ 0 w 1617227"/>
              <a:gd name="connsiteY4" fmla="*/ 794084 h 794084"/>
              <a:gd name="connsiteX0" fmla="*/ 411079 w 1587148"/>
              <a:gd name="connsiteY0" fmla="*/ 810126 h 810126"/>
              <a:gd name="connsiteX1" fmla="*/ 0 w 1587148"/>
              <a:gd name="connsiteY1" fmla="*/ 280737 h 810126"/>
              <a:gd name="connsiteX2" fmla="*/ 1388627 w 1587148"/>
              <a:gd name="connsiteY2" fmla="*/ 0 h 810126"/>
              <a:gd name="connsiteX3" fmla="*/ 1587148 w 1587148"/>
              <a:gd name="connsiteY3" fmla="*/ 794084 h 810126"/>
              <a:gd name="connsiteX4" fmla="*/ 411079 w 1587148"/>
              <a:gd name="connsiteY4" fmla="*/ 810126 h 810126"/>
              <a:gd name="connsiteX0" fmla="*/ 699837 w 1875906"/>
              <a:gd name="connsiteY0" fmla="*/ 810126 h 810126"/>
              <a:gd name="connsiteX1" fmla="*/ 0 w 1875906"/>
              <a:gd name="connsiteY1" fmla="*/ 625643 h 810126"/>
              <a:gd name="connsiteX2" fmla="*/ 1677385 w 1875906"/>
              <a:gd name="connsiteY2" fmla="*/ 0 h 810126"/>
              <a:gd name="connsiteX3" fmla="*/ 1875906 w 1875906"/>
              <a:gd name="connsiteY3" fmla="*/ 794084 h 810126"/>
              <a:gd name="connsiteX4" fmla="*/ 699837 w 1875906"/>
              <a:gd name="connsiteY4" fmla="*/ 810126 h 810126"/>
              <a:gd name="connsiteX0" fmla="*/ 699837 w 1875906"/>
              <a:gd name="connsiteY0" fmla="*/ 810126 h 810126"/>
              <a:gd name="connsiteX1" fmla="*/ 0 w 1875906"/>
              <a:gd name="connsiteY1" fmla="*/ 625643 h 810126"/>
              <a:gd name="connsiteX2" fmla="*/ 1677385 w 1875906"/>
              <a:gd name="connsiteY2" fmla="*/ 0 h 810126"/>
              <a:gd name="connsiteX3" fmla="*/ 1875906 w 1875906"/>
              <a:gd name="connsiteY3" fmla="*/ 794084 h 810126"/>
              <a:gd name="connsiteX4" fmla="*/ 699837 w 1875906"/>
              <a:gd name="connsiteY4" fmla="*/ 810126 h 810126"/>
              <a:gd name="connsiteX0" fmla="*/ 699837 w 1875906"/>
              <a:gd name="connsiteY0" fmla="*/ 810126 h 833163"/>
              <a:gd name="connsiteX1" fmla="*/ 0 w 1875906"/>
              <a:gd name="connsiteY1" fmla="*/ 625643 h 833163"/>
              <a:gd name="connsiteX2" fmla="*/ 1677385 w 1875906"/>
              <a:gd name="connsiteY2" fmla="*/ 0 h 833163"/>
              <a:gd name="connsiteX3" fmla="*/ 1875906 w 1875906"/>
              <a:gd name="connsiteY3" fmla="*/ 794084 h 833163"/>
              <a:gd name="connsiteX4" fmla="*/ 699837 w 1875906"/>
              <a:gd name="connsiteY4" fmla="*/ 810126 h 833163"/>
              <a:gd name="connsiteX0" fmla="*/ 1590174 w 1875906"/>
              <a:gd name="connsiteY0" fmla="*/ 794084 h 826407"/>
              <a:gd name="connsiteX1" fmla="*/ 0 w 1875906"/>
              <a:gd name="connsiteY1" fmla="*/ 625643 h 826407"/>
              <a:gd name="connsiteX2" fmla="*/ 1677385 w 1875906"/>
              <a:gd name="connsiteY2" fmla="*/ 0 h 826407"/>
              <a:gd name="connsiteX3" fmla="*/ 1875906 w 1875906"/>
              <a:gd name="connsiteY3" fmla="*/ 794084 h 826407"/>
              <a:gd name="connsiteX4" fmla="*/ 1590174 w 1875906"/>
              <a:gd name="connsiteY4" fmla="*/ 794084 h 826407"/>
              <a:gd name="connsiteX0" fmla="*/ 1590174 w 1899969"/>
              <a:gd name="connsiteY0" fmla="*/ 794084 h 962526"/>
              <a:gd name="connsiteX1" fmla="*/ 0 w 1899969"/>
              <a:gd name="connsiteY1" fmla="*/ 625643 h 962526"/>
              <a:gd name="connsiteX2" fmla="*/ 1677385 w 1899969"/>
              <a:gd name="connsiteY2" fmla="*/ 0 h 962526"/>
              <a:gd name="connsiteX3" fmla="*/ 1899969 w 1899969"/>
              <a:gd name="connsiteY3" fmla="*/ 962526 h 962526"/>
              <a:gd name="connsiteX4" fmla="*/ 1590174 w 1899969"/>
              <a:gd name="connsiteY4" fmla="*/ 794084 h 962526"/>
              <a:gd name="connsiteX0" fmla="*/ 1638300 w 1899969"/>
              <a:gd name="connsiteY0" fmla="*/ 665747 h 962526"/>
              <a:gd name="connsiteX1" fmla="*/ 0 w 1899969"/>
              <a:gd name="connsiteY1" fmla="*/ 625643 h 962526"/>
              <a:gd name="connsiteX2" fmla="*/ 1677385 w 1899969"/>
              <a:gd name="connsiteY2" fmla="*/ 0 h 962526"/>
              <a:gd name="connsiteX3" fmla="*/ 1899969 w 1899969"/>
              <a:gd name="connsiteY3" fmla="*/ 962526 h 962526"/>
              <a:gd name="connsiteX4" fmla="*/ 1638300 w 1899969"/>
              <a:gd name="connsiteY4" fmla="*/ 665747 h 962526"/>
              <a:gd name="connsiteX0" fmla="*/ 1638300 w 1899969"/>
              <a:gd name="connsiteY0" fmla="*/ 665747 h 962526"/>
              <a:gd name="connsiteX1" fmla="*/ 0 w 1899969"/>
              <a:gd name="connsiteY1" fmla="*/ 625643 h 962526"/>
              <a:gd name="connsiteX2" fmla="*/ 1677385 w 1899969"/>
              <a:gd name="connsiteY2" fmla="*/ 0 h 962526"/>
              <a:gd name="connsiteX3" fmla="*/ 1899969 w 1899969"/>
              <a:gd name="connsiteY3" fmla="*/ 962526 h 962526"/>
              <a:gd name="connsiteX4" fmla="*/ 1638300 w 1899969"/>
              <a:gd name="connsiteY4" fmla="*/ 665747 h 962526"/>
              <a:gd name="connsiteX0" fmla="*/ 1638300 w 1899969"/>
              <a:gd name="connsiteY0" fmla="*/ 665747 h 962526"/>
              <a:gd name="connsiteX1" fmla="*/ 0 w 1899969"/>
              <a:gd name="connsiteY1" fmla="*/ 625643 h 962526"/>
              <a:gd name="connsiteX2" fmla="*/ 1677385 w 1899969"/>
              <a:gd name="connsiteY2" fmla="*/ 0 h 962526"/>
              <a:gd name="connsiteX3" fmla="*/ 1899969 w 1899969"/>
              <a:gd name="connsiteY3" fmla="*/ 962526 h 962526"/>
              <a:gd name="connsiteX4" fmla="*/ 1638300 w 1899969"/>
              <a:gd name="connsiteY4" fmla="*/ 665747 h 962526"/>
              <a:gd name="connsiteX0" fmla="*/ 1638300 w 1899969"/>
              <a:gd name="connsiteY0" fmla="*/ 665747 h 962526"/>
              <a:gd name="connsiteX1" fmla="*/ 0 w 1899969"/>
              <a:gd name="connsiteY1" fmla="*/ 625643 h 962526"/>
              <a:gd name="connsiteX2" fmla="*/ 1677385 w 1899969"/>
              <a:gd name="connsiteY2" fmla="*/ 0 h 962526"/>
              <a:gd name="connsiteX3" fmla="*/ 1899969 w 1899969"/>
              <a:gd name="connsiteY3" fmla="*/ 962526 h 962526"/>
              <a:gd name="connsiteX4" fmla="*/ 1638300 w 1899969"/>
              <a:gd name="connsiteY4" fmla="*/ 665747 h 962526"/>
              <a:gd name="connsiteX0" fmla="*/ 1638300 w 1899969"/>
              <a:gd name="connsiteY0" fmla="*/ 194965 h 491744"/>
              <a:gd name="connsiteX1" fmla="*/ 0 w 1899969"/>
              <a:gd name="connsiteY1" fmla="*/ 154861 h 491744"/>
              <a:gd name="connsiteX2" fmla="*/ 1645301 w 1899969"/>
              <a:gd name="connsiteY2" fmla="*/ 74649 h 491744"/>
              <a:gd name="connsiteX3" fmla="*/ 1899969 w 1899969"/>
              <a:gd name="connsiteY3" fmla="*/ 491744 h 491744"/>
              <a:gd name="connsiteX4" fmla="*/ 1638300 w 1899969"/>
              <a:gd name="connsiteY4" fmla="*/ 194965 h 491744"/>
              <a:gd name="connsiteX0" fmla="*/ 1638300 w 1899969"/>
              <a:gd name="connsiteY0" fmla="*/ 320841 h 617620"/>
              <a:gd name="connsiteX1" fmla="*/ 0 w 1899969"/>
              <a:gd name="connsiteY1" fmla="*/ 280737 h 617620"/>
              <a:gd name="connsiteX2" fmla="*/ 1645301 w 1899969"/>
              <a:gd name="connsiteY2" fmla="*/ 200525 h 617620"/>
              <a:gd name="connsiteX3" fmla="*/ 1899969 w 1899969"/>
              <a:gd name="connsiteY3" fmla="*/ 617620 h 617620"/>
              <a:gd name="connsiteX4" fmla="*/ 1638300 w 1899969"/>
              <a:gd name="connsiteY4" fmla="*/ 320841 h 617620"/>
              <a:gd name="connsiteX0" fmla="*/ 1638300 w 1899969"/>
              <a:gd name="connsiteY0" fmla="*/ 320841 h 617620"/>
              <a:gd name="connsiteX1" fmla="*/ 0 w 1899969"/>
              <a:gd name="connsiteY1" fmla="*/ 280737 h 617620"/>
              <a:gd name="connsiteX2" fmla="*/ 1645301 w 1899969"/>
              <a:gd name="connsiteY2" fmla="*/ 200525 h 617620"/>
              <a:gd name="connsiteX3" fmla="*/ 1899969 w 1899969"/>
              <a:gd name="connsiteY3" fmla="*/ 617620 h 617620"/>
              <a:gd name="connsiteX4" fmla="*/ 1638300 w 1899969"/>
              <a:gd name="connsiteY4" fmla="*/ 320841 h 617620"/>
              <a:gd name="connsiteX0" fmla="*/ 1638300 w 1909615"/>
              <a:gd name="connsiteY0" fmla="*/ 320841 h 617620"/>
              <a:gd name="connsiteX1" fmla="*/ 0 w 1909615"/>
              <a:gd name="connsiteY1" fmla="*/ 280737 h 617620"/>
              <a:gd name="connsiteX2" fmla="*/ 1645301 w 1909615"/>
              <a:gd name="connsiteY2" fmla="*/ 200525 h 617620"/>
              <a:gd name="connsiteX3" fmla="*/ 1899969 w 1909615"/>
              <a:gd name="connsiteY3" fmla="*/ 617620 h 617620"/>
              <a:gd name="connsiteX4" fmla="*/ 1909615 w 1909615"/>
              <a:gd name="connsiteY4" fmla="*/ 593556 h 617620"/>
              <a:gd name="connsiteX5" fmla="*/ 1638300 w 1909615"/>
              <a:gd name="connsiteY5" fmla="*/ 320841 h 617620"/>
              <a:gd name="connsiteX0" fmla="*/ 1638300 w 1909615"/>
              <a:gd name="connsiteY0" fmla="*/ 449180 h 745959"/>
              <a:gd name="connsiteX1" fmla="*/ 0 w 1909615"/>
              <a:gd name="connsiteY1" fmla="*/ 409076 h 745959"/>
              <a:gd name="connsiteX2" fmla="*/ 1645301 w 1909615"/>
              <a:gd name="connsiteY2" fmla="*/ 328864 h 745959"/>
              <a:gd name="connsiteX3" fmla="*/ 1899969 w 1909615"/>
              <a:gd name="connsiteY3" fmla="*/ 745959 h 745959"/>
              <a:gd name="connsiteX4" fmla="*/ 1909615 w 1909615"/>
              <a:gd name="connsiteY4" fmla="*/ 0 h 745959"/>
              <a:gd name="connsiteX5" fmla="*/ 1638300 w 1909615"/>
              <a:gd name="connsiteY5" fmla="*/ 449180 h 745959"/>
              <a:gd name="connsiteX0" fmla="*/ 1638300 w 1899969"/>
              <a:gd name="connsiteY0" fmla="*/ 320842 h 922420"/>
              <a:gd name="connsiteX1" fmla="*/ 0 w 1899969"/>
              <a:gd name="connsiteY1" fmla="*/ 280738 h 922420"/>
              <a:gd name="connsiteX2" fmla="*/ 1645301 w 1899969"/>
              <a:gd name="connsiteY2" fmla="*/ 200526 h 922420"/>
              <a:gd name="connsiteX3" fmla="*/ 1899969 w 1899969"/>
              <a:gd name="connsiteY3" fmla="*/ 617621 h 922420"/>
              <a:gd name="connsiteX4" fmla="*/ 1821383 w 1899969"/>
              <a:gd name="connsiteY4" fmla="*/ 922420 h 922420"/>
              <a:gd name="connsiteX5" fmla="*/ 1638300 w 1899969"/>
              <a:gd name="connsiteY5" fmla="*/ 320842 h 922420"/>
              <a:gd name="connsiteX0" fmla="*/ 1638300 w 1907990"/>
              <a:gd name="connsiteY0" fmla="*/ 386368 h 987946"/>
              <a:gd name="connsiteX1" fmla="*/ 0 w 1907990"/>
              <a:gd name="connsiteY1" fmla="*/ 346264 h 987946"/>
              <a:gd name="connsiteX2" fmla="*/ 1645301 w 1907990"/>
              <a:gd name="connsiteY2" fmla="*/ 266052 h 987946"/>
              <a:gd name="connsiteX3" fmla="*/ 1907990 w 1907990"/>
              <a:gd name="connsiteY3" fmla="*/ 105631 h 987946"/>
              <a:gd name="connsiteX4" fmla="*/ 1821383 w 1907990"/>
              <a:gd name="connsiteY4" fmla="*/ 987946 h 987946"/>
              <a:gd name="connsiteX5" fmla="*/ 1638300 w 1907990"/>
              <a:gd name="connsiteY5" fmla="*/ 386368 h 987946"/>
              <a:gd name="connsiteX0" fmla="*/ 1638300 w 1907990"/>
              <a:gd name="connsiteY0" fmla="*/ 320842 h 922420"/>
              <a:gd name="connsiteX1" fmla="*/ 0 w 1907990"/>
              <a:gd name="connsiteY1" fmla="*/ 280738 h 922420"/>
              <a:gd name="connsiteX2" fmla="*/ 1645301 w 1907990"/>
              <a:gd name="connsiteY2" fmla="*/ 200526 h 922420"/>
              <a:gd name="connsiteX3" fmla="*/ 1907990 w 1907990"/>
              <a:gd name="connsiteY3" fmla="*/ 40105 h 922420"/>
              <a:gd name="connsiteX4" fmla="*/ 1821383 w 1907990"/>
              <a:gd name="connsiteY4" fmla="*/ 922420 h 922420"/>
              <a:gd name="connsiteX5" fmla="*/ 1638300 w 1907990"/>
              <a:gd name="connsiteY5" fmla="*/ 320842 h 922420"/>
              <a:gd name="connsiteX0" fmla="*/ 1638300 w 2069484"/>
              <a:gd name="connsiteY0" fmla="*/ 320842 h 922420"/>
              <a:gd name="connsiteX1" fmla="*/ 0 w 2069484"/>
              <a:gd name="connsiteY1" fmla="*/ 280738 h 922420"/>
              <a:gd name="connsiteX2" fmla="*/ 1645301 w 2069484"/>
              <a:gd name="connsiteY2" fmla="*/ 200526 h 922420"/>
              <a:gd name="connsiteX3" fmla="*/ 1907990 w 2069484"/>
              <a:gd name="connsiteY3" fmla="*/ 40105 h 922420"/>
              <a:gd name="connsiteX4" fmla="*/ 1821383 w 2069484"/>
              <a:gd name="connsiteY4" fmla="*/ 922420 h 922420"/>
              <a:gd name="connsiteX5" fmla="*/ 1638300 w 2069484"/>
              <a:gd name="connsiteY5" fmla="*/ 320842 h 922420"/>
              <a:gd name="connsiteX0" fmla="*/ 1638300 w 2069484"/>
              <a:gd name="connsiteY0" fmla="*/ 294576 h 896154"/>
              <a:gd name="connsiteX1" fmla="*/ 0 w 2069484"/>
              <a:gd name="connsiteY1" fmla="*/ 254472 h 896154"/>
              <a:gd name="connsiteX2" fmla="*/ 1621238 w 2069484"/>
              <a:gd name="connsiteY2" fmla="*/ 230408 h 896154"/>
              <a:gd name="connsiteX3" fmla="*/ 1907990 w 2069484"/>
              <a:gd name="connsiteY3" fmla="*/ 13839 h 896154"/>
              <a:gd name="connsiteX4" fmla="*/ 1821383 w 2069484"/>
              <a:gd name="connsiteY4" fmla="*/ 896154 h 896154"/>
              <a:gd name="connsiteX5" fmla="*/ 1638300 w 2069484"/>
              <a:gd name="connsiteY5" fmla="*/ 294576 h 896154"/>
              <a:gd name="connsiteX0" fmla="*/ 1638300 w 2069484"/>
              <a:gd name="connsiteY0" fmla="*/ 386816 h 988394"/>
              <a:gd name="connsiteX1" fmla="*/ 0 w 2069484"/>
              <a:gd name="connsiteY1" fmla="*/ 346712 h 988394"/>
              <a:gd name="connsiteX2" fmla="*/ 1621238 w 2069484"/>
              <a:gd name="connsiteY2" fmla="*/ 322648 h 988394"/>
              <a:gd name="connsiteX3" fmla="*/ 1907990 w 2069484"/>
              <a:gd name="connsiteY3" fmla="*/ 106079 h 988394"/>
              <a:gd name="connsiteX4" fmla="*/ 1821383 w 2069484"/>
              <a:gd name="connsiteY4" fmla="*/ 988394 h 988394"/>
              <a:gd name="connsiteX5" fmla="*/ 1638300 w 2069484"/>
              <a:gd name="connsiteY5" fmla="*/ 386816 h 988394"/>
              <a:gd name="connsiteX0" fmla="*/ 1638300 w 2069484"/>
              <a:gd name="connsiteY0" fmla="*/ 394722 h 996300"/>
              <a:gd name="connsiteX1" fmla="*/ 0 w 2069484"/>
              <a:gd name="connsiteY1" fmla="*/ 354618 h 996300"/>
              <a:gd name="connsiteX2" fmla="*/ 1653322 w 2069484"/>
              <a:gd name="connsiteY2" fmla="*/ 306491 h 996300"/>
              <a:gd name="connsiteX3" fmla="*/ 1907990 w 2069484"/>
              <a:gd name="connsiteY3" fmla="*/ 113985 h 996300"/>
              <a:gd name="connsiteX4" fmla="*/ 1821383 w 2069484"/>
              <a:gd name="connsiteY4" fmla="*/ 996300 h 996300"/>
              <a:gd name="connsiteX5" fmla="*/ 1638300 w 2069484"/>
              <a:gd name="connsiteY5" fmla="*/ 394722 h 996300"/>
              <a:gd name="connsiteX0" fmla="*/ 1638300 w 2066482"/>
              <a:gd name="connsiteY0" fmla="*/ 394722 h 996300"/>
              <a:gd name="connsiteX1" fmla="*/ 0 w 2066482"/>
              <a:gd name="connsiteY1" fmla="*/ 354618 h 996300"/>
              <a:gd name="connsiteX2" fmla="*/ 1653322 w 2066482"/>
              <a:gd name="connsiteY2" fmla="*/ 306491 h 996300"/>
              <a:gd name="connsiteX3" fmla="*/ 1907990 w 2066482"/>
              <a:gd name="connsiteY3" fmla="*/ 113985 h 996300"/>
              <a:gd name="connsiteX4" fmla="*/ 1821383 w 2066482"/>
              <a:gd name="connsiteY4" fmla="*/ 996300 h 996300"/>
              <a:gd name="connsiteX5" fmla="*/ 1638300 w 2066482"/>
              <a:gd name="connsiteY5" fmla="*/ 394722 h 996300"/>
              <a:gd name="connsiteX0" fmla="*/ 1638300 w 1907990"/>
              <a:gd name="connsiteY0" fmla="*/ 394722 h 996300"/>
              <a:gd name="connsiteX1" fmla="*/ 0 w 1907990"/>
              <a:gd name="connsiteY1" fmla="*/ 354618 h 996300"/>
              <a:gd name="connsiteX2" fmla="*/ 1653322 w 1907990"/>
              <a:gd name="connsiteY2" fmla="*/ 306491 h 996300"/>
              <a:gd name="connsiteX3" fmla="*/ 1907990 w 1907990"/>
              <a:gd name="connsiteY3" fmla="*/ 113985 h 996300"/>
              <a:gd name="connsiteX4" fmla="*/ 1821383 w 1907990"/>
              <a:gd name="connsiteY4" fmla="*/ 996300 h 996300"/>
              <a:gd name="connsiteX5" fmla="*/ 1638300 w 1907990"/>
              <a:gd name="connsiteY5" fmla="*/ 394722 h 996300"/>
              <a:gd name="connsiteX0" fmla="*/ 1638300 w 1859863"/>
              <a:gd name="connsiteY0" fmla="*/ 501484 h 1103062"/>
              <a:gd name="connsiteX1" fmla="*/ 0 w 1859863"/>
              <a:gd name="connsiteY1" fmla="*/ 461380 h 1103062"/>
              <a:gd name="connsiteX2" fmla="*/ 1653322 w 1859863"/>
              <a:gd name="connsiteY2" fmla="*/ 413253 h 1103062"/>
              <a:gd name="connsiteX3" fmla="*/ 1859863 w 1859863"/>
              <a:gd name="connsiteY3" fmla="*/ 76368 h 1103062"/>
              <a:gd name="connsiteX4" fmla="*/ 1821383 w 1859863"/>
              <a:gd name="connsiteY4" fmla="*/ 1103062 h 1103062"/>
              <a:gd name="connsiteX5" fmla="*/ 1638300 w 1859863"/>
              <a:gd name="connsiteY5" fmla="*/ 501484 h 1103062"/>
              <a:gd name="connsiteX0" fmla="*/ 1638300 w 1859863"/>
              <a:gd name="connsiteY0" fmla="*/ 425116 h 1026694"/>
              <a:gd name="connsiteX1" fmla="*/ 0 w 1859863"/>
              <a:gd name="connsiteY1" fmla="*/ 385012 h 1026694"/>
              <a:gd name="connsiteX2" fmla="*/ 1653322 w 1859863"/>
              <a:gd name="connsiteY2" fmla="*/ 336885 h 1026694"/>
              <a:gd name="connsiteX3" fmla="*/ 1859863 w 1859863"/>
              <a:gd name="connsiteY3" fmla="*/ 0 h 1026694"/>
              <a:gd name="connsiteX4" fmla="*/ 1821383 w 1859863"/>
              <a:gd name="connsiteY4" fmla="*/ 1026694 h 1026694"/>
              <a:gd name="connsiteX5" fmla="*/ 1638300 w 1859863"/>
              <a:gd name="connsiteY5" fmla="*/ 425116 h 1026694"/>
              <a:gd name="connsiteX0" fmla="*/ 1638300 w 1859863"/>
              <a:gd name="connsiteY0" fmla="*/ 425116 h 610092"/>
              <a:gd name="connsiteX1" fmla="*/ 0 w 1859863"/>
              <a:gd name="connsiteY1" fmla="*/ 385012 h 610092"/>
              <a:gd name="connsiteX2" fmla="*/ 1653322 w 1859863"/>
              <a:gd name="connsiteY2" fmla="*/ 336885 h 610092"/>
              <a:gd name="connsiteX3" fmla="*/ 1859863 w 1859863"/>
              <a:gd name="connsiteY3" fmla="*/ 0 h 610092"/>
              <a:gd name="connsiteX4" fmla="*/ 1829404 w 1859863"/>
              <a:gd name="connsiteY4" fmla="*/ 593557 h 610092"/>
              <a:gd name="connsiteX5" fmla="*/ 1638300 w 1859863"/>
              <a:gd name="connsiteY5" fmla="*/ 425116 h 610092"/>
              <a:gd name="connsiteX0" fmla="*/ 1638300 w 1859863"/>
              <a:gd name="connsiteY0" fmla="*/ 425116 h 610092"/>
              <a:gd name="connsiteX1" fmla="*/ 0 w 1859863"/>
              <a:gd name="connsiteY1" fmla="*/ 385012 h 610092"/>
              <a:gd name="connsiteX2" fmla="*/ 1653322 w 1859863"/>
              <a:gd name="connsiteY2" fmla="*/ 336885 h 610092"/>
              <a:gd name="connsiteX3" fmla="*/ 1859863 w 1859863"/>
              <a:gd name="connsiteY3" fmla="*/ 0 h 610092"/>
              <a:gd name="connsiteX4" fmla="*/ 1829404 w 1859863"/>
              <a:gd name="connsiteY4" fmla="*/ 593557 h 610092"/>
              <a:gd name="connsiteX5" fmla="*/ 1638300 w 1859863"/>
              <a:gd name="connsiteY5" fmla="*/ 425116 h 610092"/>
              <a:gd name="connsiteX0" fmla="*/ 1638300 w 1863014"/>
              <a:gd name="connsiteY0" fmla="*/ 425116 h 610092"/>
              <a:gd name="connsiteX1" fmla="*/ 0 w 1863014"/>
              <a:gd name="connsiteY1" fmla="*/ 385012 h 610092"/>
              <a:gd name="connsiteX2" fmla="*/ 1653322 w 1863014"/>
              <a:gd name="connsiteY2" fmla="*/ 336885 h 610092"/>
              <a:gd name="connsiteX3" fmla="*/ 1859863 w 1863014"/>
              <a:gd name="connsiteY3" fmla="*/ 0 h 610092"/>
              <a:gd name="connsiteX4" fmla="*/ 1829404 w 1863014"/>
              <a:gd name="connsiteY4" fmla="*/ 593557 h 610092"/>
              <a:gd name="connsiteX5" fmla="*/ 1638300 w 1863014"/>
              <a:gd name="connsiteY5" fmla="*/ 425116 h 610092"/>
              <a:gd name="connsiteX0" fmla="*/ 1638300 w 1841078"/>
              <a:gd name="connsiteY0" fmla="*/ 305395 h 490371"/>
              <a:gd name="connsiteX1" fmla="*/ 0 w 1841078"/>
              <a:gd name="connsiteY1" fmla="*/ 265291 h 490371"/>
              <a:gd name="connsiteX2" fmla="*/ 1653322 w 1841078"/>
              <a:gd name="connsiteY2" fmla="*/ 217164 h 490371"/>
              <a:gd name="connsiteX3" fmla="*/ 1827779 w 1841078"/>
              <a:gd name="connsiteY3" fmla="*/ 32679 h 490371"/>
              <a:gd name="connsiteX4" fmla="*/ 1829404 w 1841078"/>
              <a:gd name="connsiteY4" fmla="*/ 473836 h 490371"/>
              <a:gd name="connsiteX5" fmla="*/ 1638300 w 1841078"/>
              <a:gd name="connsiteY5" fmla="*/ 305395 h 490371"/>
              <a:gd name="connsiteX0" fmla="*/ 1638300 w 1841078"/>
              <a:gd name="connsiteY0" fmla="*/ 396603 h 581579"/>
              <a:gd name="connsiteX1" fmla="*/ 0 w 1841078"/>
              <a:gd name="connsiteY1" fmla="*/ 356499 h 581579"/>
              <a:gd name="connsiteX2" fmla="*/ 1653322 w 1841078"/>
              <a:gd name="connsiteY2" fmla="*/ 308372 h 581579"/>
              <a:gd name="connsiteX3" fmla="*/ 1827779 w 1841078"/>
              <a:gd name="connsiteY3" fmla="*/ 123887 h 581579"/>
              <a:gd name="connsiteX4" fmla="*/ 1829404 w 1841078"/>
              <a:gd name="connsiteY4" fmla="*/ 565044 h 581579"/>
              <a:gd name="connsiteX5" fmla="*/ 1638300 w 1841078"/>
              <a:gd name="connsiteY5" fmla="*/ 396603 h 581579"/>
              <a:gd name="connsiteX0" fmla="*/ 1638300 w 1839555"/>
              <a:gd name="connsiteY0" fmla="*/ 396603 h 581579"/>
              <a:gd name="connsiteX1" fmla="*/ 0 w 1839555"/>
              <a:gd name="connsiteY1" fmla="*/ 356499 h 581579"/>
              <a:gd name="connsiteX2" fmla="*/ 1653322 w 1839555"/>
              <a:gd name="connsiteY2" fmla="*/ 308372 h 581579"/>
              <a:gd name="connsiteX3" fmla="*/ 1827779 w 1839555"/>
              <a:gd name="connsiteY3" fmla="*/ 123887 h 581579"/>
              <a:gd name="connsiteX4" fmla="*/ 1829404 w 1839555"/>
              <a:gd name="connsiteY4" fmla="*/ 565044 h 581579"/>
              <a:gd name="connsiteX5" fmla="*/ 1638300 w 1839555"/>
              <a:gd name="connsiteY5" fmla="*/ 396603 h 581579"/>
              <a:gd name="connsiteX0" fmla="*/ 1638300 w 1839555"/>
              <a:gd name="connsiteY0" fmla="*/ 394675 h 579651"/>
              <a:gd name="connsiteX1" fmla="*/ 0 w 1839555"/>
              <a:gd name="connsiteY1" fmla="*/ 354571 h 579651"/>
              <a:gd name="connsiteX2" fmla="*/ 1642171 w 1839555"/>
              <a:gd name="connsiteY2" fmla="*/ 312020 h 579651"/>
              <a:gd name="connsiteX3" fmla="*/ 1827779 w 1839555"/>
              <a:gd name="connsiteY3" fmla="*/ 121959 h 579651"/>
              <a:gd name="connsiteX4" fmla="*/ 1829404 w 1839555"/>
              <a:gd name="connsiteY4" fmla="*/ 563116 h 579651"/>
              <a:gd name="connsiteX5" fmla="*/ 1638300 w 1839555"/>
              <a:gd name="connsiteY5" fmla="*/ 394675 h 579651"/>
              <a:gd name="connsiteX0" fmla="*/ 1638300 w 1839555"/>
              <a:gd name="connsiteY0" fmla="*/ 335205 h 520181"/>
              <a:gd name="connsiteX1" fmla="*/ 0 w 1839555"/>
              <a:gd name="connsiteY1" fmla="*/ 295101 h 520181"/>
              <a:gd name="connsiteX2" fmla="*/ 1642171 w 1839555"/>
              <a:gd name="connsiteY2" fmla="*/ 252550 h 520181"/>
              <a:gd name="connsiteX3" fmla="*/ 1827779 w 1839555"/>
              <a:gd name="connsiteY3" fmla="*/ 62489 h 520181"/>
              <a:gd name="connsiteX4" fmla="*/ 1829404 w 1839555"/>
              <a:gd name="connsiteY4" fmla="*/ 503646 h 520181"/>
              <a:gd name="connsiteX5" fmla="*/ 1638300 w 1839555"/>
              <a:gd name="connsiteY5" fmla="*/ 335205 h 520181"/>
              <a:gd name="connsiteX0" fmla="*/ 1638300 w 1837241"/>
              <a:gd name="connsiteY0" fmla="*/ 335205 h 520181"/>
              <a:gd name="connsiteX1" fmla="*/ 0 w 1837241"/>
              <a:gd name="connsiteY1" fmla="*/ 295101 h 520181"/>
              <a:gd name="connsiteX2" fmla="*/ 1642171 w 1837241"/>
              <a:gd name="connsiteY2" fmla="*/ 252550 h 520181"/>
              <a:gd name="connsiteX3" fmla="*/ 1827779 w 1837241"/>
              <a:gd name="connsiteY3" fmla="*/ 62489 h 520181"/>
              <a:gd name="connsiteX4" fmla="*/ 1829404 w 1837241"/>
              <a:gd name="connsiteY4" fmla="*/ 503646 h 520181"/>
              <a:gd name="connsiteX5" fmla="*/ 1638300 w 1837241"/>
              <a:gd name="connsiteY5" fmla="*/ 335205 h 520181"/>
              <a:gd name="connsiteX0" fmla="*/ 1638300 w 1834682"/>
              <a:gd name="connsiteY0" fmla="*/ 335205 h 520181"/>
              <a:gd name="connsiteX1" fmla="*/ 0 w 1834682"/>
              <a:gd name="connsiteY1" fmla="*/ 295101 h 520181"/>
              <a:gd name="connsiteX2" fmla="*/ 1642171 w 1834682"/>
              <a:gd name="connsiteY2" fmla="*/ 252550 h 520181"/>
              <a:gd name="connsiteX3" fmla="*/ 1827779 w 1834682"/>
              <a:gd name="connsiteY3" fmla="*/ 62489 h 520181"/>
              <a:gd name="connsiteX4" fmla="*/ 1829404 w 1834682"/>
              <a:gd name="connsiteY4" fmla="*/ 503646 h 520181"/>
              <a:gd name="connsiteX5" fmla="*/ 1638300 w 1834682"/>
              <a:gd name="connsiteY5" fmla="*/ 335205 h 520181"/>
              <a:gd name="connsiteX0" fmla="*/ 1638300 w 1834682"/>
              <a:gd name="connsiteY0" fmla="*/ 335205 h 559402"/>
              <a:gd name="connsiteX1" fmla="*/ 0 w 1834682"/>
              <a:gd name="connsiteY1" fmla="*/ 295101 h 559402"/>
              <a:gd name="connsiteX2" fmla="*/ 1642171 w 1834682"/>
              <a:gd name="connsiteY2" fmla="*/ 252550 h 559402"/>
              <a:gd name="connsiteX3" fmla="*/ 1827779 w 1834682"/>
              <a:gd name="connsiteY3" fmla="*/ 62489 h 559402"/>
              <a:gd name="connsiteX4" fmla="*/ 1829404 w 1834682"/>
              <a:gd name="connsiteY4" fmla="*/ 559402 h 559402"/>
              <a:gd name="connsiteX5" fmla="*/ 1638300 w 1834682"/>
              <a:gd name="connsiteY5" fmla="*/ 335205 h 559402"/>
              <a:gd name="connsiteX0" fmla="*/ 1638300 w 1834682"/>
              <a:gd name="connsiteY0" fmla="*/ 335205 h 559402"/>
              <a:gd name="connsiteX1" fmla="*/ 0 w 1834682"/>
              <a:gd name="connsiteY1" fmla="*/ 295101 h 559402"/>
              <a:gd name="connsiteX2" fmla="*/ 1642171 w 1834682"/>
              <a:gd name="connsiteY2" fmla="*/ 252550 h 559402"/>
              <a:gd name="connsiteX3" fmla="*/ 1827779 w 1834682"/>
              <a:gd name="connsiteY3" fmla="*/ 62489 h 559402"/>
              <a:gd name="connsiteX4" fmla="*/ 1829404 w 1834682"/>
              <a:gd name="connsiteY4" fmla="*/ 559402 h 559402"/>
              <a:gd name="connsiteX5" fmla="*/ 1638300 w 1834682"/>
              <a:gd name="connsiteY5" fmla="*/ 335205 h 559402"/>
              <a:gd name="connsiteX0" fmla="*/ 1638300 w 1834682"/>
              <a:gd name="connsiteY0" fmla="*/ 335205 h 559402"/>
              <a:gd name="connsiteX1" fmla="*/ 0 w 1834682"/>
              <a:gd name="connsiteY1" fmla="*/ 295101 h 559402"/>
              <a:gd name="connsiteX2" fmla="*/ 1642171 w 1834682"/>
              <a:gd name="connsiteY2" fmla="*/ 252550 h 559402"/>
              <a:gd name="connsiteX3" fmla="*/ 1827779 w 1834682"/>
              <a:gd name="connsiteY3" fmla="*/ 62489 h 559402"/>
              <a:gd name="connsiteX4" fmla="*/ 1829404 w 1834682"/>
              <a:gd name="connsiteY4" fmla="*/ 559402 h 559402"/>
              <a:gd name="connsiteX5" fmla="*/ 1638300 w 1834682"/>
              <a:gd name="connsiteY5" fmla="*/ 335205 h 559402"/>
              <a:gd name="connsiteX0" fmla="*/ 1638300 w 1834682"/>
              <a:gd name="connsiteY0" fmla="*/ 335205 h 559402"/>
              <a:gd name="connsiteX1" fmla="*/ 0 w 1834682"/>
              <a:gd name="connsiteY1" fmla="*/ 295101 h 559402"/>
              <a:gd name="connsiteX2" fmla="*/ 1642171 w 1834682"/>
              <a:gd name="connsiteY2" fmla="*/ 252550 h 559402"/>
              <a:gd name="connsiteX3" fmla="*/ 1827779 w 1834682"/>
              <a:gd name="connsiteY3" fmla="*/ 62489 h 559402"/>
              <a:gd name="connsiteX4" fmla="*/ 1829404 w 1834682"/>
              <a:gd name="connsiteY4" fmla="*/ 559402 h 559402"/>
              <a:gd name="connsiteX5" fmla="*/ 1638300 w 1834682"/>
              <a:gd name="connsiteY5" fmla="*/ 335205 h 55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682" h="559402">
                <a:moveTo>
                  <a:pt x="1638300" y="335205"/>
                </a:moveTo>
                <a:cubicBezTo>
                  <a:pt x="947821" y="594554"/>
                  <a:pt x="524188" y="614638"/>
                  <a:pt x="0" y="295101"/>
                </a:cubicBezTo>
                <a:cubicBezTo>
                  <a:pt x="558052" y="-39045"/>
                  <a:pt x="1203359" y="11919"/>
                  <a:pt x="1642171" y="252550"/>
                </a:cubicBezTo>
                <a:cubicBezTo>
                  <a:pt x="1863418" y="-97702"/>
                  <a:pt x="1839046" y="-1712"/>
                  <a:pt x="1827779" y="62489"/>
                </a:cubicBezTo>
                <a:cubicBezTo>
                  <a:pt x="1822289" y="352682"/>
                  <a:pt x="1827950" y="414565"/>
                  <a:pt x="1829404" y="559402"/>
                </a:cubicBezTo>
                <a:lnTo>
                  <a:pt x="1638300" y="33520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p:cNvSpPr/>
          <p:nvPr/>
        </p:nvSpPr>
        <p:spPr>
          <a:xfrm>
            <a:off x="1458666" y="3727131"/>
            <a:ext cx="425547" cy="1427814"/>
          </a:xfrm>
          <a:prstGeom prst="downArrow">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下矢印 26"/>
          <p:cNvSpPr/>
          <p:nvPr/>
        </p:nvSpPr>
        <p:spPr>
          <a:xfrm rot="16200000">
            <a:off x="6220156" y="3402855"/>
            <a:ext cx="425547" cy="5304158"/>
          </a:xfrm>
          <a:prstGeom prst="downArrow">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方体 30"/>
          <p:cNvSpPr/>
          <p:nvPr/>
        </p:nvSpPr>
        <p:spPr>
          <a:xfrm>
            <a:off x="3310450" y="3873876"/>
            <a:ext cx="2713703" cy="498472"/>
          </a:xfrm>
          <a:prstGeom prst="cube">
            <a:avLst>
              <a:gd name="adj" fmla="val 8121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4400314" y="3429370"/>
            <a:ext cx="543658" cy="532420"/>
          </a:xfrm>
          <a:prstGeom prst="ellipse">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r="100000" b="100000"/>
            </a:path>
            <a:tileRect l="-100000" t="-100000"/>
          </a:gradFill>
          <a:ln>
            <a:noFill/>
          </a:ln>
          <a:scene3d>
            <a:camera prst="orthographicFront">
              <a:rot lat="0" lon="212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err="1" smtClean="0">
                <a:solidFill>
                  <a:sysClr val="windowText" lastClr="000000"/>
                </a:solidFill>
              </a:rPr>
              <a:t>Sr</a:t>
            </a:r>
            <a:endParaRPr kumimoji="1" lang="ja-JP" altLang="en-US" sz="1000" dirty="0">
              <a:solidFill>
                <a:sysClr val="windowText" lastClr="000000"/>
              </a:solidFill>
            </a:endParaRPr>
          </a:p>
        </p:txBody>
      </p:sp>
      <p:sp>
        <p:nvSpPr>
          <p:cNvPr id="30" name="円/楕円 29" title="K"/>
          <p:cNvSpPr/>
          <p:nvPr/>
        </p:nvSpPr>
        <p:spPr>
          <a:xfrm>
            <a:off x="3553230" y="3429371"/>
            <a:ext cx="532420" cy="532420"/>
          </a:xfrm>
          <a:prstGeom prst="ellipse">
            <a:avLst/>
          </a:prstGeom>
          <a:gradFill flip="none" rotWithShape="1">
            <a:gsLst>
              <a:gs pos="16000">
                <a:schemeClr val="bg1">
                  <a:lumMod val="95000"/>
                </a:schemeClr>
              </a:gs>
              <a:gs pos="71687">
                <a:srgbClr val="B3C8E2"/>
              </a:gs>
              <a:gs pos="86000">
                <a:srgbClr val="B4C9E3"/>
              </a:gs>
              <a:gs pos="76994">
                <a:srgbClr val="B2C7E2"/>
              </a:gs>
              <a:gs pos="82000">
                <a:srgbClr val="B4C9E3"/>
              </a:gs>
              <a:gs pos="87000">
                <a:srgbClr val="B4C9E3"/>
              </a:gs>
              <a:gs pos="53000">
                <a:srgbClr val="B4C9E3"/>
              </a:gs>
              <a:gs pos="68000">
                <a:srgbClr val="B5CAE3"/>
              </a:gs>
              <a:gs pos="90000">
                <a:schemeClr val="accent1">
                  <a:lumMod val="45000"/>
                  <a:lumOff val="55000"/>
                </a:schemeClr>
              </a:gs>
              <a:gs pos="30000">
                <a:schemeClr val="accent1">
                  <a:lumMod val="19000"/>
                  <a:lumOff val="81000"/>
                </a:schemeClr>
              </a:gs>
            </a:gsLst>
            <a:path path="circle">
              <a:fillToRect r="100000" b="100000"/>
            </a:path>
            <a:tileRect l="-100000" t="-100000"/>
          </a:gradFill>
          <a:ln>
            <a:noFill/>
          </a:ln>
          <a:scene3d>
            <a:camera prst="orthographicFront">
              <a:rot lat="0" lon="212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smtClean="0">
                <a:solidFill>
                  <a:sysClr val="windowText" lastClr="000000"/>
                </a:solidFill>
              </a:rPr>
              <a:t>K</a:t>
            </a:r>
            <a:endParaRPr kumimoji="1" lang="ja-JP" altLang="en-US" sz="1000" dirty="0">
              <a:solidFill>
                <a:sysClr val="windowText" lastClr="000000"/>
              </a:solidFill>
            </a:endParaRPr>
          </a:p>
        </p:txBody>
      </p:sp>
      <p:sp>
        <p:nvSpPr>
          <p:cNvPr id="32" name="円/楕円 31" title="K"/>
          <p:cNvSpPr/>
          <p:nvPr/>
        </p:nvSpPr>
        <p:spPr>
          <a:xfrm>
            <a:off x="3941603" y="3596519"/>
            <a:ext cx="532420" cy="532420"/>
          </a:xfrm>
          <a:prstGeom prst="ellipse">
            <a:avLst/>
          </a:prstGeom>
          <a:gradFill flip="none" rotWithShape="1">
            <a:gsLst>
              <a:gs pos="16000">
                <a:schemeClr val="bg1">
                  <a:lumMod val="95000"/>
                </a:schemeClr>
              </a:gs>
              <a:gs pos="71687">
                <a:srgbClr val="B3C8E2"/>
              </a:gs>
              <a:gs pos="86000">
                <a:srgbClr val="B4C9E3"/>
              </a:gs>
              <a:gs pos="76994">
                <a:srgbClr val="B2C7E2"/>
              </a:gs>
              <a:gs pos="82000">
                <a:srgbClr val="B4C9E3"/>
              </a:gs>
              <a:gs pos="87000">
                <a:srgbClr val="B4C9E3"/>
              </a:gs>
              <a:gs pos="53000">
                <a:srgbClr val="B4C9E3"/>
              </a:gs>
              <a:gs pos="68000">
                <a:srgbClr val="B5CAE3"/>
              </a:gs>
              <a:gs pos="90000">
                <a:schemeClr val="accent1">
                  <a:lumMod val="45000"/>
                  <a:lumOff val="55000"/>
                </a:schemeClr>
              </a:gs>
              <a:gs pos="30000">
                <a:schemeClr val="accent1">
                  <a:lumMod val="19000"/>
                  <a:lumOff val="81000"/>
                </a:schemeClr>
              </a:gs>
            </a:gsLst>
            <a:path path="circle">
              <a:fillToRect r="100000" b="100000"/>
            </a:path>
            <a:tileRect l="-100000" t="-100000"/>
          </a:gradFill>
          <a:ln>
            <a:noFill/>
          </a:ln>
          <a:scene3d>
            <a:camera prst="orthographicFront">
              <a:rot lat="0" lon="212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smtClean="0">
                <a:solidFill>
                  <a:sysClr val="windowText" lastClr="000000"/>
                </a:solidFill>
              </a:rPr>
              <a:t>K</a:t>
            </a:r>
            <a:endParaRPr kumimoji="1" lang="ja-JP" altLang="en-US" sz="1000" dirty="0">
              <a:solidFill>
                <a:sysClr val="windowText" lastClr="000000"/>
              </a:solidFill>
            </a:endParaRPr>
          </a:p>
        </p:txBody>
      </p:sp>
      <p:sp>
        <p:nvSpPr>
          <p:cNvPr id="33" name="円/楕円 32" title="K"/>
          <p:cNvSpPr/>
          <p:nvPr/>
        </p:nvSpPr>
        <p:spPr>
          <a:xfrm>
            <a:off x="3248430" y="3626015"/>
            <a:ext cx="532420" cy="532420"/>
          </a:xfrm>
          <a:prstGeom prst="ellipse">
            <a:avLst/>
          </a:prstGeom>
          <a:gradFill flip="none" rotWithShape="1">
            <a:gsLst>
              <a:gs pos="16000">
                <a:schemeClr val="bg1">
                  <a:lumMod val="95000"/>
                </a:schemeClr>
              </a:gs>
              <a:gs pos="71687">
                <a:srgbClr val="B3C8E2"/>
              </a:gs>
              <a:gs pos="86000">
                <a:srgbClr val="B4C9E3"/>
              </a:gs>
              <a:gs pos="76994">
                <a:srgbClr val="B2C7E2"/>
              </a:gs>
              <a:gs pos="82000">
                <a:srgbClr val="B4C9E3"/>
              </a:gs>
              <a:gs pos="87000">
                <a:srgbClr val="B4C9E3"/>
              </a:gs>
              <a:gs pos="53000">
                <a:srgbClr val="B4C9E3"/>
              </a:gs>
              <a:gs pos="68000">
                <a:srgbClr val="B5CAE3"/>
              </a:gs>
              <a:gs pos="90000">
                <a:schemeClr val="accent1">
                  <a:lumMod val="45000"/>
                  <a:lumOff val="55000"/>
                </a:schemeClr>
              </a:gs>
              <a:gs pos="30000">
                <a:schemeClr val="accent1">
                  <a:lumMod val="19000"/>
                  <a:lumOff val="81000"/>
                </a:schemeClr>
              </a:gs>
            </a:gsLst>
            <a:path path="circle">
              <a:fillToRect r="100000" b="100000"/>
            </a:path>
            <a:tileRect l="-100000" t="-100000"/>
          </a:gradFill>
          <a:ln>
            <a:noFill/>
          </a:ln>
          <a:scene3d>
            <a:camera prst="orthographicFront">
              <a:rot lat="0" lon="212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smtClean="0">
                <a:solidFill>
                  <a:sysClr val="windowText" lastClr="000000"/>
                </a:solidFill>
              </a:rPr>
              <a:t>K</a:t>
            </a:r>
            <a:endParaRPr kumimoji="1" lang="ja-JP" altLang="en-US" sz="1000" dirty="0">
              <a:solidFill>
                <a:sysClr val="windowText" lastClr="000000"/>
              </a:solidFill>
            </a:endParaRPr>
          </a:p>
        </p:txBody>
      </p:sp>
      <p:sp>
        <p:nvSpPr>
          <p:cNvPr id="34" name="円/楕円 33" title="K"/>
          <p:cNvSpPr/>
          <p:nvPr/>
        </p:nvSpPr>
        <p:spPr>
          <a:xfrm>
            <a:off x="4738228" y="3614663"/>
            <a:ext cx="532420" cy="532420"/>
          </a:xfrm>
          <a:prstGeom prst="ellipse">
            <a:avLst/>
          </a:prstGeom>
          <a:gradFill flip="none" rotWithShape="1">
            <a:gsLst>
              <a:gs pos="16000">
                <a:schemeClr val="bg1">
                  <a:lumMod val="95000"/>
                </a:schemeClr>
              </a:gs>
              <a:gs pos="71687">
                <a:srgbClr val="B3C8E2"/>
              </a:gs>
              <a:gs pos="86000">
                <a:srgbClr val="B4C9E3"/>
              </a:gs>
              <a:gs pos="76994">
                <a:srgbClr val="B2C7E2"/>
              </a:gs>
              <a:gs pos="82000">
                <a:srgbClr val="B4C9E3"/>
              </a:gs>
              <a:gs pos="87000">
                <a:srgbClr val="B4C9E3"/>
              </a:gs>
              <a:gs pos="53000">
                <a:srgbClr val="B4C9E3"/>
              </a:gs>
              <a:gs pos="68000">
                <a:srgbClr val="B5CAE3"/>
              </a:gs>
              <a:gs pos="90000">
                <a:schemeClr val="accent1">
                  <a:lumMod val="45000"/>
                  <a:lumOff val="55000"/>
                </a:schemeClr>
              </a:gs>
              <a:gs pos="30000">
                <a:schemeClr val="accent1">
                  <a:lumMod val="19000"/>
                  <a:lumOff val="81000"/>
                </a:schemeClr>
              </a:gs>
            </a:gsLst>
            <a:path path="circle">
              <a:fillToRect r="100000" b="100000"/>
            </a:path>
            <a:tileRect l="-100000" t="-100000"/>
          </a:gradFill>
          <a:ln>
            <a:noFill/>
          </a:ln>
          <a:scene3d>
            <a:camera prst="orthographicFront">
              <a:rot lat="0" lon="212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smtClean="0">
                <a:solidFill>
                  <a:sysClr val="windowText" lastClr="000000"/>
                </a:solidFill>
              </a:rPr>
              <a:t>K</a:t>
            </a:r>
            <a:endParaRPr kumimoji="1" lang="ja-JP" altLang="en-US" sz="1000" dirty="0">
              <a:solidFill>
                <a:sysClr val="windowText" lastClr="000000"/>
              </a:solidFill>
            </a:endParaRPr>
          </a:p>
        </p:txBody>
      </p:sp>
      <p:sp>
        <p:nvSpPr>
          <p:cNvPr id="35" name="円/楕円 34" title="K"/>
          <p:cNvSpPr/>
          <p:nvPr/>
        </p:nvSpPr>
        <p:spPr>
          <a:xfrm>
            <a:off x="5281838" y="3480430"/>
            <a:ext cx="532420" cy="532420"/>
          </a:xfrm>
          <a:prstGeom prst="ellipse">
            <a:avLst/>
          </a:prstGeom>
          <a:gradFill flip="none" rotWithShape="1">
            <a:gsLst>
              <a:gs pos="16000">
                <a:schemeClr val="bg1">
                  <a:lumMod val="95000"/>
                </a:schemeClr>
              </a:gs>
              <a:gs pos="71687">
                <a:srgbClr val="B3C8E2"/>
              </a:gs>
              <a:gs pos="86000">
                <a:srgbClr val="B4C9E3"/>
              </a:gs>
              <a:gs pos="76994">
                <a:srgbClr val="B2C7E2"/>
              </a:gs>
              <a:gs pos="82000">
                <a:srgbClr val="B4C9E3"/>
              </a:gs>
              <a:gs pos="87000">
                <a:srgbClr val="B4C9E3"/>
              </a:gs>
              <a:gs pos="53000">
                <a:srgbClr val="B4C9E3"/>
              </a:gs>
              <a:gs pos="68000">
                <a:srgbClr val="B5CAE3"/>
              </a:gs>
              <a:gs pos="90000">
                <a:schemeClr val="accent1">
                  <a:lumMod val="45000"/>
                  <a:lumOff val="55000"/>
                </a:schemeClr>
              </a:gs>
              <a:gs pos="30000">
                <a:schemeClr val="accent1">
                  <a:lumMod val="19000"/>
                  <a:lumOff val="81000"/>
                </a:schemeClr>
              </a:gs>
            </a:gsLst>
            <a:path path="circle">
              <a:fillToRect r="100000" b="100000"/>
            </a:path>
            <a:tileRect l="-100000" t="-100000"/>
          </a:gradFill>
          <a:ln>
            <a:noFill/>
          </a:ln>
          <a:scene3d>
            <a:camera prst="orthographicFront">
              <a:rot lat="0" lon="212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smtClean="0">
                <a:solidFill>
                  <a:sysClr val="windowText" lastClr="000000"/>
                </a:solidFill>
              </a:rPr>
              <a:t>K</a:t>
            </a:r>
            <a:endParaRPr kumimoji="1" lang="ja-JP" altLang="en-US" sz="1000" dirty="0">
              <a:solidFill>
                <a:sysClr val="windowText" lastClr="000000"/>
              </a:solidFill>
            </a:endParaRPr>
          </a:p>
        </p:txBody>
      </p:sp>
      <p:sp>
        <p:nvSpPr>
          <p:cNvPr id="37" name="下矢印 36"/>
          <p:cNvSpPr/>
          <p:nvPr/>
        </p:nvSpPr>
        <p:spPr>
          <a:xfrm rot="10800000">
            <a:off x="3958382" y="4805547"/>
            <a:ext cx="425547" cy="441410"/>
          </a:xfrm>
          <a:prstGeom prst="downArrow">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3352153" y="4351036"/>
            <a:ext cx="2941831" cy="369332"/>
          </a:xfrm>
          <a:prstGeom prst="rect">
            <a:avLst/>
          </a:prstGeom>
        </p:spPr>
        <p:txBody>
          <a:bodyPr wrap="none">
            <a:spAutoFit/>
          </a:bodyPr>
          <a:lstStyle/>
          <a:p>
            <a:r>
              <a:rPr lang="en-US" altLang="ja-JP" dirty="0" smtClean="0">
                <a:solidFill>
                  <a:srgbClr val="FFFFFF"/>
                </a:solidFill>
              </a:rPr>
              <a:t>Thinner sample of the born</a:t>
            </a:r>
            <a:endParaRPr lang="ja-JP" altLang="en-US" dirty="0"/>
          </a:p>
        </p:txBody>
      </p:sp>
      <p:sp>
        <p:nvSpPr>
          <p:cNvPr id="40" name="直方体 39"/>
          <p:cNvSpPr/>
          <p:nvPr/>
        </p:nvSpPr>
        <p:spPr>
          <a:xfrm>
            <a:off x="4726978" y="1427453"/>
            <a:ext cx="3170097" cy="1669541"/>
          </a:xfrm>
          <a:prstGeom prst="cube">
            <a:avLst>
              <a:gd name="adj" fmla="val 34717"/>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5809324" y="1547654"/>
            <a:ext cx="1005403" cy="369332"/>
          </a:xfrm>
          <a:prstGeom prst="rect">
            <a:avLst/>
          </a:prstGeom>
        </p:spPr>
        <p:txBody>
          <a:bodyPr wrap="none">
            <a:spAutoFit/>
          </a:bodyPr>
          <a:lstStyle/>
          <a:p>
            <a:r>
              <a:rPr lang="en-US" altLang="ja-JP" smtClean="0">
                <a:solidFill>
                  <a:srgbClr val="FFFFFF"/>
                </a:solidFill>
              </a:rPr>
              <a:t>Counter</a:t>
            </a:r>
            <a:endParaRPr lang="ja-JP" altLang="en-US" dirty="0"/>
          </a:p>
        </p:txBody>
      </p:sp>
      <p:sp>
        <p:nvSpPr>
          <p:cNvPr id="43" name="正方形/長方形 42"/>
          <p:cNvSpPr/>
          <p:nvPr/>
        </p:nvSpPr>
        <p:spPr>
          <a:xfrm>
            <a:off x="4964957" y="2803428"/>
            <a:ext cx="2026466" cy="12836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平行四辺形 43"/>
          <p:cNvSpPr/>
          <p:nvPr/>
        </p:nvSpPr>
        <p:spPr>
          <a:xfrm>
            <a:off x="4707536" y="2882988"/>
            <a:ext cx="2209756" cy="451483"/>
          </a:xfrm>
          <a:prstGeom prst="parallelogram">
            <a:avLst>
              <a:gd name="adj" fmla="val 8274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下矢印 41"/>
          <p:cNvSpPr/>
          <p:nvPr/>
        </p:nvSpPr>
        <p:spPr>
          <a:xfrm rot="13295176">
            <a:off x="4900537" y="3047680"/>
            <a:ext cx="425547" cy="518160"/>
          </a:xfrm>
          <a:prstGeom prst="downArrow">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ローチャート: 代替処理 44"/>
          <p:cNvSpPr/>
          <p:nvPr/>
        </p:nvSpPr>
        <p:spPr>
          <a:xfrm>
            <a:off x="7845118" y="1526816"/>
            <a:ext cx="4026310" cy="52285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Useable Everyone</a:t>
            </a:r>
            <a:endParaRPr kumimoji="1" lang="ja-JP" altLang="en-US" dirty="0"/>
          </a:p>
        </p:txBody>
      </p:sp>
      <p:sp>
        <p:nvSpPr>
          <p:cNvPr id="46" name="フローチャート: 代替処理 45"/>
          <p:cNvSpPr/>
          <p:nvPr/>
        </p:nvSpPr>
        <p:spPr>
          <a:xfrm>
            <a:off x="7845118" y="2190111"/>
            <a:ext cx="4026310" cy="52285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Result Soon</a:t>
            </a:r>
            <a:endParaRPr kumimoji="1" lang="ja-JP" altLang="en-US" dirty="0"/>
          </a:p>
        </p:txBody>
      </p:sp>
      <p:sp>
        <p:nvSpPr>
          <p:cNvPr id="47" name="フローチャート: 代替処理 46"/>
          <p:cNvSpPr/>
          <p:nvPr/>
        </p:nvSpPr>
        <p:spPr>
          <a:xfrm>
            <a:off x="7840394" y="2847303"/>
            <a:ext cx="4026310" cy="52285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Anywhere Measurement</a:t>
            </a:r>
            <a:endParaRPr kumimoji="1" lang="ja-JP" altLang="en-US" dirty="0"/>
          </a:p>
        </p:txBody>
      </p:sp>
      <p:sp>
        <p:nvSpPr>
          <p:cNvPr id="48" name="テキスト ボックス 47"/>
          <p:cNvSpPr txBox="1"/>
          <p:nvPr/>
        </p:nvSpPr>
        <p:spPr>
          <a:xfrm>
            <a:off x="4943972" y="2233464"/>
            <a:ext cx="2270157" cy="369332"/>
          </a:xfrm>
          <a:prstGeom prst="rect">
            <a:avLst/>
          </a:prstGeom>
          <a:noFill/>
        </p:spPr>
        <p:txBody>
          <a:bodyPr wrap="square" rtlCol="0">
            <a:spAutoFit/>
          </a:bodyPr>
          <a:lstStyle/>
          <a:p>
            <a:r>
              <a:rPr kumimoji="1" lang="en-US" altLang="ja-JP" dirty="0" smtClean="0">
                <a:solidFill>
                  <a:schemeClr val="bg1"/>
                </a:solidFill>
              </a:rPr>
              <a:t>[1 </a:t>
            </a:r>
            <a:r>
              <a:rPr kumimoji="1" lang="en-US" altLang="ja-JP" dirty="0" err="1" smtClean="0">
                <a:solidFill>
                  <a:schemeClr val="bg1"/>
                </a:solidFill>
              </a:rPr>
              <a:t>hr</a:t>
            </a:r>
            <a:r>
              <a:rPr kumimoji="1" lang="en-US" altLang="ja-JP" dirty="0" smtClean="0">
                <a:solidFill>
                  <a:schemeClr val="bg1"/>
                </a:solidFill>
              </a:rPr>
              <a:t> measurement] </a:t>
            </a:r>
            <a:endParaRPr kumimoji="1" lang="ja-JP" altLang="en-US" dirty="0">
              <a:solidFill>
                <a:schemeClr val="bg1"/>
              </a:solidFill>
            </a:endParaRPr>
          </a:p>
        </p:txBody>
      </p:sp>
      <p:sp>
        <p:nvSpPr>
          <p:cNvPr id="49" name="下矢印 48"/>
          <p:cNvSpPr/>
          <p:nvPr/>
        </p:nvSpPr>
        <p:spPr>
          <a:xfrm rot="20169324">
            <a:off x="7119967" y="3496743"/>
            <a:ext cx="425547" cy="2065142"/>
          </a:xfrm>
          <a:prstGeom prst="downArrow">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7447015" y="4289604"/>
            <a:ext cx="838691" cy="369332"/>
          </a:xfrm>
          <a:prstGeom prst="rect">
            <a:avLst/>
          </a:prstGeom>
        </p:spPr>
        <p:txBody>
          <a:bodyPr wrap="none">
            <a:spAutoFit/>
          </a:bodyPr>
          <a:lstStyle/>
          <a:p>
            <a:r>
              <a:rPr lang="en-US" altLang="ja-JP" dirty="0" smtClean="0">
                <a:solidFill>
                  <a:schemeClr val="bg1"/>
                </a:solidFill>
              </a:rPr>
              <a:t>Result</a:t>
            </a:r>
            <a:endParaRPr lang="ja-JP" altLang="en-US" dirty="0">
              <a:solidFill>
                <a:schemeClr val="bg1"/>
              </a:solidFill>
            </a:endParaRPr>
          </a:p>
        </p:txBody>
      </p:sp>
      <p:sp>
        <p:nvSpPr>
          <p:cNvPr id="51" name="正方形/長方形 50"/>
          <p:cNvSpPr/>
          <p:nvPr/>
        </p:nvSpPr>
        <p:spPr>
          <a:xfrm>
            <a:off x="9231521" y="5866276"/>
            <a:ext cx="2287806" cy="369332"/>
          </a:xfrm>
          <a:prstGeom prst="rect">
            <a:avLst/>
          </a:prstGeom>
        </p:spPr>
        <p:txBody>
          <a:bodyPr wrap="none">
            <a:spAutoFit/>
          </a:bodyPr>
          <a:lstStyle/>
          <a:p>
            <a:r>
              <a:rPr lang="en-US" altLang="ja-JP" dirty="0" smtClean="0">
                <a:solidFill>
                  <a:schemeClr val="bg1"/>
                </a:solidFill>
              </a:rPr>
              <a:t>OK or NG </a:t>
            </a:r>
            <a:r>
              <a:rPr lang="en-US" altLang="ja-JP" smtClean="0">
                <a:solidFill>
                  <a:schemeClr val="bg1"/>
                </a:solidFill>
              </a:rPr>
              <a:t>for Selling</a:t>
            </a:r>
            <a:endParaRPr lang="ja-JP" altLang="en-US" dirty="0">
              <a:solidFill>
                <a:schemeClr val="bg1"/>
              </a:solidFill>
            </a:endParaRPr>
          </a:p>
        </p:txBody>
      </p:sp>
      <p:sp>
        <p:nvSpPr>
          <p:cNvPr id="52" name="フローチャート: 代替処理 51"/>
          <p:cNvSpPr/>
          <p:nvPr/>
        </p:nvSpPr>
        <p:spPr>
          <a:xfrm>
            <a:off x="7866257" y="3528320"/>
            <a:ext cx="4026310" cy="52285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Lower Cost</a:t>
            </a:r>
            <a:endParaRPr kumimoji="1" lang="ja-JP" altLang="en-US" dirty="0"/>
          </a:p>
        </p:txBody>
      </p:sp>
      <p:sp>
        <p:nvSpPr>
          <p:cNvPr id="53" name="台形 10"/>
          <p:cNvSpPr/>
          <p:nvPr/>
        </p:nvSpPr>
        <p:spPr>
          <a:xfrm>
            <a:off x="808690" y="5371302"/>
            <a:ext cx="3035834" cy="890415"/>
          </a:xfrm>
          <a:custGeom>
            <a:avLst/>
            <a:gdLst>
              <a:gd name="connsiteX0" fmla="*/ 0 w 1617227"/>
              <a:gd name="connsiteY0" fmla="*/ 794084 h 794084"/>
              <a:gd name="connsiteX1" fmla="*/ 198521 w 1617227"/>
              <a:gd name="connsiteY1" fmla="*/ 0 h 794084"/>
              <a:gd name="connsiteX2" fmla="*/ 1418706 w 1617227"/>
              <a:gd name="connsiteY2" fmla="*/ 0 h 794084"/>
              <a:gd name="connsiteX3" fmla="*/ 1617227 w 1617227"/>
              <a:gd name="connsiteY3" fmla="*/ 794084 h 794084"/>
              <a:gd name="connsiteX4" fmla="*/ 0 w 1617227"/>
              <a:gd name="connsiteY4" fmla="*/ 794084 h 794084"/>
              <a:gd name="connsiteX0" fmla="*/ 0 w 1617227"/>
              <a:gd name="connsiteY0" fmla="*/ 794084 h 794084"/>
              <a:gd name="connsiteX1" fmla="*/ 30079 w 1617227"/>
              <a:gd name="connsiteY1" fmla="*/ 280737 h 794084"/>
              <a:gd name="connsiteX2" fmla="*/ 1418706 w 1617227"/>
              <a:gd name="connsiteY2" fmla="*/ 0 h 794084"/>
              <a:gd name="connsiteX3" fmla="*/ 1617227 w 1617227"/>
              <a:gd name="connsiteY3" fmla="*/ 794084 h 794084"/>
              <a:gd name="connsiteX4" fmla="*/ 0 w 1617227"/>
              <a:gd name="connsiteY4" fmla="*/ 794084 h 794084"/>
              <a:gd name="connsiteX0" fmla="*/ 411079 w 1587148"/>
              <a:gd name="connsiteY0" fmla="*/ 810126 h 810126"/>
              <a:gd name="connsiteX1" fmla="*/ 0 w 1587148"/>
              <a:gd name="connsiteY1" fmla="*/ 280737 h 810126"/>
              <a:gd name="connsiteX2" fmla="*/ 1388627 w 1587148"/>
              <a:gd name="connsiteY2" fmla="*/ 0 h 810126"/>
              <a:gd name="connsiteX3" fmla="*/ 1587148 w 1587148"/>
              <a:gd name="connsiteY3" fmla="*/ 794084 h 810126"/>
              <a:gd name="connsiteX4" fmla="*/ 411079 w 1587148"/>
              <a:gd name="connsiteY4" fmla="*/ 810126 h 810126"/>
              <a:gd name="connsiteX0" fmla="*/ 699837 w 1875906"/>
              <a:gd name="connsiteY0" fmla="*/ 810126 h 810126"/>
              <a:gd name="connsiteX1" fmla="*/ 0 w 1875906"/>
              <a:gd name="connsiteY1" fmla="*/ 625643 h 810126"/>
              <a:gd name="connsiteX2" fmla="*/ 1677385 w 1875906"/>
              <a:gd name="connsiteY2" fmla="*/ 0 h 810126"/>
              <a:gd name="connsiteX3" fmla="*/ 1875906 w 1875906"/>
              <a:gd name="connsiteY3" fmla="*/ 794084 h 810126"/>
              <a:gd name="connsiteX4" fmla="*/ 699837 w 1875906"/>
              <a:gd name="connsiteY4" fmla="*/ 810126 h 810126"/>
              <a:gd name="connsiteX0" fmla="*/ 699837 w 1875906"/>
              <a:gd name="connsiteY0" fmla="*/ 810126 h 810126"/>
              <a:gd name="connsiteX1" fmla="*/ 0 w 1875906"/>
              <a:gd name="connsiteY1" fmla="*/ 625643 h 810126"/>
              <a:gd name="connsiteX2" fmla="*/ 1677385 w 1875906"/>
              <a:gd name="connsiteY2" fmla="*/ 0 h 810126"/>
              <a:gd name="connsiteX3" fmla="*/ 1875906 w 1875906"/>
              <a:gd name="connsiteY3" fmla="*/ 794084 h 810126"/>
              <a:gd name="connsiteX4" fmla="*/ 699837 w 1875906"/>
              <a:gd name="connsiteY4" fmla="*/ 810126 h 810126"/>
              <a:gd name="connsiteX0" fmla="*/ 699837 w 1875906"/>
              <a:gd name="connsiteY0" fmla="*/ 810126 h 833163"/>
              <a:gd name="connsiteX1" fmla="*/ 0 w 1875906"/>
              <a:gd name="connsiteY1" fmla="*/ 625643 h 833163"/>
              <a:gd name="connsiteX2" fmla="*/ 1677385 w 1875906"/>
              <a:gd name="connsiteY2" fmla="*/ 0 h 833163"/>
              <a:gd name="connsiteX3" fmla="*/ 1875906 w 1875906"/>
              <a:gd name="connsiteY3" fmla="*/ 794084 h 833163"/>
              <a:gd name="connsiteX4" fmla="*/ 699837 w 1875906"/>
              <a:gd name="connsiteY4" fmla="*/ 810126 h 833163"/>
              <a:gd name="connsiteX0" fmla="*/ 1590174 w 1875906"/>
              <a:gd name="connsiteY0" fmla="*/ 794084 h 826407"/>
              <a:gd name="connsiteX1" fmla="*/ 0 w 1875906"/>
              <a:gd name="connsiteY1" fmla="*/ 625643 h 826407"/>
              <a:gd name="connsiteX2" fmla="*/ 1677385 w 1875906"/>
              <a:gd name="connsiteY2" fmla="*/ 0 h 826407"/>
              <a:gd name="connsiteX3" fmla="*/ 1875906 w 1875906"/>
              <a:gd name="connsiteY3" fmla="*/ 794084 h 826407"/>
              <a:gd name="connsiteX4" fmla="*/ 1590174 w 1875906"/>
              <a:gd name="connsiteY4" fmla="*/ 794084 h 826407"/>
              <a:gd name="connsiteX0" fmla="*/ 1590174 w 1899969"/>
              <a:gd name="connsiteY0" fmla="*/ 794084 h 962526"/>
              <a:gd name="connsiteX1" fmla="*/ 0 w 1899969"/>
              <a:gd name="connsiteY1" fmla="*/ 625643 h 962526"/>
              <a:gd name="connsiteX2" fmla="*/ 1677385 w 1899969"/>
              <a:gd name="connsiteY2" fmla="*/ 0 h 962526"/>
              <a:gd name="connsiteX3" fmla="*/ 1899969 w 1899969"/>
              <a:gd name="connsiteY3" fmla="*/ 962526 h 962526"/>
              <a:gd name="connsiteX4" fmla="*/ 1590174 w 1899969"/>
              <a:gd name="connsiteY4" fmla="*/ 794084 h 962526"/>
              <a:gd name="connsiteX0" fmla="*/ 1638300 w 1899969"/>
              <a:gd name="connsiteY0" fmla="*/ 665747 h 962526"/>
              <a:gd name="connsiteX1" fmla="*/ 0 w 1899969"/>
              <a:gd name="connsiteY1" fmla="*/ 625643 h 962526"/>
              <a:gd name="connsiteX2" fmla="*/ 1677385 w 1899969"/>
              <a:gd name="connsiteY2" fmla="*/ 0 h 962526"/>
              <a:gd name="connsiteX3" fmla="*/ 1899969 w 1899969"/>
              <a:gd name="connsiteY3" fmla="*/ 962526 h 962526"/>
              <a:gd name="connsiteX4" fmla="*/ 1638300 w 1899969"/>
              <a:gd name="connsiteY4" fmla="*/ 665747 h 962526"/>
              <a:gd name="connsiteX0" fmla="*/ 1638300 w 1899969"/>
              <a:gd name="connsiteY0" fmla="*/ 665747 h 962526"/>
              <a:gd name="connsiteX1" fmla="*/ 0 w 1899969"/>
              <a:gd name="connsiteY1" fmla="*/ 625643 h 962526"/>
              <a:gd name="connsiteX2" fmla="*/ 1677385 w 1899969"/>
              <a:gd name="connsiteY2" fmla="*/ 0 h 962526"/>
              <a:gd name="connsiteX3" fmla="*/ 1899969 w 1899969"/>
              <a:gd name="connsiteY3" fmla="*/ 962526 h 962526"/>
              <a:gd name="connsiteX4" fmla="*/ 1638300 w 1899969"/>
              <a:gd name="connsiteY4" fmla="*/ 665747 h 962526"/>
              <a:gd name="connsiteX0" fmla="*/ 1638300 w 1899969"/>
              <a:gd name="connsiteY0" fmla="*/ 665747 h 962526"/>
              <a:gd name="connsiteX1" fmla="*/ 0 w 1899969"/>
              <a:gd name="connsiteY1" fmla="*/ 625643 h 962526"/>
              <a:gd name="connsiteX2" fmla="*/ 1677385 w 1899969"/>
              <a:gd name="connsiteY2" fmla="*/ 0 h 962526"/>
              <a:gd name="connsiteX3" fmla="*/ 1899969 w 1899969"/>
              <a:gd name="connsiteY3" fmla="*/ 962526 h 962526"/>
              <a:gd name="connsiteX4" fmla="*/ 1638300 w 1899969"/>
              <a:gd name="connsiteY4" fmla="*/ 665747 h 962526"/>
              <a:gd name="connsiteX0" fmla="*/ 1638300 w 1899969"/>
              <a:gd name="connsiteY0" fmla="*/ 665747 h 962526"/>
              <a:gd name="connsiteX1" fmla="*/ 0 w 1899969"/>
              <a:gd name="connsiteY1" fmla="*/ 625643 h 962526"/>
              <a:gd name="connsiteX2" fmla="*/ 1677385 w 1899969"/>
              <a:gd name="connsiteY2" fmla="*/ 0 h 962526"/>
              <a:gd name="connsiteX3" fmla="*/ 1899969 w 1899969"/>
              <a:gd name="connsiteY3" fmla="*/ 962526 h 962526"/>
              <a:gd name="connsiteX4" fmla="*/ 1638300 w 1899969"/>
              <a:gd name="connsiteY4" fmla="*/ 665747 h 962526"/>
              <a:gd name="connsiteX0" fmla="*/ 1638300 w 1899969"/>
              <a:gd name="connsiteY0" fmla="*/ 194965 h 491744"/>
              <a:gd name="connsiteX1" fmla="*/ 0 w 1899969"/>
              <a:gd name="connsiteY1" fmla="*/ 154861 h 491744"/>
              <a:gd name="connsiteX2" fmla="*/ 1645301 w 1899969"/>
              <a:gd name="connsiteY2" fmla="*/ 74649 h 491744"/>
              <a:gd name="connsiteX3" fmla="*/ 1899969 w 1899969"/>
              <a:gd name="connsiteY3" fmla="*/ 491744 h 491744"/>
              <a:gd name="connsiteX4" fmla="*/ 1638300 w 1899969"/>
              <a:gd name="connsiteY4" fmla="*/ 194965 h 491744"/>
              <a:gd name="connsiteX0" fmla="*/ 1638300 w 1899969"/>
              <a:gd name="connsiteY0" fmla="*/ 320841 h 617620"/>
              <a:gd name="connsiteX1" fmla="*/ 0 w 1899969"/>
              <a:gd name="connsiteY1" fmla="*/ 280737 h 617620"/>
              <a:gd name="connsiteX2" fmla="*/ 1645301 w 1899969"/>
              <a:gd name="connsiteY2" fmla="*/ 200525 h 617620"/>
              <a:gd name="connsiteX3" fmla="*/ 1899969 w 1899969"/>
              <a:gd name="connsiteY3" fmla="*/ 617620 h 617620"/>
              <a:gd name="connsiteX4" fmla="*/ 1638300 w 1899969"/>
              <a:gd name="connsiteY4" fmla="*/ 320841 h 617620"/>
              <a:gd name="connsiteX0" fmla="*/ 1638300 w 1899969"/>
              <a:gd name="connsiteY0" fmla="*/ 320841 h 617620"/>
              <a:gd name="connsiteX1" fmla="*/ 0 w 1899969"/>
              <a:gd name="connsiteY1" fmla="*/ 280737 h 617620"/>
              <a:gd name="connsiteX2" fmla="*/ 1645301 w 1899969"/>
              <a:gd name="connsiteY2" fmla="*/ 200525 h 617620"/>
              <a:gd name="connsiteX3" fmla="*/ 1899969 w 1899969"/>
              <a:gd name="connsiteY3" fmla="*/ 617620 h 617620"/>
              <a:gd name="connsiteX4" fmla="*/ 1638300 w 1899969"/>
              <a:gd name="connsiteY4" fmla="*/ 320841 h 617620"/>
              <a:gd name="connsiteX0" fmla="*/ 1638300 w 1909615"/>
              <a:gd name="connsiteY0" fmla="*/ 320841 h 617620"/>
              <a:gd name="connsiteX1" fmla="*/ 0 w 1909615"/>
              <a:gd name="connsiteY1" fmla="*/ 280737 h 617620"/>
              <a:gd name="connsiteX2" fmla="*/ 1645301 w 1909615"/>
              <a:gd name="connsiteY2" fmla="*/ 200525 h 617620"/>
              <a:gd name="connsiteX3" fmla="*/ 1899969 w 1909615"/>
              <a:gd name="connsiteY3" fmla="*/ 617620 h 617620"/>
              <a:gd name="connsiteX4" fmla="*/ 1909615 w 1909615"/>
              <a:gd name="connsiteY4" fmla="*/ 593556 h 617620"/>
              <a:gd name="connsiteX5" fmla="*/ 1638300 w 1909615"/>
              <a:gd name="connsiteY5" fmla="*/ 320841 h 617620"/>
              <a:gd name="connsiteX0" fmla="*/ 1638300 w 1909615"/>
              <a:gd name="connsiteY0" fmla="*/ 449180 h 745959"/>
              <a:gd name="connsiteX1" fmla="*/ 0 w 1909615"/>
              <a:gd name="connsiteY1" fmla="*/ 409076 h 745959"/>
              <a:gd name="connsiteX2" fmla="*/ 1645301 w 1909615"/>
              <a:gd name="connsiteY2" fmla="*/ 328864 h 745959"/>
              <a:gd name="connsiteX3" fmla="*/ 1899969 w 1909615"/>
              <a:gd name="connsiteY3" fmla="*/ 745959 h 745959"/>
              <a:gd name="connsiteX4" fmla="*/ 1909615 w 1909615"/>
              <a:gd name="connsiteY4" fmla="*/ 0 h 745959"/>
              <a:gd name="connsiteX5" fmla="*/ 1638300 w 1909615"/>
              <a:gd name="connsiteY5" fmla="*/ 449180 h 745959"/>
              <a:gd name="connsiteX0" fmla="*/ 1638300 w 1899969"/>
              <a:gd name="connsiteY0" fmla="*/ 320842 h 922420"/>
              <a:gd name="connsiteX1" fmla="*/ 0 w 1899969"/>
              <a:gd name="connsiteY1" fmla="*/ 280738 h 922420"/>
              <a:gd name="connsiteX2" fmla="*/ 1645301 w 1899969"/>
              <a:gd name="connsiteY2" fmla="*/ 200526 h 922420"/>
              <a:gd name="connsiteX3" fmla="*/ 1899969 w 1899969"/>
              <a:gd name="connsiteY3" fmla="*/ 617621 h 922420"/>
              <a:gd name="connsiteX4" fmla="*/ 1821383 w 1899969"/>
              <a:gd name="connsiteY4" fmla="*/ 922420 h 922420"/>
              <a:gd name="connsiteX5" fmla="*/ 1638300 w 1899969"/>
              <a:gd name="connsiteY5" fmla="*/ 320842 h 922420"/>
              <a:gd name="connsiteX0" fmla="*/ 1638300 w 1907990"/>
              <a:gd name="connsiteY0" fmla="*/ 386368 h 987946"/>
              <a:gd name="connsiteX1" fmla="*/ 0 w 1907990"/>
              <a:gd name="connsiteY1" fmla="*/ 346264 h 987946"/>
              <a:gd name="connsiteX2" fmla="*/ 1645301 w 1907990"/>
              <a:gd name="connsiteY2" fmla="*/ 266052 h 987946"/>
              <a:gd name="connsiteX3" fmla="*/ 1907990 w 1907990"/>
              <a:gd name="connsiteY3" fmla="*/ 105631 h 987946"/>
              <a:gd name="connsiteX4" fmla="*/ 1821383 w 1907990"/>
              <a:gd name="connsiteY4" fmla="*/ 987946 h 987946"/>
              <a:gd name="connsiteX5" fmla="*/ 1638300 w 1907990"/>
              <a:gd name="connsiteY5" fmla="*/ 386368 h 987946"/>
              <a:gd name="connsiteX0" fmla="*/ 1638300 w 1907990"/>
              <a:gd name="connsiteY0" fmla="*/ 320842 h 922420"/>
              <a:gd name="connsiteX1" fmla="*/ 0 w 1907990"/>
              <a:gd name="connsiteY1" fmla="*/ 280738 h 922420"/>
              <a:gd name="connsiteX2" fmla="*/ 1645301 w 1907990"/>
              <a:gd name="connsiteY2" fmla="*/ 200526 h 922420"/>
              <a:gd name="connsiteX3" fmla="*/ 1907990 w 1907990"/>
              <a:gd name="connsiteY3" fmla="*/ 40105 h 922420"/>
              <a:gd name="connsiteX4" fmla="*/ 1821383 w 1907990"/>
              <a:gd name="connsiteY4" fmla="*/ 922420 h 922420"/>
              <a:gd name="connsiteX5" fmla="*/ 1638300 w 1907990"/>
              <a:gd name="connsiteY5" fmla="*/ 320842 h 922420"/>
              <a:gd name="connsiteX0" fmla="*/ 1638300 w 2069484"/>
              <a:gd name="connsiteY0" fmla="*/ 320842 h 922420"/>
              <a:gd name="connsiteX1" fmla="*/ 0 w 2069484"/>
              <a:gd name="connsiteY1" fmla="*/ 280738 h 922420"/>
              <a:gd name="connsiteX2" fmla="*/ 1645301 w 2069484"/>
              <a:gd name="connsiteY2" fmla="*/ 200526 h 922420"/>
              <a:gd name="connsiteX3" fmla="*/ 1907990 w 2069484"/>
              <a:gd name="connsiteY3" fmla="*/ 40105 h 922420"/>
              <a:gd name="connsiteX4" fmla="*/ 1821383 w 2069484"/>
              <a:gd name="connsiteY4" fmla="*/ 922420 h 922420"/>
              <a:gd name="connsiteX5" fmla="*/ 1638300 w 2069484"/>
              <a:gd name="connsiteY5" fmla="*/ 320842 h 922420"/>
              <a:gd name="connsiteX0" fmla="*/ 1638300 w 2069484"/>
              <a:gd name="connsiteY0" fmla="*/ 294576 h 896154"/>
              <a:gd name="connsiteX1" fmla="*/ 0 w 2069484"/>
              <a:gd name="connsiteY1" fmla="*/ 254472 h 896154"/>
              <a:gd name="connsiteX2" fmla="*/ 1621238 w 2069484"/>
              <a:gd name="connsiteY2" fmla="*/ 230408 h 896154"/>
              <a:gd name="connsiteX3" fmla="*/ 1907990 w 2069484"/>
              <a:gd name="connsiteY3" fmla="*/ 13839 h 896154"/>
              <a:gd name="connsiteX4" fmla="*/ 1821383 w 2069484"/>
              <a:gd name="connsiteY4" fmla="*/ 896154 h 896154"/>
              <a:gd name="connsiteX5" fmla="*/ 1638300 w 2069484"/>
              <a:gd name="connsiteY5" fmla="*/ 294576 h 896154"/>
              <a:gd name="connsiteX0" fmla="*/ 1638300 w 2069484"/>
              <a:gd name="connsiteY0" fmla="*/ 386816 h 988394"/>
              <a:gd name="connsiteX1" fmla="*/ 0 w 2069484"/>
              <a:gd name="connsiteY1" fmla="*/ 346712 h 988394"/>
              <a:gd name="connsiteX2" fmla="*/ 1621238 w 2069484"/>
              <a:gd name="connsiteY2" fmla="*/ 322648 h 988394"/>
              <a:gd name="connsiteX3" fmla="*/ 1907990 w 2069484"/>
              <a:gd name="connsiteY3" fmla="*/ 106079 h 988394"/>
              <a:gd name="connsiteX4" fmla="*/ 1821383 w 2069484"/>
              <a:gd name="connsiteY4" fmla="*/ 988394 h 988394"/>
              <a:gd name="connsiteX5" fmla="*/ 1638300 w 2069484"/>
              <a:gd name="connsiteY5" fmla="*/ 386816 h 988394"/>
              <a:gd name="connsiteX0" fmla="*/ 1638300 w 2069484"/>
              <a:gd name="connsiteY0" fmla="*/ 394722 h 996300"/>
              <a:gd name="connsiteX1" fmla="*/ 0 w 2069484"/>
              <a:gd name="connsiteY1" fmla="*/ 354618 h 996300"/>
              <a:gd name="connsiteX2" fmla="*/ 1653322 w 2069484"/>
              <a:gd name="connsiteY2" fmla="*/ 306491 h 996300"/>
              <a:gd name="connsiteX3" fmla="*/ 1907990 w 2069484"/>
              <a:gd name="connsiteY3" fmla="*/ 113985 h 996300"/>
              <a:gd name="connsiteX4" fmla="*/ 1821383 w 2069484"/>
              <a:gd name="connsiteY4" fmla="*/ 996300 h 996300"/>
              <a:gd name="connsiteX5" fmla="*/ 1638300 w 2069484"/>
              <a:gd name="connsiteY5" fmla="*/ 394722 h 996300"/>
              <a:gd name="connsiteX0" fmla="*/ 1638300 w 2066482"/>
              <a:gd name="connsiteY0" fmla="*/ 394722 h 996300"/>
              <a:gd name="connsiteX1" fmla="*/ 0 w 2066482"/>
              <a:gd name="connsiteY1" fmla="*/ 354618 h 996300"/>
              <a:gd name="connsiteX2" fmla="*/ 1653322 w 2066482"/>
              <a:gd name="connsiteY2" fmla="*/ 306491 h 996300"/>
              <a:gd name="connsiteX3" fmla="*/ 1907990 w 2066482"/>
              <a:gd name="connsiteY3" fmla="*/ 113985 h 996300"/>
              <a:gd name="connsiteX4" fmla="*/ 1821383 w 2066482"/>
              <a:gd name="connsiteY4" fmla="*/ 996300 h 996300"/>
              <a:gd name="connsiteX5" fmla="*/ 1638300 w 2066482"/>
              <a:gd name="connsiteY5" fmla="*/ 394722 h 996300"/>
              <a:gd name="connsiteX0" fmla="*/ 1638300 w 1907990"/>
              <a:gd name="connsiteY0" fmla="*/ 394722 h 996300"/>
              <a:gd name="connsiteX1" fmla="*/ 0 w 1907990"/>
              <a:gd name="connsiteY1" fmla="*/ 354618 h 996300"/>
              <a:gd name="connsiteX2" fmla="*/ 1653322 w 1907990"/>
              <a:gd name="connsiteY2" fmla="*/ 306491 h 996300"/>
              <a:gd name="connsiteX3" fmla="*/ 1907990 w 1907990"/>
              <a:gd name="connsiteY3" fmla="*/ 113985 h 996300"/>
              <a:gd name="connsiteX4" fmla="*/ 1821383 w 1907990"/>
              <a:gd name="connsiteY4" fmla="*/ 996300 h 996300"/>
              <a:gd name="connsiteX5" fmla="*/ 1638300 w 1907990"/>
              <a:gd name="connsiteY5" fmla="*/ 394722 h 996300"/>
              <a:gd name="connsiteX0" fmla="*/ 1638300 w 1859863"/>
              <a:gd name="connsiteY0" fmla="*/ 501484 h 1103062"/>
              <a:gd name="connsiteX1" fmla="*/ 0 w 1859863"/>
              <a:gd name="connsiteY1" fmla="*/ 461380 h 1103062"/>
              <a:gd name="connsiteX2" fmla="*/ 1653322 w 1859863"/>
              <a:gd name="connsiteY2" fmla="*/ 413253 h 1103062"/>
              <a:gd name="connsiteX3" fmla="*/ 1859863 w 1859863"/>
              <a:gd name="connsiteY3" fmla="*/ 76368 h 1103062"/>
              <a:gd name="connsiteX4" fmla="*/ 1821383 w 1859863"/>
              <a:gd name="connsiteY4" fmla="*/ 1103062 h 1103062"/>
              <a:gd name="connsiteX5" fmla="*/ 1638300 w 1859863"/>
              <a:gd name="connsiteY5" fmla="*/ 501484 h 1103062"/>
              <a:gd name="connsiteX0" fmla="*/ 1638300 w 1859863"/>
              <a:gd name="connsiteY0" fmla="*/ 425116 h 1026694"/>
              <a:gd name="connsiteX1" fmla="*/ 0 w 1859863"/>
              <a:gd name="connsiteY1" fmla="*/ 385012 h 1026694"/>
              <a:gd name="connsiteX2" fmla="*/ 1653322 w 1859863"/>
              <a:gd name="connsiteY2" fmla="*/ 336885 h 1026694"/>
              <a:gd name="connsiteX3" fmla="*/ 1859863 w 1859863"/>
              <a:gd name="connsiteY3" fmla="*/ 0 h 1026694"/>
              <a:gd name="connsiteX4" fmla="*/ 1821383 w 1859863"/>
              <a:gd name="connsiteY4" fmla="*/ 1026694 h 1026694"/>
              <a:gd name="connsiteX5" fmla="*/ 1638300 w 1859863"/>
              <a:gd name="connsiteY5" fmla="*/ 425116 h 1026694"/>
              <a:gd name="connsiteX0" fmla="*/ 1638300 w 1859863"/>
              <a:gd name="connsiteY0" fmla="*/ 425116 h 610092"/>
              <a:gd name="connsiteX1" fmla="*/ 0 w 1859863"/>
              <a:gd name="connsiteY1" fmla="*/ 385012 h 610092"/>
              <a:gd name="connsiteX2" fmla="*/ 1653322 w 1859863"/>
              <a:gd name="connsiteY2" fmla="*/ 336885 h 610092"/>
              <a:gd name="connsiteX3" fmla="*/ 1859863 w 1859863"/>
              <a:gd name="connsiteY3" fmla="*/ 0 h 610092"/>
              <a:gd name="connsiteX4" fmla="*/ 1829404 w 1859863"/>
              <a:gd name="connsiteY4" fmla="*/ 593557 h 610092"/>
              <a:gd name="connsiteX5" fmla="*/ 1638300 w 1859863"/>
              <a:gd name="connsiteY5" fmla="*/ 425116 h 610092"/>
              <a:gd name="connsiteX0" fmla="*/ 1638300 w 1859863"/>
              <a:gd name="connsiteY0" fmla="*/ 425116 h 610092"/>
              <a:gd name="connsiteX1" fmla="*/ 0 w 1859863"/>
              <a:gd name="connsiteY1" fmla="*/ 385012 h 610092"/>
              <a:gd name="connsiteX2" fmla="*/ 1653322 w 1859863"/>
              <a:gd name="connsiteY2" fmla="*/ 336885 h 610092"/>
              <a:gd name="connsiteX3" fmla="*/ 1859863 w 1859863"/>
              <a:gd name="connsiteY3" fmla="*/ 0 h 610092"/>
              <a:gd name="connsiteX4" fmla="*/ 1829404 w 1859863"/>
              <a:gd name="connsiteY4" fmla="*/ 593557 h 610092"/>
              <a:gd name="connsiteX5" fmla="*/ 1638300 w 1859863"/>
              <a:gd name="connsiteY5" fmla="*/ 425116 h 610092"/>
              <a:gd name="connsiteX0" fmla="*/ 1638300 w 1863014"/>
              <a:gd name="connsiteY0" fmla="*/ 425116 h 610092"/>
              <a:gd name="connsiteX1" fmla="*/ 0 w 1863014"/>
              <a:gd name="connsiteY1" fmla="*/ 385012 h 610092"/>
              <a:gd name="connsiteX2" fmla="*/ 1653322 w 1863014"/>
              <a:gd name="connsiteY2" fmla="*/ 336885 h 610092"/>
              <a:gd name="connsiteX3" fmla="*/ 1859863 w 1863014"/>
              <a:gd name="connsiteY3" fmla="*/ 0 h 610092"/>
              <a:gd name="connsiteX4" fmla="*/ 1829404 w 1863014"/>
              <a:gd name="connsiteY4" fmla="*/ 593557 h 610092"/>
              <a:gd name="connsiteX5" fmla="*/ 1638300 w 1863014"/>
              <a:gd name="connsiteY5" fmla="*/ 425116 h 610092"/>
              <a:gd name="connsiteX0" fmla="*/ 1638300 w 1841078"/>
              <a:gd name="connsiteY0" fmla="*/ 305395 h 490371"/>
              <a:gd name="connsiteX1" fmla="*/ 0 w 1841078"/>
              <a:gd name="connsiteY1" fmla="*/ 265291 h 490371"/>
              <a:gd name="connsiteX2" fmla="*/ 1653322 w 1841078"/>
              <a:gd name="connsiteY2" fmla="*/ 217164 h 490371"/>
              <a:gd name="connsiteX3" fmla="*/ 1827779 w 1841078"/>
              <a:gd name="connsiteY3" fmla="*/ 32679 h 490371"/>
              <a:gd name="connsiteX4" fmla="*/ 1829404 w 1841078"/>
              <a:gd name="connsiteY4" fmla="*/ 473836 h 490371"/>
              <a:gd name="connsiteX5" fmla="*/ 1638300 w 1841078"/>
              <a:gd name="connsiteY5" fmla="*/ 305395 h 490371"/>
              <a:gd name="connsiteX0" fmla="*/ 1638300 w 1841078"/>
              <a:gd name="connsiteY0" fmla="*/ 396603 h 581579"/>
              <a:gd name="connsiteX1" fmla="*/ 0 w 1841078"/>
              <a:gd name="connsiteY1" fmla="*/ 356499 h 581579"/>
              <a:gd name="connsiteX2" fmla="*/ 1653322 w 1841078"/>
              <a:gd name="connsiteY2" fmla="*/ 308372 h 581579"/>
              <a:gd name="connsiteX3" fmla="*/ 1827779 w 1841078"/>
              <a:gd name="connsiteY3" fmla="*/ 123887 h 581579"/>
              <a:gd name="connsiteX4" fmla="*/ 1829404 w 1841078"/>
              <a:gd name="connsiteY4" fmla="*/ 565044 h 581579"/>
              <a:gd name="connsiteX5" fmla="*/ 1638300 w 1841078"/>
              <a:gd name="connsiteY5" fmla="*/ 396603 h 581579"/>
              <a:gd name="connsiteX0" fmla="*/ 1638300 w 1839555"/>
              <a:gd name="connsiteY0" fmla="*/ 396603 h 581579"/>
              <a:gd name="connsiteX1" fmla="*/ 0 w 1839555"/>
              <a:gd name="connsiteY1" fmla="*/ 356499 h 581579"/>
              <a:gd name="connsiteX2" fmla="*/ 1653322 w 1839555"/>
              <a:gd name="connsiteY2" fmla="*/ 308372 h 581579"/>
              <a:gd name="connsiteX3" fmla="*/ 1827779 w 1839555"/>
              <a:gd name="connsiteY3" fmla="*/ 123887 h 581579"/>
              <a:gd name="connsiteX4" fmla="*/ 1829404 w 1839555"/>
              <a:gd name="connsiteY4" fmla="*/ 565044 h 581579"/>
              <a:gd name="connsiteX5" fmla="*/ 1638300 w 1839555"/>
              <a:gd name="connsiteY5" fmla="*/ 396603 h 581579"/>
              <a:gd name="connsiteX0" fmla="*/ 1638300 w 1839555"/>
              <a:gd name="connsiteY0" fmla="*/ 394675 h 579651"/>
              <a:gd name="connsiteX1" fmla="*/ 0 w 1839555"/>
              <a:gd name="connsiteY1" fmla="*/ 354571 h 579651"/>
              <a:gd name="connsiteX2" fmla="*/ 1642171 w 1839555"/>
              <a:gd name="connsiteY2" fmla="*/ 312020 h 579651"/>
              <a:gd name="connsiteX3" fmla="*/ 1827779 w 1839555"/>
              <a:gd name="connsiteY3" fmla="*/ 121959 h 579651"/>
              <a:gd name="connsiteX4" fmla="*/ 1829404 w 1839555"/>
              <a:gd name="connsiteY4" fmla="*/ 563116 h 579651"/>
              <a:gd name="connsiteX5" fmla="*/ 1638300 w 1839555"/>
              <a:gd name="connsiteY5" fmla="*/ 394675 h 579651"/>
              <a:gd name="connsiteX0" fmla="*/ 1638300 w 1839555"/>
              <a:gd name="connsiteY0" fmla="*/ 335205 h 520181"/>
              <a:gd name="connsiteX1" fmla="*/ 0 w 1839555"/>
              <a:gd name="connsiteY1" fmla="*/ 295101 h 520181"/>
              <a:gd name="connsiteX2" fmla="*/ 1642171 w 1839555"/>
              <a:gd name="connsiteY2" fmla="*/ 252550 h 520181"/>
              <a:gd name="connsiteX3" fmla="*/ 1827779 w 1839555"/>
              <a:gd name="connsiteY3" fmla="*/ 62489 h 520181"/>
              <a:gd name="connsiteX4" fmla="*/ 1829404 w 1839555"/>
              <a:gd name="connsiteY4" fmla="*/ 503646 h 520181"/>
              <a:gd name="connsiteX5" fmla="*/ 1638300 w 1839555"/>
              <a:gd name="connsiteY5" fmla="*/ 335205 h 520181"/>
              <a:gd name="connsiteX0" fmla="*/ 1638300 w 1837241"/>
              <a:gd name="connsiteY0" fmla="*/ 335205 h 520181"/>
              <a:gd name="connsiteX1" fmla="*/ 0 w 1837241"/>
              <a:gd name="connsiteY1" fmla="*/ 295101 h 520181"/>
              <a:gd name="connsiteX2" fmla="*/ 1642171 w 1837241"/>
              <a:gd name="connsiteY2" fmla="*/ 252550 h 520181"/>
              <a:gd name="connsiteX3" fmla="*/ 1827779 w 1837241"/>
              <a:gd name="connsiteY3" fmla="*/ 62489 h 520181"/>
              <a:gd name="connsiteX4" fmla="*/ 1829404 w 1837241"/>
              <a:gd name="connsiteY4" fmla="*/ 503646 h 520181"/>
              <a:gd name="connsiteX5" fmla="*/ 1638300 w 1837241"/>
              <a:gd name="connsiteY5" fmla="*/ 335205 h 520181"/>
              <a:gd name="connsiteX0" fmla="*/ 1638300 w 1834682"/>
              <a:gd name="connsiteY0" fmla="*/ 335205 h 520181"/>
              <a:gd name="connsiteX1" fmla="*/ 0 w 1834682"/>
              <a:gd name="connsiteY1" fmla="*/ 295101 h 520181"/>
              <a:gd name="connsiteX2" fmla="*/ 1642171 w 1834682"/>
              <a:gd name="connsiteY2" fmla="*/ 252550 h 520181"/>
              <a:gd name="connsiteX3" fmla="*/ 1827779 w 1834682"/>
              <a:gd name="connsiteY3" fmla="*/ 62489 h 520181"/>
              <a:gd name="connsiteX4" fmla="*/ 1829404 w 1834682"/>
              <a:gd name="connsiteY4" fmla="*/ 503646 h 520181"/>
              <a:gd name="connsiteX5" fmla="*/ 1638300 w 1834682"/>
              <a:gd name="connsiteY5" fmla="*/ 335205 h 520181"/>
              <a:gd name="connsiteX0" fmla="*/ 1638300 w 1834682"/>
              <a:gd name="connsiteY0" fmla="*/ 335205 h 559402"/>
              <a:gd name="connsiteX1" fmla="*/ 0 w 1834682"/>
              <a:gd name="connsiteY1" fmla="*/ 295101 h 559402"/>
              <a:gd name="connsiteX2" fmla="*/ 1642171 w 1834682"/>
              <a:gd name="connsiteY2" fmla="*/ 252550 h 559402"/>
              <a:gd name="connsiteX3" fmla="*/ 1827779 w 1834682"/>
              <a:gd name="connsiteY3" fmla="*/ 62489 h 559402"/>
              <a:gd name="connsiteX4" fmla="*/ 1829404 w 1834682"/>
              <a:gd name="connsiteY4" fmla="*/ 559402 h 559402"/>
              <a:gd name="connsiteX5" fmla="*/ 1638300 w 1834682"/>
              <a:gd name="connsiteY5" fmla="*/ 335205 h 559402"/>
              <a:gd name="connsiteX0" fmla="*/ 1638300 w 1834682"/>
              <a:gd name="connsiteY0" fmla="*/ 335205 h 559402"/>
              <a:gd name="connsiteX1" fmla="*/ 0 w 1834682"/>
              <a:gd name="connsiteY1" fmla="*/ 295101 h 559402"/>
              <a:gd name="connsiteX2" fmla="*/ 1642171 w 1834682"/>
              <a:gd name="connsiteY2" fmla="*/ 252550 h 559402"/>
              <a:gd name="connsiteX3" fmla="*/ 1827779 w 1834682"/>
              <a:gd name="connsiteY3" fmla="*/ 62489 h 559402"/>
              <a:gd name="connsiteX4" fmla="*/ 1829404 w 1834682"/>
              <a:gd name="connsiteY4" fmla="*/ 559402 h 559402"/>
              <a:gd name="connsiteX5" fmla="*/ 1638300 w 1834682"/>
              <a:gd name="connsiteY5" fmla="*/ 335205 h 559402"/>
              <a:gd name="connsiteX0" fmla="*/ 1638300 w 1834682"/>
              <a:gd name="connsiteY0" fmla="*/ 335205 h 559402"/>
              <a:gd name="connsiteX1" fmla="*/ 0 w 1834682"/>
              <a:gd name="connsiteY1" fmla="*/ 295101 h 559402"/>
              <a:gd name="connsiteX2" fmla="*/ 1642171 w 1834682"/>
              <a:gd name="connsiteY2" fmla="*/ 252550 h 559402"/>
              <a:gd name="connsiteX3" fmla="*/ 1827779 w 1834682"/>
              <a:gd name="connsiteY3" fmla="*/ 62489 h 559402"/>
              <a:gd name="connsiteX4" fmla="*/ 1829404 w 1834682"/>
              <a:gd name="connsiteY4" fmla="*/ 559402 h 559402"/>
              <a:gd name="connsiteX5" fmla="*/ 1638300 w 1834682"/>
              <a:gd name="connsiteY5" fmla="*/ 335205 h 559402"/>
              <a:gd name="connsiteX0" fmla="*/ 1638300 w 1834682"/>
              <a:gd name="connsiteY0" fmla="*/ 335205 h 559402"/>
              <a:gd name="connsiteX1" fmla="*/ 0 w 1834682"/>
              <a:gd name="connsiteY1" fmla="*/ 295101 h 559402"/>
              <a:gd name="connsiteX2" fmla="*/ 1642171 w 1834682"/>
              <a:gd name="connsiteY2" fmla="*/ 252550 h 559402"/>
              <a:gd name="connsiteX3" fmla="*/ 1827779 w 1834682"/>
              <a:gd name="connsiteY3" fmla="*/ 62489 h 559402"/>
              <a:gd name="connsiteX4" fmla="*/ 1829404 w 1834682"/>
              <a:gd name="connsiteY4" fmla="*/ 559402 h 559402"/>
              <a:gd name="connsiteX5" fmla="*/ 1638300 w 1834682"/>
              <a:gd name="connsiteY5" fmla="*/ 335205 h 559402"/>
              <a:gd name="connsiteX0" fmla="*/ 1638300 w 1852001"/>
              <a:gd name="connsiteY0" fmla="*/ 276933 h 501130"/>
              <a:gd name="connsiteX1" fmla="*/ 0 w 1852001"/>
              <a:gd name="connsiteY1" fmla="*/ 236829 h 501130"/>
              <a:gd name="connsiteX2" fmla="*/ 1642171 w 1852001"/>
              <a:gd name="connsiteY2" fmla="*/ 194278 h 501130"/>
              <a:gd name="connsiteX3" fmla="*/ 1829404 w 1852001"/>
              <a:gd name="connsiteY3" fmla="*/ 501130 h 501130"/>
              <a:gd name="connsiteX4" fmla="*/ 1638300 w 1852001"/>
              <a:gd name="connsiteY4" fmla="*/ 276933 h 501130"/>
              <a:gd name="connsiteX0" fmla="*/ 1638300 w 1845273"/>
              <a:gd name="connsiteY0" fmla="*/ 276933 h 474028"/>
              <a:gd name="connsiteX1" fmla="*/ 0 w 1845273"/>
              <a:gd name="connsiteY1" fmla="*/ 236829 h 474028"/>
              <a:gd name="connsiteX2" fmla="*/ 1642171 w 1845273"/>
              <a:gd name="connsiteY2" fmla="*/ 194278 h 474028"/>
              <a:gd name="connsiteX3" fmla="*/ 1638300 w 1845273"/>
              <a:gd name="connsiteY3" fmla="*/ 276933 h 474028"/>
              <a:gd name="connsiteX0" fmla="*/ 1638300 w 1767861"/>
              <a:gd name="connsiteY0" fmla="*/ 276933 h 474028"/>
              <a:gd name="connsiteX1" fmla="*/ 0 w 1767861"/>
              <a:gd name="connsiteY1" fmla="*/ 236829 h 474028"/>
              <a:gd name="connsiteX2" fmla="*/ 1642171 w 1767861"/>
              <a:gd name="connsiteY2" fmla="*/ 194278 h 474028"/>
              <a:gd name="connsiteX3" fmla="*/ 1638300 w 1767861"/>
              <a:gd name="connsiteY3" fmla="*/ 276933 h 474028"/>
              <a:gd name="connsiteX0" fmla="*/ 1638300 w 1651362"/>
              <a:gd name="connsiteY0" fmla="*/ 276933 h 474028"/>
              <a:gd name="connsiteX1" fmla="*/ 0 w 1651362"/>
              <a:gd name="connsiteY1" fmla="*/ 236829 h 474028"/>
              <a:gd name="connsiteX2" fmla="*/ 1642171 w 1651362"/>
              <a:gd name="connsiteY2" fmla="*/ 194278 h 474028"/>
              <a:gd name="connsiteX3" fmla="*/ 1638300 w 1651362"/>
              <a:gd name="connsiteY3" fmla="*/ 276933 h 474028"/>
              <a:gd name="connsiteX0" fmla="*/ 1638300 w 1645176"/>
              <a:gd name="connsiteY0" fmla="*/ 276933 h 474028"/>
              <a:gd name="connsiteX1" fmla="*/ 0 w 1645176"/>
              <a:gd name="connsiteY1" fmla="*/ 236829 h 474028"/>
              <a:gd name="connsiteX2" fmla="*/ 1642171 w 1645176"/>
              <a:gd name="connsiteY2" fmla="*/ 194278 h 474028"/>
              <a:gd name="connsiteX3" fmla="*/ 1638300 w 1645176"/>
              <a:gd name="connsiteY3" fmla="*/ 276933 h 474028"/>
              <a:gd name="connsiteX0" fmla="*/ 1638300 w 1640827"/>
              <a:gd name="connsiteY0" fmla="*/ 278949 h 476044"/>
              <a:gd name="connsiteX1" fmla="*/ 0 w 1640827"/>
              <a:gd name="connsiteY1" fmla="*/ 238845 h 476044"/>
              <a:gd name="connsiteX2" fmla="*/ 1629997 w 1640827"/>
              <a:gd name="connsiteY2" fmla="*/ 192236 h 476044"/>
              <a:gd name="connsiteX3" fmla="*/ 1638300 w 1640827"/>
              <a:gd name="connsiteY3" fmla="*/ 278949 h 476044"/>
              <a:gd name="connsiteX0" fmla="*/ 1638300 w 1641490"/>
              <a:gd name="connsiteY0" fmla="*/ 278949 h 476044"/>
              <a:gd name="connsiteX1" fmla="*/ 0 w 1641490"/>
              <a:gd name="connsiteY1" fmla="*/ 238845 h 476044"/>
              <a:gd name="connsiteX2" fmla="*/ 1629997 w 1641490"/>
              <a:gd name="connsiteY2" fmla="*/ 192236 h 476044"/>
              <a:gd name="connsiteX3" fmla="*/ 1638300 w 1641490"/>
              <a:gd name="connsiteY3" fmla="*/ 278949 h 476044"/>
              <a:gd name="connsiteX0" fmla="*/ 1638300 w 1640026"/>
              <a:gd name="connsiteY0" fmla="*/ 278949 h 476044"/>
              <a:gd name="connsiteX1" fmla="*/ 0 w 1640026"/>
              <a:gd name="connsiteY1" fmla="*/ 238845 h 476044"/>
              <a:gd name="connsiteX2" fmla="*/ 1629997 w 1640026"/>
              <a:gd name="connsiteY2" fmla="*/ 192236 h 476044"/>
              <a:gd name="connsiteX3" fmla="*/ 1638300 w 1640026"/>
              <a:gd name="connsiteY3" fmla="*/ 278949 h 476044"/>
              <a:gd name="connsiteX0" fmla="*/ 1638300 w 1640026"/>
              <a:gd name="connsiteY0" fmla="*/ 278949 h 476044"/>
              <a:gd name="connsiteX1" fmla="*/ 0 w 1640026"/>
              <a:gd name="connsiteY1" fmla="*/ 238845 h 476044"/>
              <a:gd name="connsiteX2" fmla="*/ 1629997 w 1640026"/>
              <a:gd name="connsiteY2" fmla="*/ 192236 h 476044"/>
              <a:gd name="connsiteX3" fmla="*/ 1638300 w 1640026"/>
              <a:gd name="connsiteY3" fmla="*/ 278949 h 476044"/>
              <a:gd name="connsiteX0" fmla="*/ 1638300 w 1638300"/>
              <a:gd name="connsiteY0" fmla="*/ 278949 h 476044"/>
              <a:gd name="connsiteX1" fmla="*/ 0 w 1638300"/>
              <a:gd name="connsiteY1" fmla="*/ 238845 h 476044"/>
              <a:gd name="connsiteX2" fmla="*/ 1629997 w 1638300"/>
              <a:gd name="connsiteY2" fmla="*/ 192236 h 476044"/>
              <a:gd name="connsiteX3" fmla="*/ 1638300 w 1638300"/>
              <a:gd name="connsiteY3" fmla="*/ 278949 h 476044"/>
              <a:gd name="connsiteX0" fmla="*/ 1638300 w 1638300"/>
              <a:gd name="connsiteY0" fmla="*/ 278949 h 476044"/>
              <a:gd name="connsiteX1" fmla="*/ 0 w 1638300"/>
              <a:gd name="connsiteY1" fmla="*/ 238845 h 476044"/>
              <a:gd name="connsiteX2" fmla="*/ 1629997 w 1638300"/>
              <a:gd name="connsiteY2" fmla="*/ 192236 h 476044"/>
              <a:gd name="connsiteX3" fmla="*/ 1638300 w 1638300"/>
              <a:gd name="connsiteY3" fmla="*/ 278949 h 476044"/>
              <a:gd name="connsiteX0" fmla="*/ 1630184 w 1630184"/>
              <a:gd name="connsiteY0" fmla="*/ 283007 h 478136"/>
              <a:gd name="connsiteX1" fmla="*/ 0 w 1630184"/>
              <a:gd name="connsiteY1" fmla="*/ 238845 h 478136"/>
              <a:gd name="connsiteX2" fmla="*/ 1629997 w 1630184"/>
              <a:gd name="connsiteY2" fmla="*/ 192236 h 478136"/>
              <a:gd name="connsiteX3" fmla="*/ 1630184 w 1630184"/>
              <a:gd name="connsiteY3" fmla="*/ 283007 h 478136"/>
            </a:gdLst>
            <a:ahLst/>
            <a:cxnLst>
              <a:cxn ang="0">
                <a:pos x="connsiteX0" y="connsiteY0"/>
              </a:cxn>
              <a:cxn ang="0">
                <a:pos x="connsiteX1" y="connsiteY1"/>
              </a:cxn>
              <a:cxn ang="0">
                <a:pos x="connsiteX2" y="connsiteY2"/>
              </a:cxn>
              <a:cxn ang="0">
                <a:pos x="connsiteX3" y="connsiteY3"/>
              </a:cxn>
            </a:cxnLst>
            <a:rect l="l" t="t" r="r" b="b"/>
            <a:pathLst>
              <a:path w="1630184" h="478136">
                <a:moveTo>
                  <a:pt x="1630184" y="283007"/>
                </a:moveTo>
                <a:cubicBezTo>
                  <a:pt x="939705" y="542356"/>
                  <a:pt x="524188" y="558382"/>
                  <a:pt x="0" y="238845"/>
                </a:cubicBezTo>
                <a:cubicBezTo>
                  <a:pt x="558052" y="-95301"/>
                  <a:pt x="1191185" y="-48395"/>
                  <a:pt x="1629997" y="192236"/>
                </a:cubicBezTo>
                <a:cubicBezTo>
                  <a:pt x="1627105" y="474863"/>
                  <a:pt x="1625333" y="100886"/>
                  <a:pt x="1630184" y="283007"/>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台形 10"/>
          <p:cNvSpPr/>
          <p:nvPr/>
        </p:nvSpPr>
        <p:spPr>
          <a:xfrm>
            <a:off x="4171156" y="5381432"/>
            <a:ext cx="200173" cy="513488"/>
          </a:xfrm>
          <a:custGeom>
            <a:avLst/>
            <a:gdLst>
              <a:gd name="connsiteX0" fmla="*/ 0 w 1617227"/>
              <a:gd name="connsiteY0" fmla="*/ 794084 h 794084"/>
              <a:gd name="connsiteX1" fmla="*/ 198521 w 1617227"/>
              <a:gd name="connsiteY1" fmla="*/ 0 h 794084"/>
              <a:gd name="connsiteX2" fmla="*/ 1418706 w 1617227"/>
              <a:gd name="connsiteY2" fmla="*/ 0 h 794084"/>
              <a:gd name="connsiteX3" fmla="*/ 1617227 w 1617227"/>
              <a:gd name="connsiteY3" fmla="*/ 794084 h 794084"/>
              <a:gd name="connsiteX4" fmla="*/ 0 w 1617227"/>
              <a:gd name="connsiteY4" fmla="*/ 794084 h 794084"/>
              <a:gd name="connsiteX0" fmla="*/ 0 w 1617227"/>
              <a:gd name="connsiteY0" fmla="*/ 794084 h 794084"/>
              <a:gd name="connsiteX1" fmla="*/ 30079 w 1617227"/>
              <a:gd name="connsiteY1" fmla="*/ 280737 h 794084"/>
              <a:gd name="connsiteX2" fmla="*/ 1418706 w 1617227"/>
              <a:gd name="connsiteY2" fmla="*/ 0 h 794084"/>
              <a:gd name="connsiteX3" fmla="*/ 1617227 w 1617227"/>
              <a:gd name="connsiteY3" fmla="*/ 794084 h 794084"/>
              <a:gd name="connsiteX4" fmla="*/ 0 w 1617227"/>
              <a:gd name="connsiteY4" fmla="*/ 794084 h 794084"/>
              <a:gd name="connsiteX0" fmla="*/ 411079 w 1587148"/>
              <a:gd name="connsiteY0" fmla="*/ 810126 h 810126"/>
              <a:gd name="connsiteX1" fmla="*/ 0 w 1587148"/>
              <a:gd name="connsiteY1" fmla="*/ 280737 h 810126"/>
              <a:gd name="connsiteX2" fmla="*/ 1388627 w 1587148"/>
              <a:gd name="connsiteY2" fmla="*/ 0 h 810126"/>
              <a:gd name="connsiteX3" fmla="*/ 1587148 w 1587148"/>
              <a:gd name="connsiteY3" fmla="*/ 794084 h 810126"/>
              <a:gd name="connsiteX4" fmla="*/ 411079 w 1587148"/>
              <a:gd name="connsiteY4" fmla="*/ 810126 h 810126"/>
              <a:gd name="connsiteX0" fmla="*/ 699837 w 1875906"/>
              <a:gd name="connsiteY0" fmla="*/ 810126 h 810126"/>
              <a:gd name="connsiteX1" fmla="*/ 0 w 1875906"/>
              <a:gd name="connsiteY1" fmla="*/ 625643 h 810126"/>
              <a:gd name="connsiteX2" fmla="*/ 1677385 w 1875906"/>
              <a:gd name="connsiteY2" fmla="*/ 0 h 810126"/>
              <a:gd name="connsiteX3" fmla="*/ 1875906 w 1875906"/>
              <a:gd name="connsiteY3" fmla="*/ 794084 h 810126"/>
              <a:gd name="connsiteX4" fmla="*/ 699837 w 1875906"/>
              <a:gd name="connsiteY4" fmla="*/ 810126 h 810126"/>
              <a:gd name="connsiteX0" fmla="*/ 699837 w 1875906"/>
              <a:gd name="connsiteY0" fmla="*/ 810126 h 810126"/>
              <a:gd name="connsiteX1" fmla="*/ 0 w 1875906"/>
              <a:gd name="connsiteY1" fmla="*/ 625643 h 810126"/>
              <a:gd name="connsiteX2" fmla="*/ 1677385 w 1875906"/>
              <a:gd name="connsiteY2" fmla="*/ 0 h 810126"/>
              <a:gd name="connsiteX3" fmla="*/ 1875906 w 1875906"/>
              <a:gd name="connsiteY3" fmla="*/ 794084 h 810126"/>
              <a:gd name="connsiteX4" fmla="*/ 699837 w 1875906"/>
              <a:gd name="connsiteY4" fmla="*/ 810126 h 810126"/>
              <a:gd name="connsiteX0" fmla="*/ 699837 w 1875906"/>
              <a:gd name="connsiteY0" fmla="*/ 810126 h 833163"/>
              <a:gd name="connsiteX1" fmla="*/ 0 w 1875906"/>
              <a:gd name="connsiteY1" fmla="*/ 625643 h 833163"/>
              <a:gd name="connsiteX2" fmla="*/ 1677385 w 1875906"/>
              <a:gd name="connsiteY2" fmla="*/ 0 h 833163"/>
              <a:gd name="connsiteX3" fmla="*/ 1875906 w 1875906"/>
              <a:gd name="connsiteY3" fmla="*/ 794084 h 833163"/>
              <a:gd name="connsiteX4" fmla="*/ 699837 w 1875906"/>
              <a:gd name="connsiteY4" fmla="*/ 810126 h 833163"/>
              <a:gd name="connsiteX0" fmla="*/ 1590174 w 1875906"/>
              <a:gd name="connsiteY0" fmla="*/ 794084 h 826407"/>
              <a:gd name="connsiteX1" fmla="*/ 0 w 1875906"/>
              <a:gd name="connsiteY1" fmla="*/ 625643 h 826407"/>
              <a:gd name="connsiteX2" fmla="*/ 1677385 w 1875906"/>
              <a:gd name="connsiteY2" fmla="*/ 0 h 826407"/>
              <a:gd name="connsiteX3" fmla="*/ 1875906 w 1875906"/>
              <a:gd name="connsiteY3" fmla="*/ 794084 h 826407"/>
              <a:gd name="connsiteX4" fmla="*/ 1590174 w 1875906"/>
              <a:gd name="connsiteY4" fmla="*/ 794084 h 826407"/>
              <a:gd name="connsiteX0" fmla="*/ 1590174 w 1899969"/>
              <a:gd name="connsiteY0" fmla="*/ 794084 h 962526"/>
              <a:gd name="connsiteX1" fmla="*/ 0 w 1899969"/>
              <a:gd name="connsiteY1" fmla="*/ 625643 h 962526"/>
              <a:gd name="connsiteX2" fmla="*/ 1677385 w 1899969"/>
              <a:gd name="connsiteY2" fmla="*/ 0 h 962526"/>
              <a:gd name="connsiteX3" fmla="*/ 1899969 w 1899969"/>
              <a:gd name="connsiteY3" fmla="*/ 962526 h 962526"/>
              <a:gd name="connsiteX4" fmla="*/ 1590174 w 1899969"/>
              <a:gd name="connsiteY4" fmla="*/ 794084 h 962526"/>
              <a:gd name="connsiteX0" fmla="*/ 1638300 w 1899969"/>
              <a:gd name="connsiteY0" fmla="*/ 665747 h 962526"/>
              <a:gd name="connsiteX1" fmla="*/ 0 w 1899969"/>
              <a:gd name="connsiteY1" fmla="*/ 625643 h 962526"/>
              <a:gd name="connsiteX2" fmla="*/ 1677385 w 1899969"/>
              <a:gd name="connsiteY2" fmla="*/ 0 h 962526"/>
              <a:gd name="connsiteX3" fmla="*/ 1899969 w 1899969"/>
              <a:gd name="connsiteY3" fmla="*/ 962526 h 962526"/>
              <a:gd name="connsiteX4" fmla="*/ 1638300 w 1899969"/>
              <a:gd name="connsiteY4" fmla="*/ 665747 h 962526"/>
              <a:gd name="connsiteX0" fmla="*/ 1638300 w 1899969"/>
              <a:gd name="connsiteY0" fmla="*/ 665747 h 962526"/>
              <a:gd name="connsiteX1" fmla="*/ 0 w 1899969"/>
              <a:gd name="connsiteY1" fmla="*/ 625643 h 962526"/>
              <a:gd name="connsiteX2" fmla="*/ 1677385 w 1899969"/>
              <a:gd name="connsiteY2" fmla="*/ 0 h 962526"/>
              <a:gd name="connsiteX3" fmla="*/ 1899969 w 1899969"/>
              <a:gd name="connsiteY3" fmla="*/ 962526 h 962526"/>
              <a:gd name="connsiteX4" fmla="*/ 1638300 w 1899969"/>
              <a:gd name="connsiteY4" fmla="*/ 665747 h 962526"/>
              <a:gd name="connsiteX0" fmla="*/ 1638300 w 1899969"/>
              <a:gd name="connsiteY0" fmla="*/ 665747 h 962526"/>
              <a:gd name="connsiteX1" fmla="*/ 0 w 1899969"/>
              <a:gd name="connsiteY1" fmla="*/ 625643 h 962526"/>
              <a:gd name="connsiteX2" fmla="*/ 1677385 w 1899969"/>
              <a:gd name="connsiteY2" fmla="*/ 0 h 962526"/>
              <a:gd name="connsiteX3" fmla="*/ 1899969 w 1899969"/>
              <a:gd name="connsiteY3" fmla="*/ 962526 h 962526"/>
              <a:gd name="connsiteX4" fmla="*/ 1638300 w 1899969"/>
              <a:gd name="connsiteY4" fmla="*/ 665747 h 962526"/>
              <a:gd name="connsiteX0" fmla="*/ 1638300 w 1899969"/>
              <a:gd name="connsiteY0" fmla="*/ 665747 h 962526"/>
              <a:gd name="connsiteX1" fmla="*/ 0 w 1899969"/>
              <a:gd name="connsiteY1" fmla="*/ 625643 h 962526"/>
              <a:gd name="connsiteX2" fmla="*/ 1677385 w 1899969"/>
              <a:gd name="connsiteY2" fmla="*/ 0 h 962526"/>
              <a:gd name="connsiteX3" fmla="*/ 1899969 w 1899969"/>
              <a:gd name="connsiteY3" fmla="*/ 962526 h 962526"/>
              <a:gd name="connsiteX4" fmla="*/ 1638300 w 1899969"/>
              <a:gd name="connsiteY4" fmla="*/ 665747 h 962526"/>
              <a:gd name="connsiteX0" fmla="*/ 1638300 w 1899969"/>
              <a:gd name="connsiteY0" fmla="*/ 194965 h 491744"/>
              <a:gd name="connsiteX1" fmla="*/ 0 w 1899969"/>
              <a:gd name="connsiteY1" fmla="*/ 154861 h 491744"/>
              <a:gd name="connsiteX2" fmla="*/ 1645301 w 1899969"/>
              <a:gd name="connsiteY2" fmla="*/ 74649 h 491744"/>
              <a:gd name="connsiteX3" fmla="*/ 1899969 w 1899969"/>
              <a:gd name="connsiteY3" fmla="*/ 491744 h 491744"/>
              <a:gd name="connsiteX4" fmla="*/ 1638300 w 1899969"/>
              <a:gd name="connsiteY4" fmla="*/ 194965 h 491744"/>
              <a:gd name="connsiteX0" fmla="*/ 1638300 w 1899969"/>
              <a:gd name="connsiteY0" fmla="*/ 320841 h 617620"/>
              <a:gd name="connsiteX1" fmla="*/ 0 w 1899969"/>
              <a:gd name="connsiteY1" fmla="*/ 280737 h 617620"/>
              <a:gd name="connsiteX2" fmla="*/ 1645301 w 1899969"/>
              <a:gd name="connsiteY2" fmla="*/ 200525 h 617620"/>
              <a:gd name="connsiteX3" fmla="*/ 1899969 w 1899969"/>
              <a:gd name="connsiteY3" fmla="*/ 617620 h 617620"/>
              <a:gd name="connsiteX4" fmla="*/ 1638300 w 1899969"/>
              <a:gd name="connsiteY4" fmla="*/ 320841 h 617620"/>
              <a:gd name="connsiteX0" fmla="*/ 1638300 w 1899969"/>
              <a:gd name="connsiteY0" fmla="*/ 320841 h 617620"/>
              <a:gd name="connsiteX1" fmla="*/ 0 w 1899969"/>
              <a:gd name="connsiteY1" fmla="*/ 280737 h 617620"/>
              <a:gd name="connsiteX2" fmla="*/ 1645301 w 1899969"/>
              <a:gd name="connsiteY2" fmla="*/ 200525 h 617620"/>
              <a:gd name="connsiteX3" fmla="*/ 1899969 w 1899969"/>
              <a:gd name="connsiteY3" fmla="*/ 617620 h 617620"/>
              <a:gd name="connsiteX4" fmla="*/ 1638300 w 1899969"/>
              <a:gd name="connsiteY4" fmla="*/ 320841 h 617620"/>
              <a:gd name="connsiteX0" fmla="*/ 1638300 w 1909615"/>
              <a:gd name="connsiteY0" fmla="*/ 320841 h 617620"/>
              <a:gd name="connsiteX1" fmla="*/ 0 w 1909615"/>
              <a:gd name="connsiteY1" fmla="*/ 280737 h 617620"/>
              <a:gd name="connsiteX2" fmla="*/ 1645301 w 1909615"/>
              <a:gd name="connsiteY2" fmla="*/ 200525 h 617620"/>
              <a:gd name="connsiteX3" fmla="*/ 1899969 w 1909615"/>
              <a:gd name="connsiteY3" fmla="*/ 617620 h 617620"/>
              <a:gd name="connsiteX4" fmla="*/ 1909615 w 1909615"/>
              <a:gd name="connsiteY4" fmla="*/ 593556 h 617620"/>
              <a:gd name="connsiteX5" fmla="*/ 1638300 w 1909615"/>
              <a:gd name="connsiteY5" fmla="*/ 320841 h 617620"/>
              <a:gd name="connsiteX0" fmla="*/ 1638300 w 1909615"/>
              <a:gd name="connsiteY0" fmla="*/ 449180 h 745959"/>
              <a:gd name="connsiteX1" fmla="*/ 0 w 1909615"/>
              <a:gd name="connsiteY1" fmla="*/ 409076 h 745959"/>
              <a:gd name="connsiteX2" fmla="*/ 1645301 w 1909615"/>
              <a:gd name="connsiteY2" fmla="*/ 328864 h 745959"/>
              <a:gd name="connsiteX3" fmla="*/ 1899969 w 1909615"/>
              <a:gd name="connsiteY3" fmla="*/ 745959 h 745959"/>
              <a:gd name="connsiteX4" fmla="*/ 1909615 w 1909615"/>
              <a:gd name="connsiteY4" fmla="*/ 0 h 745959"/>
              <a:gd name="connsiteX5" fmla="*/ 1638300 w 1909615"/>
              <a:gd name="connsiteY5" fmla="*/ 449180 h 745959"/>
              <a:gd name="connsiteX0" fmla="*/ 1638300 w 1899969"/>
              <a:gd name="connsiteY0" fmla="*/ 320842 h 922420"/>
              <a:gd name="connsiteX1" fmla="*/ 0 w 1899969"/>
              <a:gd name="connsiteY1" fmla="*/ 280738 h 922420"/>
              <a:gd name="connsiteX2" fmla="*/ 1645301 w 1899969"/>
              <a:gd name="connsiteY2" fmla="*/ 200526 h 922420"/>
              <a:gd name="connsiteX3" fmla="*/ 1899969 w 1899969"/>
              <a:gd name="connsiteY3" fmla="*/ 617621 h 922420"/>
              <a:gd name="connsiteX4" fmla="*/ 1821383 w 1899969"/>
              <a:gd name="connsiteY4" fmla="*/ 922420 h 922420"/>
              <a:gd name="connsiteX5" fmla="*/ 1638300 w 1899969"/>
              <a:gd name="connsiteY5" fmla="*/ 320842 h 922420"/>
              <a:gd name="connsiteX0" fmla="*/ 1638300 w 1907990"/>
              <a:gd name="connsiteY0" fmla="*/ 386368 h 987946"/>
              <a:gd name="connsiteX1" fmla="*/ 0 w 1907990"/>
              <a:gd name="connsiteY1" fmla="*/ 346264 h 987946"/>
              <a:gd name="connsiteX2" fmla="*/ 1645301 w 1907990"/>
              <a:gd name="connsiteY2" fmla="*/ 266052 h 987946"/>
              <a:gd name="connsiteX3" fmla="*/ 1907990 w 1907990"/>
              <a:gd name="connsiteY3" fmla="*/ 105631 h 987946"/>
              <a:gd name="connsiteX4" fmla="*/ 1821383 w 1907990"/>
              <a:gd name="connsiteY4" fmla="*/ 987946 h 987946"/>
              <a:gd name="connsiteX5" fmla="*/ 1638300 w 1907990"/>
              <a:gd name="connsiteY5" fmla="*/ 386368 h 987946"/>
              <a:gd name="connsiteX0" fmla="*/ 1638300 w 1907990"/>
              <a:gd name="connsiteY0" fmla="*/ 320842 h 922420"/>
              <a:gd name="connsiteX1" fmla="*/ 0 w 1907990"/>
              <a:gd name="connsiteY1" fmla="*/ 280738 h 922420"/>
              <a:gd name="connsiteX2" fmla="*/ 1645301 w 1907990"/>
              <a:gd name="connsiteY2" fmla="*/ 200526 h 922420"/>
              <a:gd name="connsiteX3" fmla="*/ 1907990 w 1907990"/>
              <a:gd name="connsiteY3" fmla="*/ 40105 h 922420"/>
              <a:gd name="connsiteX4" fmla="*/ 1821383 w 1907990"/>
              <a:gd name="connsiteY4" fmla="*/ 922420 h 922420"/>
              <a:gd name="connsiteX5" fmla="*/ 1638300 w 1907990"/>
              <a:gd name="connsiteY5" fmla="*/ 320842 h 922420"/>
              <a:gd name="connsiteX0" fmla="*/ 1638300 w 2069484"/>
              <a:gd name="connsiteY0" fmla="*/ 320842 h 922420"/>
              <a:gd name="connsiteX1" fmla="*/ 0 w 2069484"/>
              <a:gd name="connsiteY1" fmla="*/ 280738 h 922420"/>
              <a:gd name="connsiteX2" fmla="*/ 1645301 w 2069484"/>
              <a:gd name="connsiteY2" fmla="*/ 200526 h 922420"/>
              <a:gd name="connsiteX3" fmla="*/ 1907990 w 2069484"/>
              <a:gd name="connsiteY3" fmla="*/ 40105 h 922420"/>
              <a:gd name="connsiteX4" fmla="*/ 1821383 w 2069484"/>
              <a:gd name="connsiteY4" fmla="*/ 922420 h 922420"/>
              <a:gd name="connsiteX5" fmla="*/ 1638300 w 2069484"/>
              <a:gd name="connsiteY5" fmla="*/ 320842 h 922420"/>
              <a:gd name="connsiteX0" fmla="*/ 1638300 w 2069484"/>
              <a:gd name="connsiteY0" fmla="*/ 294576 h 896154"/>
              <a:gd name="connsiteX1" fmla="*/ 0 w 2069484"/>
              <a:gd name="connsiteY1" fmla="*/ 254472 h 896154"/>
              <a:gd name="connsiteX2" fmla="*/ 1621238 w 2069484"/>
              <a:gd name="connsiteY2" fmla="*/ 230408 h 896154"/>
              <a:gd name="connsiteX3" fmla="*/ 1907990 w 2069484"/>
              <a:gd name="connsiteY3" fmla="*/ 13839 h 896154"/>
              <a:gd name="connsiteX4" fmla="*/ 1821383 w 2069484"/>
              <a:gd name="connsiteY4" fmla="*/ 896154 h 896154"/>
              <a:gd name="connsiteX5" fmla="*/ 1638300 w 2069484"/>
              <a:gd name="connsiteY5" fmla="*/ 294576 h 896154"/>
              <a:gd name="connsiteX0" fmla="*/ 1638300 w 2069484"/>
              <a:gd name="connsiteY0" fmla="*/ 386816 h 988394"/>
              <a:gd name="connsiteX1" fmla="*/ 0 w 2069484"/>
              <a:gd name="connsiteY1" fmla="*/ 346712 h 988394"/>
              <a:gd name="connsiteX2" fmla="*/ 1621238 w 2069484"/>
              <a:gd name="connsiteY2" fmla="*/ 322648 h 988394"/>
              <a:gd name="connsiteX3" fmla="*/ 1907990 w 2069484"/>
              <a:gd name="connsiteY3" fmla="*/ 106079 h 988394"/>
              <a:gd name="connsiteX4" fmla="*/ 1821383 w 2069484"/>
              <a:gd name="connsiteY4" fmla="*/ 988394 h 988394"/>
              <a:gd name="connsiteX5" fmla="*/ 1638300 w 2069484"/>
              <a:gd name="connsiteY5" fmla="*/ 386816 h 988394"/>
              <a:gd name="connsiteX0" fmla="*/ 1638300 w 2069484"/>
              <a:gd name="connsiteY0" fmla="*/ 394722 h 996300"/>
              <a:gd name="connsiteX1" fmla="*/ 0 w 2069484"/>
              <a:gd name="connsiteY1" fmla="*/ 354618 h 996300"/>
              <a:gd name="connsiteX2" fmla="*/ 1653322 w 2069484"/>
              <a:gd name="connsiteY2" fmla="*/ 306491 h 996300"/>
              <a:gd name="connsiteX3" fmla="*/ 1907990 w 2069484"/>
              <a:gd name="connsiteY3" fmla="*/ 113985 h 996300"/>
              <a:gd name="connsiteX4" fmla="*/ 1821383 w 2069484"/>
              <a:gd name="connsiteY4" fmla="*/ 996300 h 996300"/>
              <a:gd name="connsiteX5" fmla="*/ 1638300 w 2069484"/>
              <a:gd name="connsiteY5" fmla="*/ 394722 h 996300"/>
              <a:gd name="connsiteX0" fmla="*/ 1638300 w 2066482"/>
              <a:gd name="connsiteY0" fmla="*/ 394722 h 996300"/>
              <a:gd name="connsiteX1" fmla="*/ 0 w 2066482"/>
              <a:gd name="connsiteY1" fmla="*/ 354618 h 996300"/>
              <a:gd name="connsiteX2" fmla="*/ 1653322 w 2066482"/>
              <a:gd name="connsiteY2" fmla="*/ 306491 h 996300"/>
              <a:gd name="connsiteX3" fmla="*/ 1907990 w 2066482"/>
              <a:gd name="connsiteY3" fmla="*/ 113985 h 996300"/>
              <a:gd name="connsiteX4" fmla="*/ 1821383 w 2066482"/>
              <a:gd name="connsiteY4" fmla="*/ 996300 h 996300"/>
              <a:gd name="connsiteX5" fmla="*/ 1638300 w 2066482"/>
              <a:gd name="connsiteY5" fmla="*/ 394722 h 996300"/>
              <a:gd name="connsiteX0" fmla="*/ 1638300 w 1907990"/>
              <a:gd name="connsiteY0" fmla="*/ 394722 h 996300"/>
              <a:gd name="connsiteX1" fmla="*/ 0 w 1907990"/>
              <a:gd name="connsiteY1" fmla="*/ 354618 h 996300"/>
              <a:gd name="connsiteX2" fmla="*/ 1653322 w 1907990"/>
              <a:gd name="connsiteY2" fmla="*/ 306491 h 996300"/>
              <a:gd name="connsiteX3" fmla="*/ 1907990 w 1907990"/>
              <a:gd name="connsiteY3" fmla="*/ 113985 h 996300"/>
              <a:gd name="connsiteX4" fmla="*/ 1821383 w 1907990"/>
              <a:gd name="connsiteY4" fmla="*/ 996300 h 996300"/>
              <a:gd name="connsiteX5" fmla="*/ 1638300 w 1907990"/>
              <a:gd name="connsiteY5" fmla="*/ 394722 h 996300"/>
              <a:gd name="connsiteX0" fmla="*/ 1638300 w 1859863"/>
              <a:gd name="connsiteY0" fmla="*/ 501484 h 1103062"/>
              <a:gd name="connsiteX1" fmla="*/ 0 w 1859863"/>
              <a:gd name="connsiteY1" fmla="*/ 461380 h 1103062"/>
              <a:gd name="connsiteX2" fmla="*/ 1653322 w 1859863"/>
              <a:gd name="connsiteY2" fmla="*/ 413253 h 1103062"/>
              <a:gd name="connsiteX3" fmla="*/ 1859863 w 1859863"/>
              <a:gd name="connsiteY3" fmla="*/ 76368 h 1103062"/>
              <a:gd name="connsiteX4" fmla="*/ 1821383 w 1859863"/>
              <a:gd name="connsiteY4" fmla="*/ 1103062 h 1103062"/>
              <a:gd name="connsiteX5" fmla="*/ 1638300 w 1859863"/>
              <a:gd name="connsiteY5" fmla="*/ 501484 h 1103062"/>
              <a:gd name="connsiteX0" fmla="*/ 1638300 w 1859863"/>
              <a:gd name="connsiteY0" fmla="*/ 425116 h 1026694"/>
              <a:gd name="connsiteX1" fmla="*/ 0 w 1859863"/>
              <a:gd name="connsiteY1" fmla="*/ 385012 h 1026694"/>
              <a:gd name="connsiteX2" fmla="*/ 1653322 w 1859863"/>
              <a:gd name="connsiteY2" fmla="*/ 336885 h 1026694"/>
              <a:gd name="connsiteX3" fmla="*/ 1859863 w 1859863"/>
              <a:gd name="connsiteY3" fmla="*/ 0 h 1026694"/>
              <a:gd name="connsiteX4" fmla="*/ 1821383 w 1859863"/>
              <a:gd name="connsiteY4" fmla="*/ 1026694 h 1026694"/>
              <a:gd name="connsiteX5" fmla="*/ 1638300 w 1859863"/>
              <a:gd name="connsiteY5" fmla="*/ 425116 h 1026694"/>
              <a:gd name="connsiteX0" fmla="*/ 1638300 w 1859863"/>
              <a:gd name="connsiteY0" fmla="*/ 425116 h 610092"/>
              <a:gd name="connsiteX1" fmla="*/ 0 w 1859863"/>
              <a:gd name="connsiteY1" fmla="*/ 385012 h 610092"/>
              <a:gd name="connsiteX2" fmla="*/ 1653322 w 1859863"/>
              <a:gd name="connsiteY2" fmla="*/ 336885 h 610092"/>
              <a:gd name="connsiteX3" fmla="*/ 1859863 w 1859863"/>
              <a:gd name="connsiteY3" fmla="*/ 0 h 610092"/>
              <a:gd name="connsiteX4" fmla="*/ 1829404 w 1859863"/>
              <a:gd name="connsiteY4" fmla="*/ 593557 h 610092"/>
              <a:gd name="connsiteX5" fmla="*/ 1638300 w 1859863"/>
              <a:gd name="connsiteY5" fmla="*/ 425116 h 610092"/>
              <a:gd name="connsiteX0" fmla="*/ 1638300 w 1859863"/>
              <a:gd name="connsiteY0" fmla="*/ 425116 h 610092"/>
              <a:gd name="connsiteX1" fmla="*/ 0 w 1859863"/>
              <a:gd name="connsiteY1" fmla="*/ 385012 h 610092"/>
              <a:gd name="connsiteX2" fmla="*/ 1653322 w 1859863"/>
              <a:gd name="connsiteY2" fmla="*/ 336885 h 610092"/>
              <a:gd name="connsiteX3" fmla="*/ 1859863 w 1859863"/>
              <a:gd name="connsiteY3" fmla="*/ 0 h 610092"/>
              <a:gd name="connsiteX4" fmla="*/ 1829404 w 1859863"/>
              <a:gd name="connsiteY4" fmla="*/ 593557 h 610092"/>
              <a:gd name="connsiteX5" fmla="*/ 1638300 w 1859863"/>
              <a:gd name="connsiteY5" fmla="*/ 425116 h 610092"/>
              <a:gd name="connsiteX0" fmla="*/ 1638300 w 1863014"/>
              <a:gd name="connsiteY0" fmla="*/ 425116 h 610092"/>
              <a:gd name="connsiteX1" fmla="*/ 0 w 1863014"/>
              <a:gd name="connsiteY1" fmla="*/ 385012 h 610092"/>
              <a:gd name="connsiteX2" fmla="*/ 1653322 w 1863014"/>
              <a:gd name="connsiteY2" fmla="*/ 336885 h 610092"/>
              <a:gd name="connsiteX3" fmla="*/ 1859863 w 1863014"/>
              <a:gd name="connsiteY3" fmla="*/ 0 h 610092"/>
              <a:gd name="connsiteX4" fmla="*/ 1829404 w 1863014"/>
              <a:gd name="connsiteY4" fmla="*/ 593557 h 610092"/>
              <a:gd name="connsiteX5" fmla="*/ 1638300 w 1863014"/>
              <a:gd name="connsiteY5" fmla="*/ 425116 h 610092"/>
              <a:gd name="connsiteX0" fmla="*/ 1638300 w 1841078"/>
              <a:gd name="connsiteY0" fmla="*/ 305395 h 490371"/>
              <a:gd name="connsiteX1" fmla="*/ 0 w 1841078"/>
              <a:gd name="connsiteY1" fmla="*/ 265291 h 490371"/>
              <a:gd name="connsiteX2" fmla="*/ 1653322 w 1841078"/>
              <a:gd name="connsiteY2" fmla="*/ 217164 h 490371"/>
              <a:gd name="connsiteX3" fmla="*/ 1827779 w 1841078"/>
              <a:gd name="connsiteY3" fmla="*/ 32679 h 490371"/>
              <a:gd name="connsiteX4" fmla="*/ 1829404 w 1841078"/>
              <a:gd name="connsiteY4" fmla="*/ 473836 h 490371"/>
              <a:gd name="connsiteX5" fmla="*/ 1638300 w 1841078"/>
              <a:gd name="connsiteY5" fmla="*/ 305395 h 490371"/>
              <a:gd name="connsiteX0" fmla="*/ 1638300 w 1841078"/>
              <a:gd name="connsiteY0" fmla="*/ 396603 h 581579"/>
              <a:gd name="connsiteX1" fmla="*/ 0 w 1841078"/>
              <a:gd name="connsiteY1" fmla="*/ 356499 h 581579"/>
              <a:gd name="connsiteX2" fmla="*/ 1653322 w 1841078"/>
              <a:gd name="connsiteY2" fmla="*/ 308372 h 581579"/>
              <a:gd name="connsiteX3" fmla="*/ 1827779 w 1841078"/>
              <a:gd name="connsiteY3" fmla="*/ 123887 h 581579"/>
              <a:gd name="connsiteX4" fmla="*/ 1829404 w 1841078"/>
              <a:gd name="connsiteY4" fmla="*/ 565044 h 581579"/>
              <a:gd name="connsiteX5" fmla="*/ 1638300 w 1841078"/>
              <a:gd name="connsiteY5" fmla="*/ 396603 h 581579"/>
              <a:gd name="connsiteX0" fmla="*/ 1638300 w 1839555"/>
              <a:gd name="connsiteY0" fmla="*/ 396603 h 581579"/>
              <a:gd name="connsiteX1" fmla="*/ 0 w 1839555"/>
              <a:gd name="connsiteY1" fmla="*/ 356499 h 581579"/>
              <a:gd name="connsiteX2" fmla="*/ 1653322 w 1839555"/>
              <a:gd name="connsiteY2" fmla="*/ 308372 h 581579"/>
              <a:gd name="connsiteX3" fmla="*/ 1827779 w 1839555"/>
              <a:gd name="connsiteY3" fmla="*/ 123887 h 581579"/>
              <a:gd name="connsiteX4" fmla="*/ 1829404 w 1839555"/>
              <a:gd name="connsiteY4" fmla="*/ 565044 h 581579"/>
              <a:gd name="connsiteX5" fmla="*/ 1638300 w 1839555"/>
              <a:gd name="connsiteY5" fmla="*/ 396603 h 581579"/>
              <a:gd name="connsiteX0" fmla="*/ 1638300 w 1839555"/>
              <a:gd name="connsiteY0" fmla="*/ 394675 h 579651"/>
              <a:gd name="connsiteX1" fmla="*/ 0 w 1839555"/>
              <a:gd name="connsiteY1" fmla="*/ 354571 h 579651"/>
              <a:gd name="connsiteX2" fmla="*/ 1642171 w 1839555"/>
              <a:gd name="connsiteY2" fmla="*/ 312020 h 579651"/>
              <a:gd name="connsiteX3" fmla="*/ 1827779 w 1839555"/>
              <a:gd name="connsiteY3" fmla="*/ 121959 h 579651"/>
              <a:gd name="connsiteX4" fmla="*/ 1829404 w 1839555"/>
              <a:gd name="connsiteY4" fmla="*/ 563116 h 579651"/>
              <a:gd name="connsiteX5" fmla="*/ 1638300 w 1839555"/>
              <a:gd name="connsiteY5" fmla="*/ 394675 h 579651"/>
              <a:gd name="connsiteX0" fmla="*/ 1638300 w 1839555"/>
              <a:gd name="connsiteY0" fmla="*/ 335205 h 520181"/>
              <a:gd name="connsiteX1" fmla="*/ 0 w 1839555"/>
              <a:gd name="connsiteY1" fmla="*/ 295101 h 520181"/>
              <a:gd name="connsiteX2" fmla="*/ 1642171 w 1839555"/>
              <a:gd name="connsiteY2" fmla="*/ 252550 h 520181"/>
              <a:gd name="connsiteX3" fmla="*/ 1827779 w 1839555"/>
              <a:gd name="connsiteY3" fmla="*/ 62489 h 520181"/>
              <a:gd name="connsiteX4" fmla="*/ 1829404 w 1839555"/>
              <a:gd name="connsiteY4" fmla="*/ 503646 h 520181"/>
              <a:gd name="connsiteX5" fmla="*/ 1638300 w 1839555"/>
              <a:gd name="connsiteY5" fmla="*/ 335205 h 520181"/>
              <a:gd name="connsiteX0" fmla="*/ 1638300 w 1837241"/>
              <a:gd name="connsiteY0" fmla="*/ 335205 h 520181"/>
              <a:gd name="connsiteX1" fmla="*/ 0 w 1837241"/>
              <a:gd name="connsiteY1" fmla="*/ 295101 h 520181"/>
              <a:gd name="connsiteX2" fmla="*/ 1642171 w 1837241"/>
              <a:gd name="connsiteY2" fmla="*/ 252550 h 520181"/>
              <a:gd name="connsiteX3" fmla="*/ 1827779 w 1837241"/>
              <a:gd name="connsiteY3" fmla="*/ 62489 h 520181"/>
              <a:gd name="connsiteX4" fmla="*/ 1829404 w 1837241"/>
              <a:gd name="connsiteY4" fmla="*/ 503646 h 520181"/>
              <a:gd name="connsiteX5" fmla="*/ 1638300 w 1837241"/>
              <a:gd name="connsiteY5" fmla="*/ 335205 h 520181"/>
              <a:gd name="connsiteX0" fmla="*/ 1638300 w 1834682"/>
              <a:gd name="connsiteY0" fmla="*/ 335205 h 520181"/>
              <a:gd name="connsiteX1" fmla="*/ 0 w 1834682"/>
              <a:gd name="connsiteY1" fmla="*/ 295101 h 520181"/>
              <a:gd name="connsiteX2" fmla="*/ 1642171 w 1834682"/>
              <a:gd name="connsiteY2" fmla="*/ 252550 h 520181"/>
              <a:gd name="connsiteX3" fmla="*/ 1827779 w 1834682"/>
              <a:gd name="connsiteY3" fmla="*/ 62489 h 520181"/>
              <a:gd name="connsiteX4" fmla="*/ 1829404 w 1834682"/>
              <a:gd name="connsiteY4" fmla="*/ 503646 h 520181"/>
              <a:gd name="connsiteX5" fmla="*/ 1638300 w 1834682"/>
              <a:gd name="connsiteY5" fmla="*/ 335205 h 520181"/>
              <a:gd name="connsiteX0" fmla="*/ 1638300 w 1834682"/>
              <a:gd name="connsiteY0" fmla="*/ 335205 h 559402"/>
              <a:gd name="connsiteX1" fmla="*/ 0 w 1834682"/>
              <a:gd name="connsiteY1" fmla="*/ 295101 h 559402"/>
              <a:gd name="connsiteX2" fmla="*/ 1642171 w 1834682"/>
              <a:gd name="connsiteY2" fmla="*/ 252550 h 559402"/>
              <a:gd name="connsiteX3" fmla="*/ 1827779 w 1834682"/>
              <a:gd name="connsiteY3" fmla="*/ 62489 h 559402"/>
              <a:gd name="connsiteX4" fmla="*/ 1829404 w 1834682"/>
              <a:gd name="connsiteY4" fmla="*/ 559402 h 559402"/>
              <a:gd name="connsiteX5" fmla="*/ 1638300 w 1834682"/>
              <a:gd name="connsiteY5" fmla="*/ 335205 h 559402"/>
              <a:gd name="connsiteX0" fmla="*/ 1638300 w 1834682"/>
              <a:gd name="connsiteY0" fmla="*/ 335205 h 559402"/>
              <a:gd name="connsiteX1" fmla="*/ 0 w 1834682"/>
              <a:gd name="connsiteY1" fmla="*/ 295101 h 559402"/>
              <a:gd name="connsiteX2" fmla="*/ 1642171 w 1834682"/>
              <a:gd name="connsiteY2" fmla="*/ 252550 h 559402"/>
              <a:gd name="connsiteX3" fmla="*/ 1827779 w 1834682"/>
              <a:gd name="connsiteY3" fmla="*/ 62489 h 559402"/>
              <a:gd name="connsiteX4" fmla="*/ 1829404 w 1834682"/>
              <a:gd name="connsiteY4" fmla="*/ 559402 h 559402"/>
              <a:gd name="connsiteX5" fmla="*/ 1638300 w 1834682"/>
              <a:gd name="connsiteY5" fmla="*/ 335205 h 559402"/>
              <a:gd name="connsiteX0" fmla="*/ 1638300 w 1834682"/>
              <a:gd name="connsiteY0" fmla="*/ 335205 h 559402"/>
              <a:gd name="connsiteX1" fmla="*/ 0 w 1834682"/>
              <a:gd name="connsiteY1" fmla="*/ 295101 h 559402"/>
              <a:gd name="connsiteX2" fmla="*/ 1642171 w 1834682"/>
              <a:gd name="connsiteY2" fmla="*/ 252550 h 559402"/>
              <a:gd name="connsiteX3" fmla="*/ 1827779 w 1834682"/>
              <a:gd name="connsiteY3" fmla="*/ 62489 h 559402"/>
              <a:gd name="connsiteX4" fmla="*/ 1829404 w 1834682"/>
              <a:gd name="connsiteY4" fmla="*/ 559402 h 559402"/>
              <a:gd name="connsiteX5" fmla="*/ 1638300 w 1834682"/>
              <a:gd name="connsiteY5" fmla="*/ 335205 h 559402"/>
              <a:gd name="connsiteX0" fmla="*/ 1638300 w 1834682"/>
              <a:gd name="connsiteY0" fmla="*/ 335205 h 559402"/>
              <a:gd name="connsiteX1" fmla="*/ 0 w 1834682"/>
              <a:gd name="connsiteY1" fmla="*/ 295101 h 559402"/>
              <a:gd name="connsiteX2" fmla="*/ 1642171 w 1834682"/>
              <a:gd name="connsiteY2" fmla="*/ 252550 h 559402"/>
              <a:gd name="connsiteX3" fmla="*/ 1827779 w 1834682"/>
              <a:gd name="connsiteY3" fmla="*/ 62489 h 559402"/>
              <a:gd name="connsiteX4" fmla="*/ 1829404 w 1834682"/>
              <a:gd name="connsiteY4" fmla="*/ 559402 h 559402"/>
              <a:gd name="connsiteX5" fmla="*/ 1638300 w 1834682"/>
              <a:gd name="connsiteY5" fmla="*/ 335205 h 559402"/>
              <a:gd name="connsiteX0" fmla="*/ 21690 w 218072"/>
              <a:gd name="connsiteY0" fmla="*/ 335205 h 559402"/>
              <a:gd name="connsiteX1" fmla="*/ 25561 w 218072"/>
              <a:gd name="connsiteY1" fmla="*/ 252550 h 559402"/>
              <a:gd name="connsiteX2" fmla="*/ 211169 w 218072"/>
              <a:gd name="connsiteY2" fmla="*/ 62489 h 559402"/>
              <a:gd name="connsiteX3" fmla="*/ 212794 w 218072"/>
              <a:gd name="connsiteY3" fmla="*/ 559402 h 559402"/>
              <a:gd name="connsiteX4" fmla="*/ 21690 w 218072"/>
              <a:gd name="connsiteY4" fmla="*/ 335205 h 559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072" h="559402">
                <a:moveTo>
                  <a:pt x="21690" y="335205"/>
                </a:moveTo>
                <a:cubicBezTo>
                  <a:pt x="-9515" y="284063"/>
                  <a:pt x="-6019" y="298003"/>
                  <a:pt x="25561" y="252550"/>
                </a:cubicBezTo>
                <a:cubicBezTo>
                  <a:pt x="246808" y="-97702"/>
                  <a:pt x="222436" y="-1712"/>
                  <a:pt x="211169" y="62489"/>
                </a:cubicBezTo>
                <a:cubicBezTo>
                  <a:pt x="205679" y="352682"/>
                  <a:pt x="211340" y="414565"/>
                  <a:pt x="212794" y="559402"/>
                </a:cubicBezTo>
                <a:lnTo>
                  <a:pt x="21690" y="33520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台形 10"/>
          <p:cNvSpPr/>
          <p:nvPr/>
        </p:nvSpPr>
        <p:spPr>
          <a:xfrm>
            <a:off x="2162907" y="4965173"/>
            <a:ext cx="938390" cy="252570"/>
          </a:xfrm>
          <a:custGeom>
            <a:avLst/>
            <a:gdLst>
              <a:gd name="connsiteX0" fmla="*/ 0 w 1617227"/>
              <a:gd name="connsiteY0" fmla="*/ 794084 h 794084"/>
              <a:gd name="connsiteX1" fmla="*/ 198521 w 1617227"/>
              <a:gd name="connsiteY1" fmla="*/ 0 h 794084"/>
              <a:gd name="connsiteX2" fmla="*/ 1418706 w 1617227"/>
              <a:gd name="connsiteY2" fmla="*/ 0 h 794084"/>
              <a:gd name="connsiteX3" fmla="*/ 1617227 w 1617227"/>
              <a:gd name="connsiteY3" fmla="*/ 794084 h 794084"/>
              <a:gd name="connsiteX4" fmla="*/ 0 w 1617227"/>
              <a:gd name="connsiteY4" fmla="*/ 794084 h 794084"/>
              <a:gd name="connsiteX0" fmla="*/ 0 w 1617227"/>
              <a:gd name="connsiteY0" fmla="*/ 794084 h 794084"/>
              <a:gd name="connsiteX1" fmla="*/ 30079 w 1617227"/>
              <a:gd name="connsiteY1" fmla="*/ 280737 h 794084"/>
              <a:gd name="connsiteX2" fmla="*/ 1418706 w 1617227"/>
              <a:gd name="connsiteY2" fmla="*/ 0 h 794084"/>
              <a:gd name="connsiteX3" fmla="*/ 1617227 w 1617227"/>
              <a:gd name="connsiteY3" fmla="*/ 794084 h 794084"/>
              <a:gd name="connsiteX4" fmla="*/ 0 w 1617227"/>
              <a:gd name="connsiteY4" fmla="*/ 794084 h 794084"/>
              <a:gd name="connsiteX0" fmla="*/ 411079 w 1587148"/>
              <a:gd name="connsiteY0" fmla="*/ 810126 h 810126"/>
              <a:gd name="connsiteX1" fmla="*/ 0 w 1587148"/>
              <a:gd name="connsiteY1" fmla="*/ 280737 h 810126"/>
              <a:gd name="connsiteX2" fmla="*/ 1388627 w 1587148"/>
              <a:gd name="connsiteY2" fmla="*/ 0 h 810126"/>
              <a:gd name="connsiteX3" fmla="*/ 1587148 w 1587148"/>
              <a:gd name="connsiteY3" fmla="*/ 794084 h 810126"/>
              <a:gd name="connsiteX4" fmla="*/ 411079 w 1587148"/>
              <a:gd name="connsiteY4" fmla="*/ 810126 h 810126"/>
              <a:gd name="connsiteX0" fmla="*/ 699837 w 1875906"/>
              <a:gd name="connsiteY0" fmla="*/ 810126 h 810126"/>
              <a:gd name="connsiteX1" fmla="*/ 0 w 1875906"/>
              <a:gd name="connsiteY1" fmla="*/ 625643 h 810126"/>
              <a:gd name="connsiteX2" fmla="*/ 1677385 w 1875906"/>
              <a:gd name="connsiteY2" fmla="*/ 0 h 810126"/>
              <a:gd name="connsiteX3" fmla="*/ 1875906 w 1875906"/>
              <a:gd name="connsiteY3" fmla="*/ 794084 h 810126"/>
              <a:gd name="connsiteX4" fmla="*/ 699837 w 1875906"/>
              <a:gd name="connsiteY4" fmla="*/ 810126 h 810126"/>
              <a:gd name="connsiteX0" fmla="*/ 699837 w 1875906"/>
              <a:gd name="connsiteY0" fmla="*/ 810126 h 810126"/>
              <a:gd name="connsiteX1" fmla="*/ 0 w 1875906"/>
              <a:gd name="connsiteY1" fmla="*/ 625643 h 810126"/>
              <a:gd name="connsiteX2" fmla="*/ 1677385 w 1875906"/>
              <a:gd name="connsiteY2" fmla="*/ 0 h 810126"/>
              <a:gd name="connsiteX3" fmla="*/ 1875906 w 1875906"/>
              <a:gd name="connsiteY3" fmla="*/ 794084 h 810126"/>
              <a:gd name="connsiteX4" fmla="*/ 699837 w 1875906"/>
              <a:gd name="connsiteY4" fmla="*/ 810126 h 810126"/>
              <a:gd name="connsiteX0" fmla="*/ 699837 w 1875906"/>
              <a:gd name="connsiteY0" fmla="*/ 810126 h 833163"/>
              <a:gd name="connsiteX1" fmla="*/ 0 w 1875906"/>
              <a:gd name="connsiteY1" fmla="*/ 625643 h 833163"/>
              <a:gd name="connsiteX2" fmla="*/ 1677385 w 1875906"/>
              <a:gd name="connsiteY2" fmla="*/ 0 h 833163"/>
              <a:gd name="connsiteX3" fmla="*/ 1875906 w 1875906"/>
              <a:gd name="connsiteY3" fmla="*/ 794084 h 833163"/>
              <a:gd name="connsiteX4" fmla="*/ 699837 w 1875906"/>
              <a:gd name="connsiteY4" fmla="*/ 810126 h 833163"/>
              <a:gd name="connsiteX0" fmla="*/ 1590174 w 1875906"/>
              <a:gd name="connsiteY0" fmla="*/ 794084 h 826407"/>
              <a:gd name="connsiteX1" fmla="*/ 0 w 1875906"/>
              <a:gd name="connsiteY1" fmla="*/ 625643 h 826407"/>
              <a:gd name="connsiteX2" fmla="*/ 1677385 w 1875906"/>
              <a:gd name="connsiteY2" fmla="*/ 0 h 826407"/>
              <a:gd name="connsiteX3" fmla="*/ 1875906 w 1875906"/>
              <a:gd name="connsiteY3" fmla="*/ 794084 h 826407"/>
              <a:gd name="connsiteX4" fmla="*/ 1590174 w 1875906"/>
              <a:gd name="connsiteY4" fmla="*/ 794084 h 826407"/>
              <a:gd name="connsiteX0" fmla="*/ 1590174 w 1899969"/>
              <a:gd name="connsiteY0" fmla="*/ 794084 h 962526"/>
              <a:gd name="connsiteX1" fmla="*/ 0 w 1899969"/>
              <a:gd name="connsiteY1" fmla="*/ 625643 h 962526"/>
              <a:gd name="connsiteX2" fmla="*/ 1677385 w 1899969"/>
              <a:gd name="connsiteY2" fmla="*/ 0 h 962526"/>
              <a:gd name="connsiteX3" fmla="*/ 1899969 w 1899969"/>
              <a:gd name="connsiteY3" fmla="*/ 962526 h 962526"/>
              <a:gd name="connsiteX4" fmla="*/ 1590174 w 1899969"/>
              <a:gd name="connsiteY4" fmla="*/ 794084 h 962526"/>
              <a:gd name="connsiteX0" fmla="*/ 1638300 w 1899969"/>
              <a:gd name="connsiteY0" fmla="*/ 665747 h 962526"/>
              <a:gd name="connsiteX1" fmla="*/ 0 w 1899969"/>
              <a:gd name="connsiteY1" fmla="*/ 625643 h 962526"/>
              <a:gd name="connsiteX2" fmla="*/ 1677385 w 1899969"/>
              <a:gd name="connsiteY2" fmla="*/ 0 h 962526"/>
              <a:gd name="connsiteX3" fmla="*/ 1899969 w 1899969"/>
              <a:gd name="connsiteY3" fmla="*/ 962526 h 962526"/>
              <a:gd name="connsiteX4" fmla="*/ 1638300 w 1899969"/>
              <a:gd name="connsiteY4" fmla="*/ 665747 h 962526"/>
              <a:gd name="connsiteX0" fmla="*/ 1638300 w 1899969"/>
              <a:gd name="connsiteY0" fmla="*/ 665747 h 962526"/>
              <a:gd name="connsiteX1" fmla="*/ 0 w 1899969"/>
              <a:gd name="connsiteY1" fmla="*/ 625643 h 962526"/>
              <a:gd name="connsiteX2" fmla="*/ 1677385 w 1899969"/>
              <a:gd name="connsiteY2" fmla="*/ 0 h 962526"/>
              <a:gd name="connsiteX3" fmla="*/ 1899969 w 1899969"/>
              <a:gd name="connsiteY3" fmla="*/ 962526 h 962526"/>
              <a:gd name="connsiteX4" fmla="*/ 1638300 w 1899969"/>
              <a:gd name="connsiteY4" fmla="*/ 665747 h 962526"/>
              <a:gd name="connsiteX0" fmla="*/ 1638300 w 1899969"/>
              <a:gd name="connsiteY0" fmla="*/ 665747 h 962526"/>
              <a:gd name="connsiteX1" fmla="*/ 0 w 1899969"/>
              <a:gd name="connsiteY1" fmla="*/ 625643 h 962526"/>
              <a:gd name="connsiteX2" fmla="*/ 1677385 w 1899969"/>
              <a:gd name="connsiteY2" fmla="*/ 0 h 962526"/>
              <a:gd name="connsiteX3" fmla="*/ 1899969 w 1899969"/>
              <a:gd name="connsiteY3" fmla="*/ 962526 h 962526"/>
              <a:gd name="connsiteX4" fmla="*/ 1638300 w 1899969"/>
              <a:gd name="connsiteY4" fmla="*/ 665747 h 962526"/>
              <a:gd name="connsiteX0" fmla="*/ 1638300 w 1899969"/>
              <a:gd name="connsiteY0" fmla="*/ 665747 h 962526"/>
              <a:gd name="connsiteX1" fmla="*/ 0 w 1899969"/>
              <a:gd name="connsiteY1" fmla="*/ 625643 h 962526"/>
              <a:gd name="connsiteX2" fmla="*/ 1677385 w 1899969"/>
              <a:gd name="connsiteY2" fmla="*/ 0 h 962526"/>
              <a:gd name="connsiteX3" fmla="*/ 1899969 w 1899969"/>
              <a:gd name="connsiteY3" fmla="*/ 962526 h 962526"/>
              <a:gd name="connsiteX4" fmla="*/ 1638300 w 1899969"/>
              <a:gd name="connsiteY4" fmla="*/ 665747 h 962526"/>
              <a:gd name="connsiteX0" fmla="*/ 1638300 w 1899969"/>
              <a:gd name="connsiteY0" fmla="*/ 194965 h 491744"/>
              <a:gd name="connsiteX1" fmla="*/ 0 w 1899969"/>
              <a:gd name="connsiteY1" fmla="*/ 154861 h 491744"/>
              <a:gd name="connsiteX2" fmla="*/ 1645301 w 1899969"/>
              <a:gd name="connsiteY2" fmla="*/ 74649 h 491744"/>
              <a:gd name="connsiteX3" fmla="*/ 1899969 w 1899969"/>
              <a:gd name="connsiteY3" fmla="*/ 491744 h 491744"/>
              <a:gd name="connsiteX4" fmla="*/ 1638300 w 1899969"/>
              <a:gd name="connsiteY4" fmla="*/ 194965 h 491744"/>
              <a:gd name="connsiteX0" fmla="*/ 1638300 w 1899969"/>
              <a:gd name="connsiteY0" fmla="*/ 320841 h 617620"/>
              <a:gd name="connsiteX1" fmla="*/ 0 w 1899969"/>
              <a:gd name="connsiteY1" fmla="*/ 280737 h 617620"/>
              <a:gd name="connsiteX2" fmla="*/ 1645301 w 1899969"/>
              <a:gd name="connsiteY2" fmla="*/ 200525 h 617620"/>
              <a:gd name="connsiteX3" fmla="*/ 1899969 w 1899969"/>
              <a:gd name="connsiteY3" fmla="*/ 617620 h 617620"/>
              <a:gd name="connsiteX4" fmla="*/ 1638300 w 1899969"/>
              <a:gd name="connsiteY4" fmla="*/ 320841 h 617620"/>
              <a:gd name="connsiteX0" fmla="*/ 1638300 w 1899969"/>
              <a:gd name="connsiteY0" fmla="*/ 320841 h 617620"/>
              <a:gd name="connsiteX1" fmla="*/ 0 w 1899969"/>
              <a:gd name="connsiteY1" fmla="*/ 280737 h 617620"/>
              <a:gd name="connsiteX2" fmla="*/ 1645301 w 1899969"/>
              <a:gd name="connsiteY2" fmla="*/ 200525 h 617620"/>
              <a:gd name="connsiteX3" fmla="*/ 1899969 w 1899969"/>
              <a:gd name="connsiteY3" fmla="*/ 617620 h 617620"/>
              <a:gd name="connsiteX4" fmla="*/ 1638300 w 1899969"/>
              <a:gd name="connsiteY4" fmla="*/ 320841 h 617620"/>
              <a:gd name="connsiteX0" fmla="*/ 1638300 w 1909615"/>
              <a:gd name="connsiteY0" fmla="*/ 320841 h 617620"/>
              <a:gd name="connsiteX1" fmla="*/ 0 w 1909615"/>
              <a:gd name="connsiteY1" fmla="*/ 280737 h 617620"/>
              <a:gd name="connsiteX2" fmla="*/ 1645301 w 1909615"/>
              <a:gd name="connsiteY2" fmla="*/ 200525 h 617620"/>
              <a:gd name="connsiteX3" fmla="*/ 1899969 w 1909615"/>
              <a:gd name="connsiteY3" fmla="*/ 617620 h 617620"/>
              <a:gd name="connsiteX4" fmla="*/ 1909615 w 1909615"/>
              <a:gd name="connsiteY4" fmla="*/ 593556 h 617620"/>
              <a:gd name="connsiteX5" fmla="*/ 1638300 w 1909615"/>
              <a:gd name="connsiteY5" fmla="*/ 320841 h 617620"/>
              <a:gd name="connsiteX0" fmla="*/ 1638300 w 1909615"/>
              <a:gd name="connsiteY0" fmla="*/ 449180 h 745959"/>
              <a:gd name="connsiteX1" fmla="*/ 0 w 1909615"/>
              <a:gd name="connsiteY1" fmla="*/ 409076 h 745959"/>
              <a:gd name="connsiteX2" fmla="*/ 1645301 w 1909615"/>
              <a:gd name="connsiteY2" fmla="*/ 328864 h 745959"/>
              <a:gd name="connsiteX3" fmla="*/ 1899969 w 1909615"/>
              <a:gd name="connsiteY3" fmla="*/ 745959 h 745959"/>
              <a:gd name="connsiteX4" fmla="*/ 1909615 w 1909615"/>
              <a:gd name="connsiteY4" fmla="*/ 0 h 745959"/>
              <a:gd name="connsiteX5" fmla="*/ 1638300 w 1909615"/>
              <a:gd name="connsiteY5" fmla="*/ 449180 h 745959"/>
              <a:gd name="connsiteX0" fmla="*/ 1638300 w 1899969"/>
              <a:gd name="connsiteY0" fmla="*/ 320842 h 922420"/>
              <a:gd name="connsiteX1" fmla="*/ 0 w 1899969"/>
              <a:gd name="connsiteY1" fmla="*/ 280738 h 922420"/>
              <a:gd name="connsiteX2" fmla="*/ 1645301 w 1899969"/>
              <a:gd name="connsiteY2" fmla="*/ 200526 h 922420"/>
              <a:gd name="connsiteX3" fmla="*/ 1899969 w 1899969"/>
              <a:gd name="connsiteY3" fmla="*/ 617621 h 922420"/>
              <a:gd name="connsiteX4" fmla="*/ 1821383 w 1899969"/>
              <a:gd name="connsiteY4" fmla="*/ 922420 h 922420"/>
              <a:gd name="connsiteX5" fmla="*/ 1638300 w 1899969"/>
              <a:gd name="connsiteY5" fmla="*/ 320842 h 922420"/>
              <a:gd name="connsiteX0" fmla="*/ 1638300 w 1907990"/>
              <a:gd name="connsiteY0" fmla="*/ 386368 h 987946"/>
              <a:gd name="connsiteX1" fmla="*/ 0 w 1907990"/>
              <a:gd name="connsiteY1" fmla="*/ 346264 h 987946"/>
              <a:gd name="connsiteX2" fmla="*/ 1645301 w 1907990"/>
              <a:gd name="connsiteY2" fmla="*/ 266052 h 987946"/>
              <a:gd name="connsiteX3" fmla="*/ 1907990 w 1907990"/>
              <a:gd name="connsiteY3" fmla="*/ 105631 h 987946"/>
              <a:gd name="connsiteX4" fmla="*/ 1821383 w 1907990"/>
              <a:gd name="connsiteY4" fmla="*/ 987946 h 987946"/>
              <a:gd name="connsiteX5" fmla="*/ 1638300 w 1907990"/>
              <a:gd name="connsiteY5" fmla="*/ 386368 h 987946"/>
              <a:gd name="connsiteX0" fmla="*/ 1638300 w 1907990"/>
              <a:gd name="connsiteY0" fmla="*/ 320842 h 922420"/>
              <a:gd name="connsiteX1" fmla="*/ 0 w 1907990"/>
              <a:gd name="connsiteY1" fmla="*/ 280738 h 922420"/>
              <a:gd name="connsiteX2" fmla="*/ 1645301 w 1907990"/>
              <a:gd name="connsiteY2" fmla="*/ 200526 h 922420"/>
              <a:gd name="connsiteX3" fmla="*/ 1907990 w 1907990"/>
              <a:gd name="connsiteY3" fmla="*/ 40105 h 922420"/>
              <a:gd name="connsiteX4" fmla="*/ 1821383 w 1907990"/>
              <a:gd name="connsiteY4" fmla="*/ 922420 h 922420"/>
              <a:gd name="connsiteX5" fmla="*/ 1638300 w 1907990"/>
              <a:gd name="connsiteY5" fmla="*/ 320842 h 922420"/>
              <a:gd name="connsiteX0" fmla="*/ 1638300 w 2069484"/>
              <a:gd name="connsiteY0" fmla="*/ 320842 h 922420"/>
              <a:gd name="connsiteX1" fmla="*/ 0 w 2069484"/>
              <a:gd name="connsiteY1" fmla="*/ 280738 h 922420"/>
              <a:gd name="connsiteX2" fmla="*/ 1645301 w 2069484"/>
              <a:gd name="connsiteY2" fmla="*/ 200526 h 922420"/>
              <a:gd name="connsiteX3" fmla="*/ 1907990 w 2069484"/>
              <a:gd name="connsiteY3" fmla="*/ 40105 h 922420"/>
              <a:gd name="connsiteX4" fmla="*/ 1821383 w 2069484"/>
              <a:gd name="connsiteY4" fmla="*/ 922420 h 922420"/>
              <a:gd name="connsiteX5" fmla="*/ 1638300 w 2069484"/>
              <a:gd name="connsiteY5" fmla="*/ 320842 h 922420"/>
              <a:gd name="connsiteX0" fmla="*/ 1638300 w 2069484"/>
              <a:gd name="connsiteY0" fmla="*/ 294576 h 896154"/>
              <a:gd name="connsiteX1" fmla="*/ 0 w 2069484"/>
              <a:gd name="connsiteY1" fmla="*/ 254472 h 896154"/>
              <a:gd name="connsiteX2" fmla="*/ 1621238 w 2069484"/>
              <a:gd name="connsiteY2" fmla="*/ 230408 h 896154"/>
              <a:gd name="connsiteX3" fmla="*/ 1907990 w 2069484"/>
              <a:gd name="connsiteY3" fmla="*/ 13839 h 896154"/>
              <a:gd name="connsiteX4" fmla="*/ 1821383 w 2069484"/>
              <a:gd name="connsiteY4" fmla="*/ 896154 h 896154"/>
              <a:gd name="connsiteX5" fmla="*/ 1638300 w 2069484"/>
              <a:gd name="connsiteY5" fmla="*/ 294576 h 896154"/>
              <a:gd name="connsiteX0" fmla="*/ 1638300 w 2069484"/>
              <a:gd name="connsiteY0" fmla="*/ 386816 h 988394"/>
              <a:gd name="connsiteX1" fmla="*/ 0 w 2069484"/>
              <a:gd name="connsiteY1" fmla="*/ 346712 h 988394"/>
              <a:gd name="connsiteX2" fmla="*/ 1621238 w 2069484"/>
              <a:gd name="connsiteY2" fmla="*/ 322648 h 988394"/>
              <a:gd name="connsiteX3" fmla="*/ 1907990 w 2069484"/>
              <a:gd name="connsiteY3" fmla="*/ 106079 h 988394"/>
              <a:gd name="connsiteX4" fmla="*/ 1821383 w 2069484"/>
              <a:gd name="connsiteY4" fmla="*/ 988394 h 988394"/>
              <a:gd name="connsiteX5" fmla="*/ 1638300 w 2069484"/>
              <a:gd name="connsiteY5" fmla="*/ 386816 h 988394"/>
              <a:gd name="connsiteX0" fmla="*/ 1638300 w 2069484"/>
              <a:gd name="connsiteY0" fmla="*/ 394722 h 996300"/>
              <a:gd name="connsiteX1" fmla="*/ 0 w 2069484"/>
              <a:gd name="connsiteY1" fmla="*/ 354618 h 996300"/>
              <a:gd name="connsiteX2" fmla="*/ 1653322 w 2069484"/>
              <a:gd name="connsiteY2" fmla="*/ 306491 h 996300"/>
              <a:gd name="connsiteX3" fmla="*/ 1907990 w 2069484"/>
              <a:gd name="connsiteY3" fmla="*/ 113985 h 996300"/>
              <a:gd name="connsiteX4" fmla="*/ 1821383 w 2069484"/>
              <a:gd name="connsiteY4" fmla="*/ 996300 h 996300"/>
              <a:gd name="connsiteX5" fmla="*/ 1638300 w 2069484"/>
              <a:gd name="connsiteY5" fmla="*/ 394722 h 996300"/>
              <a:gd name="connsiteX0" fmla="*/ 1638300 w 2066482"/>
              <a:gd name="connsiteY0" fmla="*/ 394722 h 996300"/>
              <a:gd name="connsiteX1" fmla="*/ 0 w 2066482"/>
              <a:gd name="connsiteY1" fmla="*/ 354618 h 996300"/>
              <a:gd name="connsiteX2" fmla="*/ 1653322 w 2066482"/>
              <a:gd name="connsiteY2" fmla="*/ 306491 h 996300"/>
              <a:gd name="connsiteX3" fmla="*/ 1907990 w 2066482"/>
              <a:gd name="connsiteY3" fmla="*/ 113985 h 996300"/>
              <a:gd name="connsiteX4" fmla="*/ 1821383 w 2066482"/>
              <a:gd name="connsiteY4" fmla="*/ 996300 h 996300"/>
              <a:gd name="connsiteX5" fmla="*/ 1638300 w 2066482"/>
              <a:gd name="connsiteY5" fmla="*/ 394722 h 996300"/>
              <a:gd name="connsiteX0" fmla="*/ 1638300 w 1907990"/>
              <a:gd name="connsiteY0" fmla="*/ 394722 h 996300"/>
              <a:gd name="connsiteX1" fmla="*/ 0 w 1907990"/>
              <a:gd name="connsiteY1" fmla="*/ 354618 h 996300"/>
              <a:gd name="connsiteX2" fmla="*/ 1653322 w 1907990"/>
              <a:gd name="connsiteY2" fmla="*/ 306491 h 996300"/>
              <a:gd name="connsiteX3" fmla="*/ 1907990 w 1907990"/>
              <a:gd name="connsiteY3" fmla="*/ 113985 h 996300"/>
              <a:gd name="connsiteX4" fmla="*/ 1821383 w 1907990"/>
              <a:gd name="connsiteY4" fmla="*/ 996300 h 996300"/>
              <a:gd name="connsiteX5" fmla="*/ 1638300 w 1907990"/>
              <a:gd name="connsiteY5" fmla="*/ 394722 h 996300"/>
              <a:gd name="connsiteX0" fmla="*/ 1638300 w 1859863"/>
              <a:gd name="connsiteY0" fmla="*/ 501484 h 1103062"/>
              <a:gd name="connsiteX1" fmla="*/ 0 w 1859863"/>
              <a:gd name="connsiteY1" fmla="*/ 461380 h 1103062"/>
              <a:gd name="connsiteX2" fmla="*/ 1653322 w 1859863"/>
              <a:gd name="connsiteY2" fmla="*/ 413253 h 1103062"/>
              <a:gd name="connsiteX3" fmla="*/ 1859863 w 1859863"/>
              <a:gd name="connsiteY3" fmla="*/ 76368 h 1103062"/>
              <a:gd name="connsiteX4" fmla="*/ 1821383 w 1859863"/>
              <a:gd name="connsiteY4" fmla="*/ 1103062 h 1103062"/>
              <a:gd name="connsiteX5" fmla="*/ 1638300 w 1859863"/>
              <a:gd name="connsiteY5" fmla="*/ 501484 h 1103062"/>
              <a:gd name="connsiteX0" fmla="*/ 1638300 w 1859863"/>
              <a:gd name="connsiteY0" fmla="*/ 425116 h 1026694"/>
              <a:gd name="connsiteX1" fmla="*/ 0 w 1859863"/>
              <a:gd name="connsiteY1" fmla="*/ 385012 h 1026694"/>
              <a:gd name="connsiteX2" fmla="*/ 1653322 w 1859863"/>
              <a:gd name="connsiteY2" fmla="*/ 336885 h 1026694"/>
              <a:gd name="connsiteX3" fmla="*/ 1859863 w 1859863"/>
              <a:gd name="connsiteY3" fmla="*/ 0 h 1026694"/>
              <a:gd name="connsiteX4" fmla="*/ 1821383 w 1859863"/>
              <a:gd name="connsiteY4" fmla="*/ 1026694 h 1026694"/>
              <a:gd name="connsiteX5" fmla="*/ 1638300 w 1859863"/>
              <a:gd name="connsiteY5" fmla="*/ 425116 h 1026694"/>
              <a:gd name="connsiteX0" fmla="*/ 1638300 w 1859863"/>
              <a:gd name="connsiteY0" fmla="*/ 425116 h 610092"/>
              <a:gd name="connsiteX1" fmla="*/ 0 w 1859863"/>
              <a:gd name="connsiteY1" fmla="*/ 385012 h 610092"/>
              <a:gd name="connsiteX2" fmla="*/ 1653322 w 1859863"/>
              <a:gd name="connsiteY2" fmla="*/ 336885 h 610092"/>
              <a:gd name="connsiteX3" fmla="*/ 1859863 w 1859863"/>
              <a:gd name="connsiteY3" fmla="*/ 0 h 610092"/>
              <a:gd name="connsiteX4" fmla="*/ 1829404 w 1859863"/>
              <a:gd name="connsiteY4" fmla="*/ 593557 h 610092"/>
              <a:gd name="connsiteX5" fmla="*/ 1638300 w 1859863"/>
              <a:gd name="connsiteY5" fmla="*/ 425116 h 610092"/>
              <a:gd name="connsiteX0" fmla="*/ 1638300 w 1859863"/>
              <a:gd name="connsiteY0" fmla="*/ 425116 h 610092"/>
              <a:gd name="connsiteX1" fmla="*/ 0 w 1859863"/>
              <a:gd name="connsiteY1" fmla="*/ 385012 h 610092"/>
              <a:gd name="connsiteX2" fmla="*/ 1653322 w 1859863"/>
              <a:gd name="connsiteY2" fmla="*/ 336885 h 610092"/>
              <a:gd name="connsiteX3" fmla="*/ 1859863 w 1859863"/>
              <a:gd name="connsiteY3" fmla="*/ 0 h 610092"/>
              <a:gd name="connsiteX4" fmla="*/ 1829404 w 1859863"/>
              <a:gd name="connsiteY4" fmla="*/ 593557 h 610092"/>
              <a:gd name="connsiteX5" fmla="*/ 1638300 w 1859863"/>
              <a:gd name="connsiteY5" fmla="*/ 425116 h 610092"/>
              <a:gd name="connsiteX0" fmla="*/ 1638300 w 1863014"/>
              <a:gd name="connsiteY0" fmla="*/ 425116 h 610092"/>
              <a:gd name="connsiteX1" fmla="*/ 0 w 1863014"/>
              <a:gd name="connsiteY1" fmla="*/ 385012 h 610092"/>
              <a:gd name="connsiteX2" fmla="*/ 1653322 w 1863014"/>
              <a:gd name="connsiteY2" fmla="*/ 336885 h 610092"/>
              <a:gd name="connsiteX3" fmla="*/ 1859863 w 1863014"/>
              <a:gd name="connsiteY3" fmla="*/ 0 h 610092"/>
              <a:gd name="connsiteX4" fmla="*/ 1829404 w 1863014"/>
              <a:gd name="connsiteY4" fmla="*/ 593557 h 610092"/>
              <a:gd name="connsiteX5" fmla="*/ 1638300 w 1863014"/>
              <a:gd name="connsiteY5" fmla="*/ 425116 h 610092"/>
              <a:gd name="connsiteX0" fmla="*/ 1638300 w 1841078"/>
              <a:gd name="connsiteY0" fmla="*/ 305395 h 490371"/>
              <a:gd name="connsiteX1" fmla="*/ 0 w 1841078"/>
              <a:gd name="connsiteY1" fmla="*/ 265291 h 490371"/>
              <a:gd name="connsiteX2" fmla="*/ 1653322 w 1841078"/>
              <a:gd name="connsiteY2" fmla="*/ 217164 h 490371"/>
              <a:gd name="connsiteX3" fmla="*/ 1827779 w 1841078"/>
              <a:gd name="connsiteY3" fmla="*/ 32679 h 490371"/>
              <a:gd name="connsiteX4" fmla="*/ 1829404 w 1841078"/>
              <a:gd name="connsiteY4" fmla="*/ 473836 h 490371"/>
              <a:gd name="connsiteX5" fmla="*/ 1638300 w 1841078"/>
              <a:gd name="connsiteY5" fmla="*/ 305395 h 490371"/>
              <a:gd name="connsiteX0" fmla="*/ 1638300 w 1841078"/>
              <a:gd name="connsiteY0" fmla="*/ 396603 h 581579"/>
              <a:gd name="connsiteX1" fmla="*/ 0 w 1841078"/>
              <a:gd name="connsiteY1" fmla="*/ 356499 h 581579"/>
              <a:gd name="connsiteX2" fmla="*/ 1653322 w 1841078"/>
              <a:gd name="connsiteY2" fmla="*/ 308372 h 581579"/>
              <a:gd name="connsiteX3" fmla="*/ 1827779 w 1841078"/>
              <a:gd name="connsiteY3" fmla="*/ 123887 h 581579"/>
              <a:gd name="connsiteX4" fmla="*/ 1829404 w 1841078"/>
              <a:gd name="connsiteY4" fmla="*/ 565044 h 581579"/>
              <a:gd name="connsiteX5" fmla="*/ 1638300 w 1841078"/>
              <a:gd name="connsiteY5" fmla="*/ 396603 h 581579"/>
              <a:gd name="connsiteX0" fmla="*/ 1638300 w 1839555"/>
              <a:gd name="connsiteY0" fmla="*/ 396603 h 581579"/>
              <a:gd name="connsiteX1" fmla="*/ 0 w 1839555"/>
              <a:gd name="connsiteY1" fmla="*/ 356499 h 581579"/>
              <a:gd name="connsiteX2" fmla="*/ 1653322 w 1839555"/>
              <a:gd name="connsiteY2" fmla="*/ 308372 h 581579"/>
              <a:gd name="connsiteX3" fmla="*/ 1827779 w 1839555"/>
              <a:gd name="connsiteY3" fmla="*/ 123887 h 581579"/>
              <a:gd name="connsiteX4" fmla="*/ 1829404 w 1839555"/>
              <a:gd name="connsiteY4" fmla="*/ 565044 h 581579"/>
              <a:gd name="connsiteX5" fmla="*/ 1638300 w 1839555"/>
              <a:gd name="connsiteY5" fmla="*/ 396603 h 581579"/>
              <a:gd name="connsiteX0" fmla="*/ 1638300 w 1839555"/>
              <a:gd name="connsiteY0" fmla="*/ 394675 h 579651"/>
              <a:gd name="connsiteX1" fmla="*/ 0 w 1839555"/>
              <a:gd name="connsiteY1" fmla="*/ 354571 h 579651"/>
              <a:gd name="connsiteX2" fmla="*/ 1642171 w 1839555"/>
              <a:gd name="connsiteY2" fmla="*/ 312020 h 579651"/>
              <a:gd name="connsiteX3" fmla="*/ 1827779 w 1839555"/>
              <a:gd name="connsiteY3" fmla="*/ 121959 h 579651"/>
              <a:gd name="connsiteX4" fmla="*/ 1829404 w 1839555"/>
              <a:gd name="connsiteY4" fmla="*/ 563116 h 579651"/>
              <a:gd name="connsiteX5" fmla="*/ 1638300 w 1839555"/>
              <a:gd name="connsiteY5" fmla="*/ 394675 h 579651"/>
              <a:gd name="connsiteX0" fmla="*/ 1638300 w 1839555"/>
              <a:gd name="connsiteY0" fmla="*/ 335205 h 520181"/>
              <a:gd name="connsiteX1" fmla="*/ 0 w 1839555"/>
              <a:gd name="connsiteY1" fmla="*/ 295101 h 520181"/>
              <a:gd name="connsiteX2" fmla="*/ 1642171 w 1839555"/>
              <a:gd name="connsiteY2" fmla="*/ 252550 h 520181"/>
              <a:gd name="connsiteX3" fmla="*/ 1827779 w 1839555"/>
              <a:gd name="connsiteY3" fmla="*/ 62489 h 520181"/>
              <a:gd name="connsiteX4" fmla="*/ 1829404 w 1839555"/>
              <a:gd name="connsiteY4" fmla="*/ 503646 h 520181"/>
              <a:gd name="connsiteX5" fmla="*/ 1638300 w 1839555"/>
              <a:gd name="connsiteY5" fmla="*/ 335205 h 520181"/>
              <a:gd name="connsiteX0" fmla="*/ 1638300 w 1837241"/>
              <a:gd name="connsiteY0" fmla="*/ 335205 h 520181"/>
              <a:gd name="connsiteX1" fmla="*/ 0 w 1837241"/>
              <a:gd name="connsiteY1" fmla="*/ 295101 h 520181"/>
              <a:gd name="connsiteX2" fmla="*/ 1642171 w 1837241"/>
              <a:gd name="connsiteY2" fmla="*/ 252550 h 520181"/>
              <a:gd name="connsiteX3" fmla="*/ 1827779 w 1837241"/>
              <a:gd name="connsiteY3" fmla="*/ 62489 h 520181"/>
              <a:gd name="connsiteX4" fmla="*/ 1829404 w 1837241"/>
              <a:gd name="connsiteY4" fmla="*/ 503646 h 520181"/>
              <a:gd name="connsiteX5" fmla="*/ 1638300 w 1837241"/>
              <a:gd name="connsiteY5" fmla="*/ 335205 h 520181"/>
              <a:gd name="connsiteX0" fmla="*/ 1638300 w 1834682"/>
              <a:gd name="connsiteY0" fmla="*/ 335205 h 520181"/>
              <a:gd name="connsiteX1" fmla="*/ 0 w 1834682"/>
              <a:gd name="connsiteY1" fmla="*/ 295101 h 520181"/>
              <a:gd name="connsiteX2" fmla="*/ 1642171 w 1834682"/>
              <a:gd name="connsiteY2" fmla="*/ 252550 h 520181"/>
              <a:gd name="connsiteX3" fmla="*/ 1827779 w 1834682"/>
              <a:gd name="connsiteY3" fmla="*/ 62489 h 520181"/>
              <a:gd name="connsiteX4" fmla="*/ 1829404 w 1834682"/>
              <a:gd name="connsiteY4" fmla="*/ 503646 h 520181"/>
              <a:gd name="connsiteX5" fmla="*/ 1638300 w 1834682"/>
              <a:gd name="connsiteY5" fmla="*/ 335205 h 520181"/>
              <a:gd name="connsiteX0" fmla="*/ 1638300 w 1834682"/>
              <a:gd name="connsiteY0" fmla="*/ 335205 h 559402"/>
              <a:gd name="connsiteX1" fmla="*/ 0 w 1834682"/>
              <a:gd name="connsiteY1" fmla="*/ 295101 h 559402"/>
              <a:gd name="connsiteX2" fmla="*/ 1642171 w 1834682"/>
              <a:gd name="connsiteY2" fmla="*/ 252550 h 559402"/>
              <a:gd name="connsiteX3" fmla="*/ 1827779 w 1834682"/>
              <a:gd name="connsiteY3" fmla="*/ 62489 h 559402"/>
              <a:gd name="connsiteX4" fmla="*/ 1829404 w 1834682"/>
              <a:gd name="connsiteY4" fmla="*/ 559402 h 559402"/>
              <a:gd name="connsiteX5" fmla="*/ 1638300 w 1834682"/>
              <a:gd name="connsiteY5" fmla="*/ 335205 h 559402"/>
              <a:gd name="connsiteX0" fmla="*/ 1638300 w 1834682"/>
              <a:gd name="connsiteY0" fmla="*/ 335205 h 559402"/>
              <a:gd name="connsiteX1" fmla="*/ 0 w 1834682"/>
              <a:gd name="connsiteY1" fmla="*/ 295101 h 559402"/>
              <a:gd name="connsiteX2" fmla="*/ 1642171 w 1834682"/>
              <a:gd name="connsiteY2" fmla="*/ 252550 h 559402"/>
              <a:gd name="connsiteX3" fmla="*/ 1827779 w 1834682"/>
              <a:gd name="connsiteY3" fmla="*/ 62489 h 559402"/>
              <a:gd name="connsiteX4" fmla="*/ 1829404 w 1834682"/>
              <a:gd name="connsiteY4" fmla="*/ 559402 h 559402"/>
              <a:gd name="connsiteX5" fmla="*/ 1638300 w 1834682"/>
              <a:gd name="connsiteY5" fmla="*/ 335205 h 559402"/>
              <a:gd name="connsiteX0" fmla="*/ 1638300 w 1834682"/>
              <a:gd name="connsiteY0" fmla="*/ 335205 h 559402"/>
              <a:gd name="connsiteX1" fmla="*/ 0 w 1834682"/>
              <a:gd name="connsiteY1" fmla="*/ 295101 h 559402"/>
              <a:gd name="connsiteX2" fmla="*/ 1642171 w 1834682"/>
              <a:gd name="connsiteY2" fmla="*/ 252550 h 559402"/>
              <a:gd name="connsiteX3" fmla="*/ 1827779 w 1834682"/>
              <a:gd name="connsiteY3" fmla="*/ 62489 h 559402"/>
              <a:gd name="connsiteX4" fmla="*/ 1829404 w 1834682"/>
              <a:gd name="connsiteY4" fmla="*/ 559402 h 559402"/>
              <a:gd name="connsiteX5" fmla="*/ 1638300 w 1834682"/>
              <a:gd name="connsiteY5" fmla="*/ 335205 h 559402"/>
              <a:gd name="connsiteX0" fmla="*/ 1638300 w 1834682"/>
              <a:gd name="connsiteY0" fmla="*/ 335205 h 559402"/>
              <a:gd name="connsiteX1" fmla="*/ 0 w 1834682"/>
              <a:gd name="connsiteY1" fmla="*/ 295101 h 559402"/>
              <a:gd name="connsiteX2" fmla="*/ 1642171 w 1834682"/>
              <a:gd name="connsiteY2" fmla="*/ 252550 h 559402"/>
              <a:gd name="connsiteX3" fmla="*/ 1827779 w 1834682"/>
              <a:gd name="connsiteY3" fmla="*/ 62489 h 559402"/>
              <a:gd name="connsiteX4" fmla="*/ 1829404 w 1834682"/>
              <a:gd name="connsiteY4" fmla="*/ 559402 h 559402"/>
              <a:gd name="connsiteX5" fmla="*/ 1638300 w 1834682"/>
              <a:gd name="connsiteY5" fmla="*/ 335205 h 559402"/>
              <a:gd name="connsiteX0" fmla="*/ 21690 w 218072"/>
              <a:gd name="connsiteY0" fmla="*/ 335205 h 559402"/>
              <a:gd name="connsiteX1" fmla="*/ 25561 w 218072"/>
              <a:gd name="connsiteY1" fmla="*/ 252550 h 559402"/>
              <a:gd name="connsiteX2" fmla="*/ 211169 w 218072"/>
              <a:gd name="connsiteY2" fmla="*/ 62489 h 559402"/>
              <a:gd name="connsiteX3" fmla="*/ 212794 w 218072"/>
              <a:gd name="connsiteY3" fmla="*/ 559402 h 559402"/>
              <a:gd name="connsiteX4" fmla="*/ 21690 w 218072"/>
              <a:gd name="connsiteY4" fmla="*/ 335205 h 559402"/>
              <a:gd name="connsiteX0" fmla="*/ 21690 w 218072"/>
              <a:gd name="connsiteY0" fmla="*/ 335205 h 351249"/>
              <a:gd name="connsiteX1" fmla="*/ 25561 w 218072"/>
              <a:gd name="connsiteY1" fmla="*/ 252550 h 351249"/>
              <a:gd name="connsiteX2" fmla="*/ 211169 w 218072"/>
              <a:gd name="connsiteY2" fmla="*/ 62489 h 351249"/>
              <a:gd name="connsiteX3" fmla="*/ 210254 w 218072"/>
              <a:gd name="connsiteY3" fmla="*/ 351249 h 351249"/>
              <a:gd name="connsiteX4" fmla="*/ 21690 w 218072"/>
              <a:gd name="connsiteY4" fmla="*/ 335205 h 351249"/>
              <a:gd name="connsiteX0" fmla="*/ 32217 w 228599"/>
              <a:gd name="connsiteY0" fmla="*/ 335205 h 351249"/>
              <a:gd name="connsiteX1" fmla="*/ 36088 w 228599"/>
              <a:gd name="connsiteY1" fmla="*/ 252550 h 351249"/>
              <a:gd name="connsiteX2" fmla="*/ 221696 w 228599"/>
              <a:gd name="connsiteY2" fmla="*/ 62489 h 351249"/>
              <a:gd name="connsiteX3" fmla="*/ 220781 w 228599"/>
              <a:gd name="connsiteY3" fmla="*/ 351249 h 351249"/>
              <a:gd name="connsiteX4" fmla="*/ 32217 w 228599"/>
              <a:gd name="connsiteY4" fmla="*/ 335205 h 351249"/>
              <a:gd name="connsiteX0" fmla="*/ 32217 w 228599"/>
              <a:gd name="connsiteY0" fmla="*/ 335205 h 351249"/>
              <a:gd name="connsiteX1" fmla="*/ 36088 w 228599"/>
              <a:gd name="connsiteY1" fmla="*/ 252550 h 351249"/>
              <a:gd name="connsiteX2" fmla="*/ 221696 w 228599"/>
              <a:gd name="connsiteY2" fmla="*/ 62489 h 351249"/>
              <a:gd name="connsiteX3" fmla="*/ 220781 w 228599"/>
              <a:gd name="connsiteY3" fmla="*/ 351249 h 351249"/>
              <a:gd name="connsiteX4" fmla="*/ 32217 w 228599"/>
              <a:gd name="connsiteY4" fmla="*/ 335205 h 351249"/>
              <a:gd name="connsiteX0" fmla="*/ 32217 w 228599"/>
              <a:gd name="connsiteY0" fmla="*/ 335205 h 351249"/>
              <a:gd name="connsiteX1" fmla="*/ 36088 w 228599"/>
              <a:gd name="connsiteY1" fmla="*/ 252550 h 351249"/>
              <a:gd name="connsiteX2" fmla="*/ 221696 w 228599"/>
              <a:gd name="connsiteY2" fmla="*/ 62489 h 351249"/>
              <a:gd name="connsiteX3" fmla="*/ 220781 w 228599"/>
              <a:gd name="connsiteY3" fmla="*/ 351249 h 351249"/>
              <a:gd name="connsiteX4" fmla="*/ 32217 w 228599"/>
              <a:gd name="connsiteY4" fmla="*/ 335205 h 351249"/>
              <a:gd name="connsiteX0" fmla="*/ 0 w 189479"/>
              <a:gd name="connsiteY0" fmla="*/ 272740 h 288784"/>
              <a:gd name="connsiteX1" fmla="*/ 189479 w 189479"/>
              <a:gd name="connsiteY1" fmla="*/ 24 h 288784"/>
              <a:gd name="connsiteX2" fmla="*/ 188564 w 189479"/>
              <a:gd name="connsiteY2" fmla="*/ 288784 h 288784"/>
              <a:gd name="connsiteX3" fmla="*/ 0 w 189479"/>
              <a:gd name="connsiteY3" fmla="*/ 272740 h 288784"/>
              <a:gd name="connsiteX0" fmla="*/ 0 w 230125"/>
              <a:gd name="connsiteY0" fmla="*/ 243007 h 259051"/>
              <a:gd name="connsiteX1" fmla="*/ 230125 w 230125"/>
              <a:gd name="connsiteY1" fmla="*/ 27 h 259051"/>
              <a:gd name="connsiteX2" fmla="*/ 188564 w 230125"/>
              <a:gd name="connsiteY2" fmla="*/ 259051 h 259051"/>
              <a:gd name="connsiteX3" fmla="*/ 0 w 230125"/>
              <a:gd name="connsiteY3" fmla="*/ 243007 h 259051"/>
              <a:gd name="connsiteX0" fmla="*/ 0 w 230125"/>
              <a:gd name="connsiteY0" fmla="*/ 243007 h 259051"/>
              <a:gd name="connsiteX1" fmla="*/ 230125 w 230125"/>
              <a:gd name="connsiteY1" fmla="*/ 27 h 259051"/>
              <a:gd name="connsiteX2" fmla="*/ 188564 w 230125"/>
              <a:gd name="connsiteY2" fmla="*/ 259051 h 259051"/>
              <a:gd name="connsiteX3" fmla="*/ 0 w 230125"/>
              <a:gd name="connsiteY3" fmla="*/ 243007 h 259051"/>
              <a:gd name="connsiteX0" fmla="*/ 0 w 230125"/>
              <a:gd name="connsiteY0" fmla="*/ 242980 h 259024"/>
              <a:gd name="connsiteX1" fmla="*/ 230125 w 230125"/>
              <a:gd name="connsiteY1" fmla="*/ 0 h 259024"/>
              <a:gd name="connsiteX2" fmla="*/ 188564 w 230125"/>
              <a:gd name="connsiteY2" fmla="*/ 259024 h 259024"/>
              <a:gd name="connsiteX3" fmla="*/ 0 w 230125"/>
              <a:gd name="connsiteY3" fmla="*/ 242980 h 259024"/>
              <a:gd name="connsiteX0" fmla="*/ 0 w 230125"/>
              <a:gd name="connsiteY0" fmla="*/ 242980 h 259024"/>
              <a:gd name="connsiteX1" fmla="*/ 230125 w 230125"/>
              <a:gd name="connsiteY1" fmla="*/ 0 h 259024"/>
              <a:gd name="connsiteX2" fmla="*/ 188564 w 230125"/>
              <a:gd name="connsiteY2" fmla="*/ 259024 h 259024"/>
              <a:gd name="connsiteX3" fmla="*/ 0 w 230125"/>
              <a:gd name="connsiteY3" fmla="*/ 242980 h 259024"/>
              <a:gd name="connsiteX0" fmla="*/ 0 w 249367"/>
              <a:gd name="connsiteY0" fmla="*/ 262032 h 262032"/>
              <a:gd name="connsiteX1" fmla="*/ 249367 w 249367"/>
              <a:gd name="connsiteY1" fmla="*/ 0 h 262032"/>
              <a:gd name="connsiteX2" fmla="*/ 207806 w 249367"/>
              <a:gd name="connsiteY2" fmla="*/ 259024 h 262032"/>
              <a:gd name="connsiteX3" fmla="*/ 0 w 249367"/>
              <a:gd name="connsiteY3" fmla="*/ 262032 h 262032"/>
              <a:gd name="connsiteX0" fmla="*/ 0 w 249367"/>
              <a:gd name="connsiteY0" fmla="*/ 262032 h 262032"/>
              <a:gd name="connsiteX1" fmla="*/ 249367 w 249367"/>
              <a:gd name="connsiteY1" fmla="*/ 0 h 262032"/>
              <a:gd name="connsiteX2" fmla="*/ 207806 w 249367"/>
              <a:gd name="connsiteY2" fmla="*/ 259024 h 262032"/>
              <a:gd name="connsiteX3" fmla="*/ 0 w 249367"/>
              <a:gd name="connsiteY3" fmla="*/ 262032 h 262032"/>
              <a:gd name="connsiteX0" fmla="*/ 0 w 249367"/>
              <a:gd name="connsiteY0" fmla="*/ 262032 h 262032"/>
              <a:gd name="connsiteX1" fmla="*/ 249367 w 249367"/>
              <a:gd name="connsiteY1" fmla="*/ 0 h 262032"/>
              <a:gd name="connsiteX2" fmla="*/ 207806 w 249367"/>
              <a:gd name="connsiteY2" fmla="*/ 259024 h 262032"/>
              <a:gd name="connsiteX3" fmla="*/ 0 w 249367"/>
              <a:gd name="connsiteY3" fmla="*/ 262032 h 262032"/>
              <a:gd name="connsiteX0" fmla="*/ 0 w 249367"/>
              <a:gd name="connsiteY0" fmla="*/ 262032 h 262032"/>
              <a:gd name="connsiteX1" fmla="*/ 249367 w 249367"/>
              <a:gd name="connsiteY1" fmla="*/ 0 h 262032"/>
              <a:gd name="connsiteX2" fmla="*/ 207806 w 249367"/>
              <a:gd name="connsiteY2" fmla="*/ 259024 h 262032"/>
              <a:gd name="connsiteX3" fmla="*/ 0 w 249367"/>
              <a:gd name="connsiteY3" fmla="*/ 262032 h 262032"/>
              <a:gd name="connsiteX0" fmla="*/ 0 w 220504"/>
              <a:gd name="connsiteY0" fmla="*/ 176296 h 176296"/>
              <a:gd name="connsiteX1" fmla="*/ 220504 w 220504"/>
              <a:gd name="connsiteY1" fmla="*/ 0 h 176296"/>
              <a:gd name="connsiteX2" fmla="*/ 207806 w 220504"/>
              <a:gd name="connsiteY2" fmla="*/ 173288 h 176296"/>
              <a:gd name="connsiteX3" fmla="*/ 0 w 220504"/>
              <a:gd name="connsiteY3" fmla="*/ 176296 h 176296"/>
              <a:gd name="connsiteX0" fmla="*/ 0 w 220504"/>
              <a:gd name="connsiteY0" fmla="*/ 176296 h 176296"/>
              <a:gd name="connsiteX1" fmla="*/ 220504 w 220504"/>
              <a:gd name="connsiteY1" fmla="*/ 0 h 176296"/>
              <a:gd name="connsiteX2" fmla="*/ 207806 w 220504"/>
              <a:gd name="connsiteY2" fmla="*/ 173288 h 176296"/>
              <a:gd name="connsiteX3" fmla="*/ 0 w 220504"/>
              <a:gd name="connsiteY3" fmla="*/ 176296 h 176296"/>
              <a:gd name="connsiteX0" fmla="*/ 0 w 220504"/>
              <a:gd name="connsiteY0" fmla="*/ 176296 h 176296"/>
              <a:gd name="connsiteX1" fmla="*/ 220504 w 220504"/>
              <a:gd name="connsiteY1" fmla="*/ 0 h 176296"/>
              <a:gd name="connsiteX2" fmla="*/ 207806 w 220504"/>
              <a:gd name="connsiteY2" fmla="*/ 173288 h 176296"/>
              <a:gd name="connsiteX3" fmla="*/ 0 w 220504"/>
              <a:gd name="connsiteY3" fmla="*/ 176296 h 176296"/>
            </a:gdLst>
            <a:ahLst/>
            <a:cxnLst>
              <a:cxn ang="0">
                <a:pos x="connsiteX0" y="connsiteY0"/>
              </a:cxn>
              <a:cxn ang="0">
                <a:pos x="connsiteX1" y="connsiteY1"/>
              </a:cxn>
              <a:cxn ang="0">
                <a:pos x="connsiteX2" y="connsiteY2"/>
              </a:cxn>
              <a:cxn ang="0">
                <a:pos x="connsiteX3" y="connsiteY3"/>
              </a:cxn>
            </a:cxnLst>
            <a:rect l="l" t="t" r="r" b="b"/>
            <a:pathLst>
              <a:path w="220504" h="176296">
                <a:moveTo>
                  <a:pt x="0" y="176296"/>
                </a:moveTo>
                <a:cubicBezTo>
                  <a:pt x="67499" y="4327"/>
                  <a:pt x="153512" y="12194"/>
                  <a:pt x="220504" y="0"/>
                </a:cubicBezTo>
                <a:cubicBezTo>
                  <a:pt x="176368" y="210510"/>
                  <a:pt x="222387" y="142766"/>
                  <a:pt x="207806" y="173288"/>
                </a:cubicBezTo>
                <a:cubicBezTo>
                  <a:pt x="149239" y="135890"/>
                  <a:pt x="102420" y="113358"/>
                  <a:pt x="0" y="176296"/>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下矢印 55"/>
          <p:cNvSpPr/>
          <p:nvPr/>
        </p:nvSpPr>
        <p:spPr>
          <a:xfrm rot="14595640">
            <a:off x="3111841" y="4644917"/>
            <a:ext cx="425547" cy="441410"/>
          </a:xfrm>
          <a:prstGeom prst="downArrow">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603428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500"/>
                                        <p:tgtEl>
                                          <p:spTgt spid="5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500"/>
                                        <p:tgtEl>
                                          <p:spTgt spid="4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500"/>
                                        <p:tgtEl>
                                          <p:spTgt spid="4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500"/>
                                        <p:tgtEl>
                                          <p:spTgt spid="41"/>
                                        </p:tgtEl>
                                      </p:cBhvr>
                                    </p:animEffect>
                                  </p:childTnLst>
                                </p:cTn>
                              </p:par>
                            </p:childTnLst>
                          </p:cTn>
                        </p:par>
                        <p:par>
                          <p:cTn id="75" fill="hold">
                            <p:stCondLst>
                              <p:cond delay="2500"/>
                            </p:stCondLst>
                            <p:childTnLst>
                              <p:par>
                                <p:cTn id="76" presetID="10" presetClass="entr" presetSubtype="0" fill="hold" grpId="0" nodeType="after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500"/>
                                        <p:tgtEl>
                                          <p:spTgt spid="5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500"/>
                                        <p:tgtEl>
                                          <p:spTgt spid="4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childTnLst>
                          </p:cTn>
                        </p:par>
                        <p:par>
                          <p:cTn id="85" fill="hold">
                            <p:stCondLst>
                              <p:cond delay="3000"/>
                            </p:stCondLst>
                            <p:childTnLst>
                              <p:par>
                                <p:cTn id="86" presetID="10" presetClass="entr" presetSubtype="0" fill="hold" grpId="0" nodeType="after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500"/>
                                        <p:tgtEl>
                                          <p:spTgt spid="5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fade">
                                      <p:cBhvr>
                                        <p:cTn id="93" dur="500"/>
                                        <p:tgtEl>
                                          <p:spTgt spid="45"/>
                                        </p:tgtEl>
                                      </p:cBhvr>
                                    </p:animEffec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500"/>
                                        <p:tgtEl>
                                          <p:spTgt spid="46"/>
                                        </p:tgtEl>
                                      </p:cBhvr>
                                    </p:animEffect>
                                  </p:childTnLst>
                                </p:cTn>
                              </p:par>
                            </p:childTnLst>
                          </p:cTn>
                        </p:par>
                        <p:par>
                          <p:cTn id="98" fill="hold">
                            <p:stCondLst>
                              <p:cond delay="1000"/>
                            </p:stCondLst>
                            <p:childTnLst>
                              <p:par>
                                <p:cTn id="99" presetID="10" presetClass="entr" presetSubtype="0" fill="hold" grpId="0" nodeType="after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500"/>
                                        <p:tgtEl>
                                          <p:spTgt spid="47"/>
                                        </p:tgtEl>
                                      </p:cBhvr>
                                    </p:animEffect>
                                  </p:childTnLst>
                                </p:cTn>
                              </p:par>
                            </p:childTnLst>
                          </p:cTn>
                        </p:par>
                        <p:par>
                          <p:cTn id="102" fill="hold">
                            <p:stCondLst>
                              <p:cond delay="1500"/>
                            </p:stCondLst>
                            <p:childTnLst>
                              <p:par>
                                <p:cTn id="103" presetID="10" presetClass="entr" presetSubtype="0" fill="hold" grpId="0" nodeType="afterEffect">
                                  <p:stCondLst>
                                    <p:cond delay="0"/>
                                  </p:stCondLst>
                                  <p:childTnLst>
                                    <p:set>
                                      <p:cBhvr>
                                        <p:cTn id="104" dur="1" fill="hold">
                                          <p:stCondLst>
                                            <p:cond delay="0"/>
                                          </p:stCondLst>
                                        </p:cTn>
                                        <p:tgtEl>
                                          <p:spTgt spid="52"/>
                                        </p:tgtEl>
                                        <p:attrNameLst>
                                          <p:attrName>style.visibility</p:attrName>
                                        </p:attrNameLst>
                                      </p:cBhvr>
                                      <p:to>
                                        <p:strVal val="visible"/>
                                      </p:to>
                                    </p:set>
                                    <p:animEffect transition="in" filter="fade">
                                      <p:cBhvr>
                                        <p:cTn id="10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27" grpId="0" animBg="1"/>
      <p:bldP spid="31" grpId="0" animBg="1"/>
      <p:bldP spid="29" grpId="0" animBg="1"/>
      <p:bldP spid="30" grpId="0" animBg="1"/>
      <p:bldP spid="32" grpId="0" animBg="1"/>
      <p:bldP spid="33" grpId="0" animBg="1"/>
      <p:bldP spid="34" grpId="0" animBg="1"/>
      <p:bldP spid="35" grpId="0" animBg="1"/>
      <p:bldP spid="37" grpId="0" animBg="1"/>
      <p:bldP spid="39" grpId="0"/>
      <p:bldP spid="40" grpId="0" animBg="1"/>
      <p:bldP spid="41" grpId="0"/>
      <p:bldP spid="43" grpId="0" animBg="1"/>
      <p:bldP spid="44" grpId="0" animBg="1"/>
      <p:bldP spid="42" grpId="0" animBg="1"/>
      <p:bldP spid="45" grpId="0" animBg="1"/>
      <p:bldP spid="46" grpId="0" animBg="1"/>
      <p:bldP spid="47" grpId="0" animBg="1"/>
      <p:bldP spid="48" grpId="0"/>
      <p:bldP spid="49" grpId="0" animBg="1"/>
      <p:bldP spid="50" grpId="0"/>
      <p:bldP spid="51" grpId="0"/>
      <p:bldP spid="52" grpId="0" animBg="1"/>
      <p:bldP spid="53" grpId="0" animBg="1"/>
      <p:bldP spid="54" grpId="0" animBg="1"/>
      <p:bldP spid="55" grpId="0" animBg="1"/>
      <p:bldP spid="5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正方形/長方形 25"/>
          <p:cNvSpPr/>
          <p:nvPr/>
        </p:nvSpPr>
        <p:spPr>
          <a:xfrm rot="19470546">
            <a:off x="2440635" y="2811688"/>
            <a:ext cx="7170553" cy="1569660"/>
          </a:xfrm>
          <a:prstGeom prst="rect">
            <a:avLst/>
          </a:prstGeom>
        </p:spPr>
        <p:txBody>
          <a:bodyPr wrap="none">
            <a:spAutoFit/>
          </a:bodyPr>
          <a:lstStyle/>
          <a:p>
            <a:pPr algn="ctr">
              <a:lnSpc>
                <a:spcPct val="100000"/>
              </a:lnSpc>
            </a:pPr>
            <a:r>
              <a:rPr lang="en-US" altLang="ja-JP" sz="9600" dirty="0" smtClean="0">
                <a:solidFill>
                  <a:schemeClr val="bg1">
                    <a:lumMod val="50000"/>
                    <a:alpha val="27000"/>
                  </a:schemeClr>
                </a:solidFill>
                <a:latin typeface="Georgia" charset="0"/>
                <a:ea typeface="Georgia" charset="0"/>
                <a:cs typeface="Georgia" charset="0"/>
              </a:rPr>
              <a:t>For Example</a:t>
            </a:r>
            <a:endParaRPr lang="en-US" altLang="ja-JP" sz="9600" dirty="0">
              <a:solidFill>
                <a:schemeClr val="bg1">
                  <a:lumMod val="50000"/>
                  <a:alpha val="27000"/>
                </a:schemeClr>
              </a:solidFill>
              <a:latin typeface="Georgia" charset="0"/>
              <a:ea typeface="Georgia" charset="0"/>
              <a:cs typeface="Georgia" charset="0"/>
            </a:endParaRPr>
          </a:p>
        </p:txBody>
      </p:sp>
      <p:sp>
        <p:nvSpPr>
          <p:cNvPr id="3" name="CustomShape 1"/>
          <p:cNvSpPr/>
          <p:nvPr/>
        </p:nvSpPr>
        <p:spPr>
          <a:xfrm>
            <a:off x="2029214" y="427627"/>
            <a:ext cx="8598310" cy="697320"/>
          </a:xfrm>
          <a:prstGeom prst="rect">
            <a:avLst/>
          </a:prstGeom>
        </p:spPr>
        <p:txBody>
          <a:bodyPr lIns="90000" tIns="45000" rIns="90000" bIns="45000"/>
          <a:lstStyle/>
          <a:p>
            <a:pPr algn="ctr">
              <a:lnSpc>
                <a:spcPct val="100000"/>
              </a:lnSpc>
            </a:pPr>
            <a:r>
              <a:rPr lang="en-US" altLang="ja-JP" sz="4000" dirty="0" smtClean="0">
                <a:solidFill>
                  <a:schemeClr val="bg1"/>
                </a:solidFill>
                <a:latin typeface="Georgia" charset="0"/>
                <a:ea typeface="Georgia" charset="0"/>
                <a:cs typeface="Georgia" charset="0"/>
              </a:rPr>
              <a:t>Applying for the Recovery</a:t>
            </a:r>
            <a:endParaRPr lang="en-US" altLang="ja-JP" sz="4000" dirty="0">
              <a:solidFill>
                <a:schemeClr val="bg1"/>
              </a:solidFill>
              <a:latin typeface="Georgia" charset="0"/>
              <a:ea typeface="Georgia" charset="0"/>
              <a:cs typeface="Georgia" charset="0"/>
            </a:endParaRPr>
          </a:p>
        </p:txBody>
      </p:sp>
      <p:sp>
        <p:nvSpPr>
          <p:cNvPr id="2" name="円/楕円 1"/>
          <p:cNvSpPr/>
          <p:nvPr/>
        </p:nvSpPr>
        <p:spPr>
          <a:xfrm>
            <a:off x="808892" y="1635369"/>
            <a:ext cx="2708031" cy="668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bg1"/>
                </a:solidFill>
              </a:rPr>
              <a:t>For Fishery</a:t>
            </a:r>
            <a:endParaRPr lang="ja-JP" altLang="en-US" dirty="0">
              <a:solidFill>
                <a:schemeClr val="bg1"/>
              </a:solidFill>
            </a:endParaRPr>
          </a:p>
        </p:txBody>
      </p:sp>
      <p:sp>
        <p:nvSpPr>
          <p:cNvPr id="11" name="台形 10"/>
          <p:cNvSpPr/>
          <p:nvPr/>
        </p:nvSpPr>
        <p:spPr>
          <a:xfrm>
            <a:off x="961922" y="2865197"/>
            <a:ext cx="1834682" cy="559402"/>
          </a:xfrm>
          <a:custGeom>
            <a:avLst/>
            <a:gdLst>
              <a:gd name="connsiteX0" fmla="*/ 0 w 1617227"/>
              <a:gd name="connsiteY0" fmla="*/ 794084 h 794084"/>
              <a:gd name="connsiteX1" fmla="*/ 198521 w 1617227"/>
              <a:gd name="connsiteY1" fmla="*/ 0 h 794084"/>
              <a:gd name="connsiteX2" fmla="*/ 1418706 w 1617227"/>
              <a:gd name="connsiteY2" fmla="*/ 0 h 794084"/>
              <a:gd name="connsiteX3" fmla="*/ 1617227 w 1617227"/>
              <a:gd name="connsiteY3" fmla="*/ 794084 h 794084"/>
              <a:gd name="connsiteX4" fmla="*/ 0 w 1617227"/>
              <a:gd name="connsiteY4" fmla="*/ 794084 h 794084"/>
              <a:gd name="connsiteX0" fmla="*/ 0 w 1617227"/>
              <a:gd name="connsiteY0" fmla="*/ 794084 h 794084"/>
              <a:gd name="connsiteX1" fmla="*/ 30079 w 1617227"/>
              <a:gd name="connsiteY1" fmla="*/ 280737 h 794084"/>
              <a:gd name="connsiteX2" fmla="*/ 1418706 w 1617227"/>
              <a:gd name="connsiteY2" fmla="*/ 0 h 794084"/>
              <a:gd name="connsiteX3" fmla="*/ 1617227 w 1617227"/>
              <a:gd name="connsiteY3" fmla="*/ 794084 h 794084"/>
              <a:gd name="connsiteX4" fmla="*/ 0 w 1617227"/>
              <a:gd name="connsiteY4" fmla="*/ 794084 h 794084"/>
              <a:gd name="connsiteX0" fmla="*/ 411079 w 1587148"/>
              <a:gd name="connsiteY0" fmla="*/ 810126 h 810126"/>
              <a:gd name="connsiteX1" fmla="*/ 0 w 1587148"/>
              <a:gd name="connsiteY1" fmla="*/ 280737 h 810126"/>
              <a:gd name="connsiteX2" fmla="*/ 1388627 w 1587148"/>
              <a:gd name="connsiteY2" fmla="*/ 0 h 810126"/>
              <a:gd name="connsiteX3" fmla="*/ 1587148 w 1587148"/>
              <a:gd name="connsiteY3" fmla="*/ 794084 h 810126"/>
              <a:gd name="connsiteX4" fmla="*/ 411079 w 1587148"/>
              <a:gd name="connsiteY4" fmla="*/ 810126 h 810126"/>
              <a:gd name="connsiteX0" fmla="*/ 699837 w 1875906"/>
              <a:gd name="connsiteY0" fmla="*/ 810126 h 810126"/>
              <a:gd name="connsiteX1" fmla="*/ 0 w 1875906"/>
              <a:gd name="connsiteY1" fmla="*/ 625643 h 810126"/>
              <a:gd name="connsiteX2" fmla="*/ 1677385 w 1875906"/>
              <a:gd name="connsiteY2" fmla="*/ 0 h 810126"/>
              <a:gd name="connsiteX3" fmla="*/ 1875906 w 1875906"/>
              <a:gd name="connsiteY3" fmla="*/ 794084 h 810126"/>
              <a:gd name="connsiteX4" fmla="*/ 699837 w 1875906"/>
              <a:gd name="connsiteY4" fmla="*/ 810126 h 810126"/>
              <a:gd name="connsiteX0" fmla="*/ 699837 w 1875906"/>
              <a:gd name="connsiteY0" fmla="*/ 810126 h 810126"/>
              <a:gd name="connsiteX1" fmla="*/ 0 w 1875906"/>
              <a:gd name="connsiteY1" fmla="*/ 625643 h 810126"/>
              <a:gd name="connsiteX2" fmla="*/ 1677385 w 1875906"/>
              <a:gd name="connsiteY2" fmla="*/ 0 h 810126"/>
              <a:gd name="connsiteX3" fmla="*/ 1875906 w 1875906"/>
              <a:gd name="connsiteY3" fmla="*/ 794084 h 810126"/>
              <a:gd name="connsiteX4" fmla="*/ 699837 w 1875906"/>
              <a:gd name="connsiteY4" fmla="*/ 810126 h 810126"/>
              <a:gd name="connsiteX0" fmla="*/ 699837 w 1875906"/>
              <a:gd name="connsiteY0" fmla="*/ 810126 h 833163"/>
              <a:gd name="connsiteX1" fmla="*/ 0 w 1875906"/>
              <a:gd name="connsiteY1" fmla="*/ 625643 h 833163"/>
              <a:gd name="connsiteX2" fmla="*/ 1677385 w 1875906"/>
              <a:gd name="connsiteY2" fmla="*/ 0 h 833163"/>
              <a:gd name="connsiteX3" fmla="*/ 1875906 w 1875906"/>
              <a:gd name="connsiteY3" fmla="*/ 794084 h 833163"/>
              <a:gd name="connsiteX4" fmla="*/ 699837 w 1875906"/>
              <a:gd name="connsiteY4" fmla="*/ 810126 h 833163"/>
              <a:gd name="connsiteX0" fmla="*/ 1590174 w 1875906"/>
              <a:gd name="connsiteY0" fmla="*/ 794084 h 826407"/>
              <a:gd name="connsiteX1" fmla="*/ 0 w 1875906"/>
              <a:gd name="connsiteY1" fmla="*/ 625643 h 826407"/>
              <a:gd name="connsiteX2" fmla="*/ 1677385 w 1875906"/>
              <a:gd name="connsiteY2" fmla="*/ 0 h 826407"/>
              <a:gd name="connsiteX3" fmla="*/ 1875906 w 1875906"/>
              <a:gd name="connsiteY3" fmla="*/ 794084 h 826407"/>
              <a:gd name="connsiteX4" fmla="*/ 1590174 w 1875906"/>
              <a:gd name="connsiteY4" fmla="*/ 794084 h 826407"/>
              <a:gd name="connsiteX0" fmla="*/ 1590174 w 1899969"/>
              <a:gd name="connsiteY0" fmla="*/ 794084 h 962526"/>
              <a:gd name="connsiteX1" fmla="*/ 0 w 1899969"/>
              <a:gd name="connsiteY1" fmla="*/ 625643 h 962526"/>
              <a:gd name="connsiteX2" fmla="*/ 1677385 w 1899969"/>
              <a:gd name="connsiteY2" fmla="*/ 0 h 962526"/>
              <a:gd name="connsiteX3" fmla="*/ 1899969 w 1899969"/>
              <a:gd name="connsiteY3" fmla="*/ 962526 h 962526"/>
              <a:gd name="connsiteX4" fmla="*/ 1590174 w 1899969"/>
              <a:gd name="connsiteY4" fmla="*/ 794084 h 962526"/>
              <a:gd name="connsiteX0" fmla="*/ 1638300 w 1899969"/>
              <a:gd name="connsiteY0" fmla="*/ 665747 h 962526"/>
              <a:gd name="connsiteX1" fmla="*/ 0 w 1899969"/>
              <a:gd name="connsiteY1" fmla="*/ 625643 h 962526"/>
              <a:gd name="connsiteX2" fmla="*/ 1677385 w 1899969"/>
              <a:gd name="connsiteY2" fmla="*/ 0 h 962526"/>
              <a:gd name="connsiteX3" fmla="*/ 1899969 w 1899969"/>
              <a:gd name="connsiteY3" fmla="*/ 962526 h 962526"/>
              <a:gd name="connsiteX4" fmla="*/ 1638300 w 1899969"/>
              <a:gd name="connsiteY4" fmla="*/ 665747 h 962526"/>
              <a:gd name="connsiteX0" fmla="*/ 1638300 w 1899969"/>
              <a:gd name="connsiteY0" fmla="*/ 665747 h 962526"/>
              <a:gd name="connsiteX1" fmla="*/ 0 w 1899969"/>
              <a:gd name="connsiteY1" fmla="*/ 625643 h 962526"/>
              <a:gd name="connsiteX2" fmla="*/ 1677385 w 1899969"/>
              <a:gd name="connsiteY2" fmla="*/ 0 h 962526"/>
              <a:gd name="connsiteX3" fmla="*/ 1899969 w 1899969"/>
              <a:gd name="connsiteY3" fmla="*/ 962526 h 962526"/>
              <a:gd name="connsiteX4" fmla="*/ 1638300 w 1899969"/>
              <a:gd name="connsiteY4" fmla="*/ 665747 h 962526"/>
              <a:gd name="connsiteX0" fmla="*/ 1638300 w 1899969"/>
              <a:gd name="connsiteY0" fmla="*/ 665747 h 962526"/>
              <a:gd name="connsiteX1" fmla="*/ 0 w 1899969"/>
              <a:gd name="connsiteY1" fmla="*/ 625643 h 962526"/>
              <a:gd name="connsiteX2" fmla="*/ 1677385 w 1899969"/>
              <a:gd name="connsiteY2" fmla="*/ 0 h 962526"/>
              <a:gd name="connsiteX3" fmla="*/ 1899969 w 1899969"/>
              <a:gd name="connsiteY3" fmla="*/ 962526 h 962526"/>
              <a:gd name="connsiteX4" fmla="*/ 1638300 w 1899969"/>
              <a:gd name="connsiteY4" fmla="*/ 665747 h 962526"/>
              <a:gd name="connsiteX0" fmla="*/ 1638300 w 1899969"/>
              <a:gd name="connsiteY0" fmla="*/ 665747 h 962526"/>
              <a:gd name="connsiteX1" fmla="*/ 0 w 1899969"/>
              <a:gd name="connsiteY1" fmla="*/ 625643 h 962526"/>
              <a:gd name="connsiteX2" fmla="*/ 1677385 w 1899969"/>
              <a:gd name="connsiteY2" fmla="*/ 0 h 962526"/>
              <a:gd name="connsiteX3" fmla="*/ 1899969 w 1899969"/>
              <a:gd name="connsiteY3" fmla="*/ 962526 h 962526"/>
              <a:gd name="connsiteX4" fmla="*/ 1638300 w 1899969"/>
              <a:gd name="connsiteY4" fmla="*/ 665747 h 962526"/>
              <a:gd name="connsiteX0" fmla="*/ 1638300 w 1899969"/>
              <a:gd name="connsiteY0" fmla="*/ 194965 h 491744"/>
              <a:gd name="connsiteX1" fmla="*/ 0 w 1899969"/>
              <a:gd name="connsiteY1" fmla="*/ 154861 h 491744"/>
              <a:gd name="connsiteX2" fmla="*/ 1645301 w 1899969"/>
              <a:gd name="connsiteY2" fmla="*/ 74649 h 491744"/>
              <a:gd name="connsiteX3" fmla="*/ 1899969 w 1899969"/>
              <a:gd name="connsiteY3" fmla="*/ 491744 h 491744"/>
              <a:gd name="connsiteX4" fmla="*/ 1638300 w 1899969"/>
              <a:gd name="connsiteY4" fmla="*/ 194965 h 491744"/>
              <a:gd name="connsiteX0" fmla="*/ 1638300 w 1899969"/>
              <a:gd name="connsiteY0" fmla="*/ 320841 h 617620"/>
              <a:gd name="connsiteX1" fmla="*/ 0 w 1899969"/>
              <a:gd name="connsiteY1" fmla="*/ 280737 h 617620"/>
              <a:gd name="connsiteX2" fmla="*/ 1645301 w 1899969"/>
              <a:gd name="connsiteY2" fmla="*/ 200525 h 617620"/>
              <a:gd name="connsiteX3" fmla="*/ 1899969 w 1899969"/>
              <a:gd name="connsiteY3" fmla="*/ 617620 h 617620"/>
              <a:gd name="connsiteX4" fmla="*/ 1638300 w 1899969"/>
              <a:gd name="connsiteY4" fmla="*/ 320841 h 617620"/>
              <a:gd name="connsiteX0" fmla="*/ 1638300 w 1899969"/>
              <a:gd name="connsiteY0" fmla="*/ 320841 h 617620"/>
              <a:gd name="connsiteX1" fmla="*/ 0 w 1899969"/>
              <a:gd name="connsiteY1" fmla="*/ 280737 h 617620"/>
              <a:gd name="connsiteX2" fmla="*/ 1645301 w 1899969"/>
              <a:gd name="connsiteY2" fmla="*/ 200525 h 617620"/>
              <a:gd name="connsiteX3" fmla="*/ 1899969 w 1899969"/>
              <a:gd name="connsiteY3" fmla="*/ 617620 h 617620"/>
              <a:gd name="connsiteX4" fmla="*/ 1638300 w 1899969"/>
              <a:gd name="connsiteY4" fmla="*/ 320841 h 617620"/>
              <a:gd name="connsiteX0" fmla="*/ 1638300 w 1909615"/>
              <a:gd name="connsiteY0" fmla="*/ 320841 h 617620"/>
              <a:gd name="connsiteX1" fmla="*/ 0 w 1909615"/>
              <a:gd name="connsiteY1" fmla="*/ 280737 h 617620"/>
              <a:gd name="connsiteX2" fmla="*/ 1645301 w 1909615"/>
              <a:gd name="connsiteY2" fmla="*/ 200525 h 617620"/>
              <a:gd name="connsiteX3" fmla="*/ 1899969 w 1909615"/>
              <a:gd name="connsiteY3" fmla="*/ 617620 h 617620"/>
              <a:gd name="connsiteX4" fmla="*/ 1909615 w 1909615"/>
              <a:gd name="connsiteY4" fmla="*/ 593556 h 617620"/>
              <a:gd name="connsiteX5" fmla="*/ 1638300 w 1909615"/>
              <a:gd name="connsiteY5" fmla="*/ 320841 h 617620"/>
              <a:gd name="connsiteX0" fmla="*/ 1638300 w 1909615"/>
              <a:gd name="connsiteY0" fmla="*/ 449180 h 745959"/>
              <a:gd name="connsiteX1" fmla="*/ 0 w 1909615"/>
              <a:gd name="connsiteY1" fmla="*/ 409076 h 745959"/>
              <a:gd name="connsiteX2" fmla="*/ 1645301 w 1909615"/>
              <a:gd name="connsiteY2" fmla="*/ 328864 h 745959"/>
              <a:gd name="connsiteX3" fmla="*/ 1899969 w 1909615"/>
              <a:gd name="connsiteY3" fmla="*/ 745959 h 745959"/>
              <a:gd name="connsiteX4" fmla="*/ 1909615 w 1909615"/>
              <a:gd name="connsiteY4" fmla="*/ 0 h 745959"/>
              <a:gd name="connsiteX5" fmla="*/ 1638300 w 1909615"/>
              <a:gd name="connsiteY5" fmla="*/ 449180 h 745959"/>
              <a:gd name="connsiteX0" fmla="*/ 1638300 w 1899969"/>
              <a:gd name="connsiteY0" fmla="*/ 320842 h 922420"/>
              <a:gd name="connsiteX1" fmla="*/ 0 w 1899969"/>
              <a:gd name="connsiteY1" fmla="*/ 280738 h 922420"/>
              <a:gd name="connsiteX2" fmla="*/ 1645301 w 1899969"/>
              <a:gd name="connsiteY2" fmla="*/ 200526 h 922420"/>
              <a:gd name="connsiteX3" fmla="*/ 1899969 w 1899969"/>
              <a:gd name="connsiteY3" fmla="*/ 617621 h 922420"/>
              <a:gd name="connsiteX4" fmla="*/ 1821383 w 1899969"/>
              <a:gd name="connsiteY4" fmla="*/ 922420 h 922420"/>
              <a:gd name="connsiteX5" fmla="*/ 1638300 w 1899969"/>
              <a:gd name="connsiteY5" fmla="*/ 320842 h 922420"/>
              <a:gd name="connsiteX0" fmla="*/ 1638300 w 1907990"/>
              <a:gd name="connsiteY0" fmla="*/ 386368 h 987946"/>
              <a:gd name="connsiteX1" fmla="*/ 0 w 1907990"/>
              <a:gd name="connsiteY1" fmla="*/ 346264 h 987946"/>
              <a:gd name="connsiteX2" fmla="*/ 1645301 w 1907990"/>
              <a:gd name="connsiteY2" fmla="*/ 266052 h 987946"/>
              <a:gd name="connsiteX3" fmla="*/ 1907990 w 1907990"/>
              <a:gd name="connsiteY3" fmla="*/ 105631 h 987946"/>
              <a:gd name="connsiteX4" fmla="*/ 1821383 w 1907990"/>
              <a:gd name="connsiteY4" fmla="*/ 987946 h 987946"/>
              <a:gd name="connsiteX5" fmla="*/ 1638300 w 1907990"/>
              <a:gd name="connsiteY5" fmla="*/ 386368 h 987946"/>
              <a:gd name="connsiteX0" fmla="*/ 1638300 w 1907990"/>
              <a:gd name="connsiteY0" fmla="*/ 320842 h 922420"/>
              <a:gd name="connsiteX1" fmla="*/ 0 w 1907990"/>
              <a:gd name="connsiteY1" fmla="*/ 280738 h 922420"/>
              <a:gd name="connsiteX2" fmla="*/ 1645301 w 1907990"/>
              <a:gd name="connsiteY2" fmla="*/ 200526 h 922420"/>
              <a:gd name="connsiteX3" fmla="*/ 1907990 w 1907990"/>
              <a:gd name="connsiteY3" fmla="*/ 40105 h 922420"/>
              <a:gd name="connsiteX4" fmla="*/ 1821383 w 1907990"/>
              <a:gd name="connsiteY4" fmla="*/ 922420 h 922420"/>
              <a:gd name="connsiteX5" fmla="*/ 1638300 w 1907990"/>
              <a:gd name="connsiteY5" fmla="*/ 320842 h 922420"/>
              <a:gd name="connsiteX0" fmla="*/ 1638300 w 2069484"/>
              <a:gd name="connsiteY0" fmla="*/ 320842 h 922420"/>
              <a:gd name="connsiteX1" fmla="*/ 0 w 2069484"/>
              <a:gd name="connsiteY1" fmla="*/ 280738 h 922420"/>
              <a:gd name="connsiteX2" fmla="*/ 1645301 w 2069484"/>
              <a:gd name="connsiteY2" fmla="*/ 200526 h 922420"/>
              <a:gd name="connsiteX3" fmla="*/ 1907990 w 2069484"/>
              <a:gd name="connsiteY3" fmla="*/ 40105 h 922420"/>
              <a:gd name="connsiteX4" fmla="*/ 1821383 w 2069484"/>
              <a:gd name="connsiteY4" fmla="*/ 922420 h 922420"/>
              <a:gd name="connsiteX5" fmla="*/ 1638300 w 2069484"/>
              <a:gd name="connsiteY5" fmla="*/ 320842 h 922420"/>
              <a:gd name="connsiteX0" fmla="*/ 1638300 w 2069484"/>
              <a:gd name="connsiteY0" fmla="*/ 294576 h 896154"/>
              <a:gd name="connsiteX1" fmla="*/ 0 w 2069484"/>
              <a:gd name="connsiteY1" fmla="*/ 254472 h 896154"/>
              <a:gd name="connsiteX2" fmla="*/ 1621238 w 2069484"/>
              <a:gd name="connsiteY2" fmla="*/ 230408 h 896154"/>
              <a:gd name="connsiteX3" fmla="*/ 1907990 w 2069484"/>
              <a:gd name="connsiteY3" fmla="*/ 13839 h 896154"/>
              <a:gd name="connsiteX4" fmla="*/ 1821383 w 2069484"/>
              <a:gd name="connsiteY4" fmla="*/ 896154 h 896154"/>
              <a:gd name="connsiteX5" fmla="*/ 1638300 w 2069484"/>
              <a:gd name="connsiteY5" fmla="*/ 294576 h 896154"/>
              <a:gd name="connsiteX0" fmla="*/ 1638300 w 2069484"/>
              <a:gd name="connsiteY0" fmla="*/ 386816 h 988394"/>
              <a:gd name="connsiteX1" fmla="*/ 0 w 2069484"/>
              <a:gd name="connsiteY1" fmla="*/ 346712 h 988394"/>
              <a:gd name="connsiteX2" fmla="*/ 1621238 w 2069484"/>
              <a:gd name="connsiteY2" fmla="*/ 322648 h 988394"/>
              <a:gd name="connsiteX3" fmla="*/ 1907990 w 2069484"/>
              <a:gd name="connsiteY3" fmla="*/ 106079 h 988394"/>
              <a:gd name="connsiteX4" fmla="*/ 1821383 w 2069484"/>
              <a:gd name="connsiteY4" fmla="*/ 988394 h 988394"/>
              <a:gd name="connsiteX5" fmla="*/ 1638300 w 2069484"/>
              <a:gd name="connsiteY5" fmla="*/ 386816 h 988394"/>
              <a:gd name="connsiteX0" fmla="*/ 1638300 w 2069484"/>
              <a:gd name="connsiteY0" fmla="*/ 394722 h 996300"/>
              <a:gd name="connsiteX1" fmla="*/ 0 w 2069484"/>
              <a:gd name="connsiteY1" fmla="*/ 354618 h 996300"/>
              <a:gd name="connsiteX2" fmla="*/ 1653322 w 2069484"/>
              <a:gd name="connsiteY2" fmla="*/ 306491 h 996300"/>
              <a:gd name="connsiteX3" fmla="*/ 1907990 w 2069484"/>
              <a:gd name="connsiteY3" fmla="*/ 113985 h 996300"/>
              <a:gd name="connsiteX4" fmla="*/ 1821383 w 2069484"/>
              <a:gd name="connsiteY4" fmla="*/ 996300 h 996300"/>
              <a:gd name="connsiteX5" fmla="*/ 1638300 w 2069484"/>
              <a:gd name="connsiteY5" fmla="*/ 394722 h 996300"/>
              <a:gd name="connsiteX0" fmla="*/ 1638300 w 2066482"/>
              <a:gd name="connsiteY0" fmla="*/ 394722 h 996300"/>
              <a:gd name="connsiteX1" fmla="*/ 0 w 2066482"/>
              <a:gd name="connsiteY1" fmla="*/ 354618 h 996300"/>
              <a:gd name="connsiteX2" fmla="*/ 1653322 w 2066482"/>
              <a:gd name="connsiteY2" fmla="*/ 306491 h 996300"/>
              <a:gd name="connsiteX3" fmla="*/ 1907990 w 2066482"/>
              <a:gd name="connsiteY3" fmla="*/ 113985 h 996300"/>
              <a:gd name="connsiteX4" fmla="*/ 1821383 w 2066482"/>
              <a:gd name="connsiteY4" fmla="*/ 996300 h 996300"/>
              <a:gd name="connsiteX5" fmla="*/ 1638300 w 2066482"/>
              <a:gd name="connsiteY5" fmla="*/ 394722 h 996300"/>
              <a:gd name="connsiteX0" fmla="*/ 1638300 w 1907990"/>
              <a:gd name="connsiteY0" fmla="*/ 394722 h 996300"/>
              <a:gd name="connsiteX1" fmla="*/ 0 w 1907990"/>
              <a:gd name="connsiteY1" fmla="*/ 354618 h 996300"/>
              <a:gd name="connsiteX2" fmla="*/ 1653322 w 1907990"/>
              <a:gd name="connsiteY2" fmla="*/ 306491 h 996300"/>
              <a:gd name="connsiteX3" fmla="*/ 1907990 w 1907990"/>
              <a:gd name="connsiteY3" fmla="*/ 113985 h 996300"/>
              <a:gd name="connsiteX4" fmla="*/ 1821383 w 1907990"/>
              <a:gd name="connsiteY4" fmla="*/ 996300 h 996300"/>
              <a:gd name="connsiteX5" fmla="*/ 1638300 w 1907990"/>
              <a:gd name="connsiteY5" fmla="*/ 394722 h 996300"/>
              <a:gd name="connsiteX0" fmla="*/ 1638300 w 1859863"/>
              <a:gd name="connsiteY0" fmla="*/ 501484 h 1103062"/>
              <a:gd name="connsiteX1" fmla="*/ 0 w 1859863"/>
              <a:gd name="connsiteY1" fmla="*/ 461380 h 1103062"/>
              <a:gd name="connsiteX2" fmla="*/ 1653322 w 1859863"/>
              <a:gd name="connsiteY2" fmla="*/ 413253 h 1103062"/>
              <a:gd name="connsiteX3" fmla="*/ 1859863 w 1859863"/>
              <a:gd name="connsiteY3" fmla="*/ 76368 h 1103062"/>
              <a:gd name="connsiteX4" fmla="*/ 1821383 w 1859863"/>
              <a:gd name="connsiteY4" fmla="*/ 1103062 h 1103062"/>
              <a:gd name="connsiteX5" fmla="*/ 1638300 w 1859863"/>
              <a:gd name="connsiteY5" fmla="*/ 501484 h 1103062"/>
              <a:gd name="connsiteX0" fmla="*/ 1638300 w 1859863"/>
              <a:gd name="connsiteY0" fmla="*/ 425116 h 1026694"/>
              <a:gd name="connsiteX1" fmla="*/ 0 w 1859863"/>
              <a:gd name="connsiteY1" fmla="*/ 385012 h 1026694"/>
              <a:gd name="connsiteX2" fmla="*/ 1653322 w 1859863"/>
              <a:gd name="connsiteY2" fmla="*/ 336885 h 1026694"/>
              <a:gd name="connsiteX3" fmla="*/ 1859863 w 1859863"/>
              <a:gd name="connsiteY3" fmla="*/ 0 h 1026694"/>
              <a:gd name="connsiteX4" fmla="*/ 1821383 w 1859863"/>
              <a:gd name="connsiteY4" fmla="*/ 1026694 h 1026694"/>
              <a:gd name="connsiteX5" fmla="*/ 1638300 w 1859863"/>
              <a:gd name="connsiteY5" fmla="*/ 425116 h 1026694"/>
              <a:gd name="connsiteX0" fmla="*/ 1638300 w 1859863"/>
              <a:gd name="connsiteY0" fmla="*/ 425116 h 610092"/>
              <a:gd name="connsiteX1" fmla="*/ 0 w 1859863"/>
              <a:gd name="connsiteY1" fmla="*/ 385012 h 610092"/>
              <a:gd name="connsiteX2" fmla="*/ 1653322 w 1859863"/>
              <a:gd name="connsiteY2" fmla="*/ 336885 h 610092"/>
              <a:gd name="connsiteX3" fmla="*/ 1859863 w 1859863"/>
              <a:gd name="connsiteY3" fmla="*/ 0 h 610092"/>
              <a:gd name="connsiteX4" fmla="*/ 1829404 w 1859863"/>
              <a:gd name="connsiteY4" fmla="*/ 593557 h 610092"/>
              <a:gd name="connsiteX5" fmla="*/ 1638300 w 1859863"/>
              <a:gd name="connsiteY5" fmla="*/ 425116 h 610092"/>
              <a:gd name="connsiteX0" fmla="*/ 1638300 w 1859863"/>
              <a:gd name="connsiteY0" fmla="*/ 425116 h 610092"/>
              <a:gd name="connsiteX1" fmla="*/ 0 w 1859863"/>
              <a:gd name="connsiteY1" fmla="*/ 385012 h 610092"/>
              <a:gd name="connsiteX2" fmla="*/ 1653322 w 1859863"/>
              <a:gd name="connsiteY2" fmla="*/ 336885 h 610092"/>
              <a:gd name="connsiteX3" fmla="*/ 1859863 w 1859863"/>
              <a:gd name="connsiteY3" fmla="*/ 0 h 610092"/>
              <a:gd name="connsiteX4" fmla="*/ 1829404 w 1859863"/>
              <a:gd name="connsiteY4" fmla="*/ 593557 h 610092"/>
              <a:gd name="connsiteX5" fmla="*/ 1638300 w 1859863"/>
              <a:gd name="connsiteY5" fmla="*/ 425116 h 610092"/>
              <a:gd name="connsiteX0" fmla="*/ 1638300 w 1863014"/>
              <a:gd name="connsiteY0" fmla="*/ 425116 h 610092"/>
              <a:gd name="connsiteX1" fmla="*/ 0 w 1863014"/>
              <a:gd name="connsiteY1" fmla="*/ 385012 h 610092"/>
              <a:gd name="connsiteX2" fmla="*/ 1653322 w 1863014"/>
              <a:gd name="connsiteY2" fmla="*/ 336885 h 610092"/>
              <a:gd name="connsiteX3" fmla="*/ 1859863 w 1863014"/>
              <a:gd name="connsiteY3" fmla="*/ 0 h 610092"/>
              <a:gd name="connsiteX4" fmla="*/ 1829404 w 1863014"/>
              <a:gd name="connsiteY4" fmla="*/ 593557 h 610092"/>
              <a:gd name="connsiteX5" fmla="*/ 1638300 w 1863014"/>
              <a:gd name="connsiteY5" fmla="*/ 425116 h 610092"/>
              <a:gd name="connsiteX0" fmla="*/ 1638300 w 1841078"/>
              <a:gd name="connsiteY0" fmla="*/ 305395 h 490371"/>
              <a:gd name="connsiteX1" fmla="*/ 0 w 1841078"/>
              <a:gd name="connsiteY1" fmla="*/ 265291 h 490371"/>
              <a:gd name="connsiteX2" fmla="*/ 1653322 w 1841078"/>
              <a:gd name="connsiteY2" fmla="*/ 217164 h 490371"/>
              <a:gd name="connsiteX3" fmla="*/ 1827779 w 1841078"/>
              <a:gd name="connsiteY3" fmla="*/ 32679 h 490371"/>
              <a:gd name="connsiteX4" fmla="*/ 1829404 w 1841078"/>
              <a:gd name="connsiteY4" fmla="*/ 473836 h 490371"/>
              <a:gd name="connsiteX5" fmla="*/ 1638300 w 1841078"/>
              <a:gd name="connsiteY5" fmla="*/ 305395 h 490371"/>
              <a:gd name="connsiteX0" fmla="*/ 1638300 w 1841078"/>
              <a:gd name="connsiteY0" fmla="*/ 396603 h 581579"/>
              <a:gd name="connsiteX1" fmla="*/ 0 w 1841078"/>
              <a:gd name="connsiteY1" fmla="*/ 356499 h 581579"/>
              <a:gd name="connsiteX2" fmla="*/ 1653322 w 1841078"/>
              <a:gd name="connsiteY2" fmla="*/ 308372 h 581579"/>
              <a:gd name="connsiteX3" fmla="*/ 1827779 w 1841078"/>
              <a:gd name="connsiteY3" fmla="*/ 123887 h 581579"/>
              <a:gd name="connsiteX4" fmla="*/ 1829404 w 1841078"/>
              <a:gd name="connsiteY4" fmla="*/ 565044 h 581579"/>
              <a:gd name="connsiteX5" fmla="*/ 1638300 w 1841078"/>
              <a:gd name="connsiteY5" fmla="*/ 396603 h 581579"/>
              <a:gd name="connsiteX0" fmla="*/ 1638300 w 1839555"/>
              <a:gd name="connsiteY0" fmla="*/ 396603 h 581579"/>
              <a:gd name="connsiteX1" fmla="*/ 0 w 1839555"/>
              <a:gd name="connsiteY1" fmla="*/ 356499 h 581579"/>
              <a:gd name="connsiteX2" fmla="*/ 1653322 w 1839555"/>
              <a:gd name="connsiteY2" fmla="*/ 308372 h 581579"/>
              <a:gd name="connsiteX3" fmla="*/ 1827779 w 1839555"/>
              <a:gd name="connsiteY3" fmla="*/ 123887 h 581579"/>
              <a:gd name="connsiteX4" fmla="*/ 1829404 w 1839555"/>
              <a:gd name="connsiteY4" fmla="*/ 565044 h 581579"/>
              <a:gd name="connsiteX5" fmla="*/ 1638300 w 1839555"/>
              <a:gd name="connsiteY5" fmla="*/ 396603 h 581579"/>
              <a:gd name="connsiteX0" fmla="*/ 1638300 w 1839555"/>
              <a:gd name="connsiteY0" fmla="*/ 394675 h 579651"/>
              <a:gd name="connsiteX1" fmla="*/ 0 w 1839555"/>
              <a:gd name="connsiteY1" fmla="*/ 354571 h 579651"/>
              <a:gd name="connsiteX2" fmla="*/ 1642171 w 1839555"/>
              <a:gd name="connsiteY2" fmla="*/ 312020 h 579651"/>
              <a:gd name="connsiteX3" fmla="*/ 1827779 w 1839555"/>
              <a:gd name="connsiteY3" fmla="*/ 121959 h 579651"/>
              <a:gd name="connsiteX4" fmla="*/ 1829404 w 1839555"/>
              <a:gd name="connsiteY4" fmla="*/ 563116 h 579651"/>
              <a:gd name="connsiteX5" fmla="*/ 1638300 w 1839555"/>
              <a:gd name="connsiteY5" fmla="*/ 394675 h 579651"/>
              <a:gd name="connsiteX0" fmla="*/ 1638300 w 1839555"/>
              <a:gd name="connsiteY0" fmla="*/ 335205 h 520181"/>
              <a:gd name="connsiteX1" fmla="*/ 0 w 1839555"/>
              <a:gd name="connsiteY1" fmla="*/ 295101 h 520181"/>
              <a:gd name="connsiteX2" fmla="*/ 1642171 w 1839555"/>
              <a:gd name="connsiteY2" fmla="*/ 252550 h 520181"/>
              <a:gd name="connsiteX3" fmla="*/ 1827779 w 1839555"/>
              <a:gd name="connsiteY3" fmla="*/ 62489 h 520181"/>
              <a:gd name="connsiteX4" fmla="*/ 1829404 w 1839555"/>
              <a:gd name="connsiteY4" fmla="*/ 503646 h 520181"/>
              <a:gd name="connsiteX5" fmla="*/ 1638300 w 1839555"/>
              <a:gd name="connsiteY5" fmla="*/ 335205 h 520181"/>
              <a:gd name="connsiteX0" fmla="*/ 1638300 w 1837241"/>
              <a:gd name="connsiteY0" fmla="*/ 335205 h 520181"/>
              <a:gd name="connsiteX1" fmla="*/ 0 w 1837241"/>
              <a:gd name="connsiteY1" fmla="*/ 295101 h 520181"/>
              <a:gd name="connsiteX2" fmla="*/ 1642171 w 1837241"/>
              <a:gd name="connsiteY2" fmla="*/ 252550 h 520181"/>
              <a:gd name="connsiteX3" fmla="*/ 1827779 w 1837241"/>
              <a:gd name="connsiteY3" fmla="*/ 62489 h 520181"/>
              <a:gd name="connsiteX4" fmla="*/ 1829404 w 1837241"/>
              <a:gd name="connsiteY4" fmla="*/ 503646 h 520181"/>
              <a:gd name="connsiteX5" fmla="*/ 1638300 w 1837241"/>
              <a:gd name="connsiteY5" fmla="*/ 335205 h 520181"/>
              <a:gd name="connsiteX0" fmla="*/ 1638300 w 1834682"/>
              <a:gd name="connsiteY0" fmla="*/ 335205 h 520181"/>
              <a:gd name="connsiteX1" fmla="*/ 0 w 1834682"/>
              <a:gd name="connsiteY1" fmla="*/ 295101 h 520181"/>
              <a:gd name="connsiteX2" fmla="*/ 1642171 w 1834682"/>
              <a:gd name="connsiteY2" fmla="*/ 252550 h 520181"/>
              <a:gd name="connsiteX3" fmla="*/ 1827779 w 1834682"/>
              <a:gd name="connsiteY3" fmla="*/ 62489 h 520181"/>
              <a:gd name="connsiteX4" fmla="*/ 1829404 w 1834682"/>
              <a:gd name="connsiteY4" fmla="*/ 503646 h 520181"/>
              <a:gd name="connsiteX5" fmla="*/ 1638300 w 1834682"/>
              <a:gd name="connsiteY5" fmla="*/ 335205 h 520181"/>
              <a:gd name="connsiteX0" fmla="*/ 1638300 w 1834682"/>
              <a:gd name="connsiteY0" fmla="*/ 335205 h 559402"/>
              <a:gd name="connsiteX1" fmla="*/ 0 w 1834682"/>
              <a:gd name="connsiteY1" fmla="*/ 295101 h 559402"/>
              <a:gd name="connsiteX2" fmla="*/ 1642171 w 1834682"/>
              <a:gd name="connsiteY2" fmla="*/ 252550 h 559402"/>
              <a:gd name="connsiteX3" fmla="*/ 1827779 w 1834682"/>
              <a:gd name="connsiteY3" fmla="*/ 62489 h 559402"/>
              <a:gd name="connsiteX4" fmla="*/ 1829404 w 1834682"/>
              <a:gd name="connsiteY4" fmla="*/ 559402 h 559402"/>
              <a:gd name="connsiteX5" fmla="*/ 1638300 w 1834682"/>
              <a:gd name="connsiteY5" fmla="*/ 335205 h 559402"/>
              <a:gd name="connsiteX0" fmla="*/ 1638300 w 1834682"/>
              <a:gd name="connsiteY0" fmla="*/ 335205 h 559402"/>
              <a:gd name="connsiteX1" fmla="*/ 0 w 1834682"/>
              <a:gd name="connsiteY1" fmla="*/ 295101 h 559402"/>
              <a:gd name="connsiteX2" fmla="*/ 1642171 w 1834682"/>
              <a:gd name="connsiteY2" fmla="*/ 252550 h 559402"/>
              <a:gd name="connsiteX3" fmla="*/ 1827779 w 1834682"/>
              <a:gd name="connsiteY3" fmla="*/ 62489 h 559402"/>
              <a:gd name="connsiteX4" fmla="*/ 1829404 w 1834682"/>
              <a:gd name="connsiteY4" fmla="*/ 559402 h 559402"/>
              <a:gd name="connsiteX5" fmla="*/ 1638300 w 1834682"/>
              <a:gd name="connsiteY5" fmla="*/ 335205 h 559402"/>
              <a:gd name="connsiteX0" fmla="*/ 1638300 w 1834682"/>
              <a:gd name="connsiteY0" fmla="*/ 335205 h 559402"/>
              <a:gd name="connsiteX1" fmla="*/ 0 w 1834682"/>
              <a:gd name="connsiteY1" fmla="*/ 295101 h 559402"/>
              <a:gd name="connsiteX2" fmla="*/ 1642171 w 1834682"/>
              <a:gd name="connsiteY2" fmla="*/ 252550 h 559402"/>
              <a:gd name="connsiteX3" fmla="*/ 1827779 w 1834682"/>
              <a:gd name="connsiteY3" fmla="*/ 62489 h 559402"/>
              <a:gd name="connsiteX4" fmla="*/ 1829404 w 1834682"/>
              <a:gd name="connsiteY4" fmla="*/ 559402 h 559402"/>
              <a:gd name="connsiteX5" fmla="*/ 1638300 w 1834682"/>
              <a:gd name="connsiteY5" fmla="*/ 335205 h 559402"/>
              <a:gd name="connsiteX0" fmla="*/ 1638300 w 1834682"/>
              <a:gd name="connsiteY0" fmla="*/ 335205 h 559402"/>
              <a:gd name="connsiteX1" fmla="*/ 0 w 1834682"/>
              <a:gd name="connsiteY1" fmla="*/ 295101 h 559402"/>
              <a:gd name="connsiteX2" fmla="*/ 1642171 w 1834682"/>
              <a:gd name="connsiteY2" fmla="*/ 252550 h 559402"/>
              <a:gd name="connsiteX3" fmla="*/ 1827779 w 1834682"/>
              <a:gd name="connsiteY3" fmla="*/ 62489 h 559402"/>
              <a:gd name="connsiteX4" fmla="*/ 1829404 w 1834682"/>
              <a:gd name="connsiteY4" fmla="*/ 559402 h 559402"/>
              <a:gd name="connsiteX5" fmla="*/ 1638300 w 1834682"/>
              <a:gd name="connsiteY5" fmla="*/ 335205 h 55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682" h="559402">
                <a:moveTo>
                  <a:pt x="1638300" y="335205"/>
                </a:moveTo>
                <a:cubicBezTo>
                  <a:pt x="947821" y="594554"/>
                  <a:pt x="524188" y="614638"/>
                  <a:pt x="0" y="295101"/>
                </a:cubicBezTo>
                <a:cubicBezTo>
                  <a:pt x="558052" y="-39045"/>
                  <a:pt x="1203359" y="11919"/>
                  <a:pt x="1642171" y="252550"/>
                </a:cubicBezTo>
                <a:cubicBezTo>
                  <a:pt x="1863418" y="-97702"/>
                  <a:pt x="1839046" y="-1712"/>
                  <a:pt x="1827779" y="62489"/>
                </a:cubicBezTo>
                <a:cubicBezTo>
                  <a:pt x="1822289" y="352682"/>
                  <a:pt x="1827950" y="414565"/>
                  <a:pt x="1829404" y="559402"/>
                </a:cubicBezTo>
                <a:lnTo>
                  <a:pt x="1638300" y="33520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p:cNvSpPr/>
          <p:nvPr/>
        </p:nvSpPr>
        <p:spPr>
          <a:xfrm>
            <a:off x="1458666" y="3727131"/>
            <a:ext cx="425547" cy="518160"/>
          </a:xfrm>
          <a:prstGeom prst="downArrow">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加算記号 15"/>
          <p:cNvSpPr/>
          <p:nvPr/>
        </p:nvSpPr>
        <p:spPr>
          <a:xfrm>
            <a:off x="926396" y="4754878"/>
            <a:ext cx="413713" cy="685800"/>
          </a:xfrm>
          <a:prstGeom prst="mathPlus">
            <a:avLst>
              <a:gd name="adj1" fmla="val 118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加算記号 16"/>
          <p:cNvSpPr/>
          <p:nvPr/>
        </p:nvSpPr>
        <p:spPr>
          <a:xfrm>
            <a:off x="1094036" y="4754878"/>
            <a:ext cx="413713" cy="685800"/>
          </a:xfrm>
          <a:prstGeom prst="mathPlus">
            <a:avLst>
              <a:gd name="adj1" fmla="val 118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加算記号 17"/>
          <p:cNvSpPr/>
          <p:nvPr/>
        </p:nvSpPr>
        <p:spPr>
          <a:xfrm>
            <a:off x="1262686" y="4754878"/>
            <a:ext cx="413713" cy="685800"/>
          </a:xfrm>
          <a:prstGeom prst="mathPlus">
            <a:avLst>
              <a:gd name="adj1" fmla="val 118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加算記号 18"/>
          <p:cNvSpPr/>
          <p:nvPr/>
        </p:nvSpPr>
        <p:spPr>
          <a:xfrm>
            <a:off x="1430326" y="4754878"/>
            <a:ext cx="413713" cy="685800"/>
          </a:xfrm>
          <a:prstGeom prst="mathPlus">
            <a:avLst>
              <a:gd name="adj1" fmla="val 118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加算記号 19"/>
          <p:cNvSpPr/>
          <p:nvPr/>
        </p:nvSpPr>
        <p:spPr>
          <a:xfrm>
            <a:off x="1612197" y="4754878"/>
            <a:ext cx="413713" cy="685800"/>
          </a:xfrm>
          <a:prstGeom prst="mathPlus">
            <a:avLst>
              <a:gd name="adj1" fmla="val 118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加算記号 20"/>
          <p:cNvSpPr/>
          <p:nvPr/>
        </p:nvSpPr>
        <p:spPr>
          <a:xfrm>
            <a:off x="1779837" y="4754878"/>
            <a:ext cx="413713" cy="685800"/>
          </a:xfrm>
          <a:prstGeom prst="mathPlus">
            <a:avLst>
              <a:gd name="adj1" fmla="val 118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加算記号 21"/>
          <p:cNvSpPr/>
          <p:nvPr/>
        </p:nvSpPr>
        <p:spPr>
          <a:xfrm>
            <a:off x="1948487" y="4754878"/>
            <a:ext cx="413713" cy="685800"/>
          </a:xfrm>
          <a:prstGeom prst="mathPlus">
            <a:avLst>
              <a:gd name="adj1" fmla="val 118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加算記号 22"/>
          <p:cNvSpPr/>
          <p:nvPr/>
        </p:nvSpPr>
        <p:spPr>
          <a:xfrm>
            <a:off x="2116127" y="4754878"/>
            <a:ext cx="413713" cy="685800"/>
          </a:xfrm>
          <a:prstGeom prst="mathPlus">
            <a:avLst>
              <a:gd name="adj1" fmla="val 118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三角形 23"/>
          <p:cNvSpPr/>
          <p:nvPr/>
        </p:nvSpPr>
        <p:spPr>
          <a:xfrm rot="16200000">
            <a:off x="2361926" y="4929214"/>
            <a:ext cx="533400" cy="33595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三角形 24"/>
          <p:cNvSpPr/>
          <p:nvPr/>
        </p:nvSpPr>
        <p:spPr>
          <a:xfrm rot="16200000">
            <a:off x="402681" y="4803383"/>
            <a:ext cx="574098" cy="582593"/>
          </a:xfrm>
          <a:custGeom>
            <a:avLst/>
            <a:gdLst>
              <a:gd name="connsiteX0" fmla="*/ 0 w 784877"/>
              <a:gd name="connsiteY0" fmla="*/ 796881 h 796881"/>
              <a:gd name="connsiteX1" fmla="*/ 392439 w 784877"/>
              <a:gd name="connsiteY1" fmla="*/ 0 h 796881"/>
              <a:gd name="connsiteX2" fmla="*/ 784877 w 784877"/>
              <a:gd name="connsiteY2" fmla="*/ 796881 h 796881"/>
              <a:gd name="connsiteX3" fmla="*/ 0 w 784877"/>
              <a:gd name="connsiteY3" fmla="*/ 796881 h 796881"/>
              <a:gd name="connsiteX0" fmla="*/ 0 w 784877"/>
              <a:gd name="connsiteY0" fmla="*/ 796881 h 796881"/>
              <a:gd name="connsiteX1" fmla="*/ 392439 w 784877"/>
              <a:gd name="connsiteY1" fmla="*/ 0 h 796881"/>
              <a:gd name="connsiteX2" fmla="*/ 784877 w 784877"/>
              <a:gd name="connsiteY2" fmla="*/ 796881 h 796881"/>
              <a:gd name="connsiteX3" fmla="*/ 0 w 784877"/>
              <a:gd name="connsiteY3" fmla="*/ 796881 h 796881"/>
              <a:gd name="connsiteX0" fmla="*/ 0 w 784877"/>
              <a:gd name="connsiteY0" fmla="*/ 796881 h 796881"/>
              <a:gd name="connsiteX1" fmla="*/ 392439 w 784877"/>
              <a:gd name="connsiteY1" fmla="*/ 0 h 796881"/>
              <a:gd name="connsiteX2" fmla="*/ 784877 w 784877"/>
              <a:gd name="connsiteY2" fmla="*/ 796881 h 796881"/>
              <a:gd name="connsiteX3" fmla="*/ 0 w 784877"/>
              <a:gd name="connsiteY3" fmla="*/ 796881 h 796881"/>
              <a:gd name="connsiteX0" fmla="*/ 0 w 784877"/>
              <a:gd name="connsiteY0" fmla="*/ 796881 h 796881"/>
              <a:gd name="connsiteX1" fmla="*/ 392439 w 784877"/>
              <a:gd name="connsiteY1" fmla="*/ 0 h 796881"/>
              <a:gd name="connsiteX2" fmla="*/ 784877 w 784877"/>
              <a:gd name="connsiteY2" fmla="*/ 796881 h 796881"/>
              <a:gd name="connsiteX3" fmla="*/ 0 w 784877"/>
              <a:gd name="connsiteY3" fmla="*/ 796881 h 796881"/>
              <a:gd name="connsiteX0" fmla="*/ 0 w 784877"/>
              <a:gd name="connsiteY0" fmla="*/ 796881 h 796881"/>
              <a:gd name="connsiteX1" fmla="*/ 392439 w 784877"/>
              <a:gd name="connsiteY1" fmla="*/ 0 h 796881"/>
              <a:gd name="connsiteX2" fmla="*/ 784877 w 784877"/>
              <a:gd name="connsiteY2" fmla="*/ 796881 h 796881"/>
              <a:gd name="connsiteX3" fmla="*/ 0 w 784877"/>
              <a:gd name="connsiteY3" fmla="*/ 796881 h 796881"/>
              <a:gd name="connsiteX0" fmla="*/ 384 w 785261"/>
              <a:gd name="connsiteY0" fmla="*/ 796881 h 796881"/>
              <a:gd name="connsiteX1" fmla="*/ 392823 w 785261"/>
              <a:gd name="connsiteY1" fmla="*/ 0 h 796881"/>
              <a:gd name="connsiteX2" fmla="*/ 785261 w 785261"/>
              <a:gd name="connsiteY2" fmla="*/ 796881 h 796881"/>
              <a:gd name="connsiteX3" fmla="*/ 384 w 785261"/>
              <a:gd name="connsiteY3" fmla="*/ 796881 h 796881"/>
            </a:gdLst>
            <a:ahLst/>
            <a:cxnLst>
              <a:cxn ang="0">
                <a:pos x="connsiteX0" y="connsiteY0"/>
              </a:cxn>
              <a:cxn ang="0">
                <a:pos x="connsiteX1" y="connsiteY1"/>
              </a:cxn>
              <a:cxn ang="0">
                <a:pos x="connsiteX2" y="connsiteY2"/>
              </a:cxn>
              <a:cxn ang="0">
                <a:pos x="connsiteX3" y="connsiteY3"/>
              </a:cxn>
            </a:cxnLst>
            <a:rect l="l" t="t" r="r" b="b"/>
            <a:pathLst>
              <a:path w="785261" h="796881">
                <a:moveTo>
                  <a:pt x="384" y="796881"/>
                </a:moveTo>
                <a:cubicBezTo>
                  <a:pt x="-5963" y="485534"/>
                  <a:pt x="63890" y="311347"/>
                  <a:pt x="392823" y="0"/>
                </a:cubicBezTo>
                <a:cubicBezTo>
                  <a:pt x="782716" y="357067"/>
                  <a:pt x="745888" y="485534"/>
                  <a:pt x="785261" y="796881"/>
                </a:cubicBezTo>
                <a:lnTo>
                  <a:pt x="384" y="796881"/>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下矢印 26"/>
          <p:cNvSpPr/>
          <p:nvPr/>
        </p:nvSpPr>
        <p:spPr>
          <a:xfrm rot="16200000">
            <a:off x="7493915" y="4676615"/>
            <a:ext cx="425547" cy="2756639"/>
          </a:xfrm>
          <a:prstGeom prst="downArrow">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方体 30"/>
          <p:cNvSpPr/>
          <p:nvPr/>
        </p:nvSpPr>
        <p:spPr>
          <a:xfrm>
            <a:off x="3310450" y="3873876"/>
            <a:ext cx="2713703" cy="498472"/>
          </a:xfrm>
          <a:prstGeom prst="cube">
            <a:avLst>
              <a:gd name="adj" fmla="val 8121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4400314" y="3429370"/>
            <a:ext cx="543658" cy="532420"/>
          </a:xfrm>
          <a:prstGeom prst="ellipse">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r="100000" b="100000"/>
            </a:path>
            <a:tileRect l="-100000" t="-100000"/>
          </a:gradFill>
          <a:ln>
            <a:noFill/>
          </a:ln>
          <a:scene3d>
            <a:camera prst="orthographicFront">
              <a:rot lat="0" lon="212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err="1" smtClean="0">
                <a:solidFill>
                  <a:sysClr val="windowText" lastClr="000000"/>
                </a:solidFill>
              </a:rPr>
              <a:t>Sr</a:t>
            </a:r>
            <a:endParaRPr kumimoji="1" lang="ja-JP" altLang="en-US" sz="1000" dirty="0">
              <a:solidFill>
                <a:sysClr val="windowText" lastClr="000000"/>
              </a:solidFill>
            </a:endParaRPr>
          </a:p>
        </p:txBody>
      </p:sp>
      <p:sp>
        <p:nvSpPr>
          <p:cNvPr id="30" name="円/楕円 29" title="K"/>
          <p:cNvSpPr/>
          <p:nvPr/>
        </p:nvSpPr>
        <p:spPr>
          <a:xfrm>
            <a:off x="3553230" y="3429371"/>
            <a:ext cx="532420" cy="532420"/>
          </a:xfrm>
          <a:prstGeom prst="ellipse">
            <a:avLst/>
          </a:prstGeom>
          <a:gradFill flip="none" rotWithShape="1">
            <a:gsLst>
              <a:gs pos="16000">
                <a:schemeClr val="bg1">
                  <a:lumMod val="95000"/>
                </a:schemeClr>
              </a:gs>
              <a:gs pos="71687">
                <a:srgbClr val="B3C8E2"/>
              </a:gs>
              <a:gs pos="86000">
                <a:srgbClr val="B4C9E3"/>
              </a:gs>
              <a:gs pos="76994">
                <a:srgbClr val="B2C7E2"/>
              </a:gs>
              <a:gs pos="82000">
                <a:srgbClr val="B4C9E3"/>
              </a:gs>
              <a:gs pos="87000">
                <a:srgbClr val="B4C9E3"/>
              </a:gs>
              <a:gs pos="53000">
                <a:srgbClr val="B4C9E3"/>
              </a:gs>
              <a:gs pos="68000">
                <a:srgbClr val="B5CAE3"/>
              </a:gs>
              <a:gs pos="90000">
                <a:schemeClr val="accent1">
                  <a:lumMod val="45000"/>
                  <a:lumOff val="55000"/>
                </a:schemeClr>
              </a:gs>
              <a:gs pos="30000">
                <a:schemeClr val="accent1">
                  <a:lumMod val="19000"/>
                  <a:lumOff val="81000"/>
                </a:schemeClr>
              </a:gs>
            </a:gsLst>
            <a:path path="circle">
              <a:fillToRect r="100000" b="100000"/>
            </a:path>
            <a:tileRect l="-100000" t="-100000"/>
          </a:gradFill>
          <a:ln>
            <a:noFill/>
          </a:ln>
          <a:scene3d>
            <a:camera prst="orthographicFront">
              <a:rot lat="0" lon="212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smtClean="0">
                <a:solidFill>
                  <a:sysClr val="windowText" lastClr="000000"/>
                </a:solidFill>
              </a:rPr>
              <a:t>K</a:t>
            </a:r>
            <a:endParaRPr kumimoji="1" lang="ja-JP" altLang="en-US" sz="1000" dirty="0">
              <a:solidFill>
                <a:sysClr val="windowText" lastClr="000000"/>
              </a:solidFill>
            </a:endParaRPr>
          </a:p>
        </p:txBody>
      </p:sp>
      <p:sp>
        <p:nvSpPr>
          <p:cNvPr id="32" name="円/楕円 31" title="K"/>
          <p:cNvSpPr/>
          <p:nvPr/>
        </p:nvSpPr>
        <p:spPr>
          <a:xfrm>
            <a:off x="3941603" y="3596519"/>
            <a:ext cx="532420" cy="532420"/>
          </a:xfrm>
          <a:prstGeom prst="ellipse">
            <a:avLst/>
          </a:prstGeom>
          <a:gradFill flip="none" rotWithShape="1">
            <a:gsLst>
              <a:gs pos="16000">
                <a:schemeClr val="bg1">
                  <a:lumMod val="95000"/>
                </a:schemeClr>
              </a:gs>
              <a:gs pos="71687">
                <a:srgbClr val="B3C8E2"/>
              </a:gs>
              <a:gs pos="86000">
                <a:srgbClr val="B4C9E3"/>
              </a:gs>
              <a:gs pos="76994">
                <a:srgbClr val="B2C7E2"/>
              </a:gs>
              <a:gs pos="82000">
                <a:srgbClr val="B4C9E3"/>
              </a:gs>
              <a:gs pos="87000">
                <a:srgbClr val="B4C9E3"/>
              </a:gs>
              <a:gs pos="53000">
                <a:srgbClr val="B4C9E3"/>
              </a:gs>
              <a:gs pos="68000">
                <a:srgbClr val="B5CAE3"/>
              </a:gs>
              <a:gs pos="90000">
                <a:schemeClr val="accent1">
                  <a:lumMod val="45000"/>
                  <a:lumOff val="55000"/>
                </a:schemeClr>
              </a:gs>
              <a:gs pos="30000">
                <a:schemeClr val="accent1">
                  <a:lumMod val="19000"/>
                  <a:lumOff val="81000"/>
                </a:schemeClr>
              </a:gs>
            </a:gsLst>
            <a:path path="circle">
              <a:fillToRect r="100000" b="100000"/>
            </a:path>
            <a:tileRect l="-100000" t="-100000"/>
          </a:gradFill>
          <a:ln>
            <a:noFill/>
          </a:ln>
          <a:scene3d>
            <a:camera prst="orthographicFront">
              <a:rot lat="0" lon="212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smtClean="0">
                <a:solidFill>
                  <a:sysClr val="windowText" lastClr="000000"/>
                </a:solidFill>
              </a:rPr>
              <a:t>K</a:t>
            </a:r>
            <a:endParaRPr kumimoji="1" lang="ja-JP" altLang="en-US" sz="1000" dirty="0">
              <a:solidFill>
                <a:sysClr val="windowText" lastClr="000000"/>
              </a:solidFill>
            </a:endParaRPr>
          </a:p>
        </p:txBody>
      </p:sp>
      <p:sp>
        <p:nvSpPr>
          <p:cNvPr id="33" name="円/楕円 32" title="K"/>
          <p:cNvSpPr/>
          <p:nvPr/>
        </p:nvSpPr>
        <p:spPr>
          <a:xfrm>
            <a:off x="3248430" y="3626015"/>
            <a:ext cx="532420" cy="532420"/>
          </a:xfrm>
          <a:prstGeom prst="ellipse">
            <a:avLst/>
          </a:prstGeom>
          <a:gradFill flip="none" rotWithShape="1">
            <a:gsLst>
              <a:gs pos="16000">
                <a:schemeClr val="bg1">
                  <a:lumMod val="95000"/>
                </a:schemeClr>
              </a:gs>
              <a:gs pos="71687">
                <a:srgbClr val="B3C8E2"/>
              </a:gs>
              <a:gs pos="86000">
                <a:srgbClr val="B4C9E3"/>
              </a:gs>
              <a:gs pos="76994">
                <a:srgbClr val="B2C7E2"/>
              </a:gs>
              <a:gs pos="82000">
                <a:srgbClr val="B4C9E3"/>
              </a:gs>
              <a:gs pos="87000">
                <a:srgbClr val="B4C9E3"/>
              </a:gs>
              <a:gs pos="53000">
                <a:srgbClr val="B4C9E3"/>
              </a:gs>
              <a:gs pos="68000">
                <a:srgbClr val="B5CAE3"/>
              </a:gs>
              <a:gs pos="90000">
                <a:schemeClr val="accent1">
                  <a:lumMod val="45000"/>
                  <a:lumOff val="55000"/>
                </a:schemeClr>
              </a:gs>
              <a:gs pos="30000">
                <a:schemeClr val="accent1">
                  <a:lumMod val="19000"/>
                  <a:lumOff val="81000"/>
                </a:schemeClr>
              </a:gs>
            </a:gsLst>
            <a:path path="circle">
              <a:fillToRect r="100000" b="100000"/>
            </a:path>
            <a:tileRect l="-100000" t="-100000"/>
          </a:gradFill>
          <a:ln>
            <a:noFill/>
          </a:ln>
          <a:scene3d>
            <a:camera prst="orthographicFront">
              <a:rot lat="0" lon="212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smtClean="0">
                <a:solidFill>
                  <a:sysClr val="windowText" lastClr="000000"/>
                </a:solidFill>
              </a:rPr>
              <a:t>K</a:t>
            </a:r>
            <a:endParaRPr kumimoji="1" lang="ja-JP" altLang="en-US" sz="1000" dirty="0">
              <a:solidFill>
                <a:sysClr val="windowText" lastClr="000000"/>
              </a:solidFill>
            </a:endParaRPr>
          </a:p>
        </p:txBody>
      </p:sp>
      <p:sp>
        <p:nvSpPr>
          <p:cNvPr id="34" name="円/楕円 33" title="K"/>
          <p:cNvSpPr/>
          <p:nvPr/>
        </p:nvSpPr>
        <p:spPr>
          <a:xfrm>
            <a:off x="4738228" y="3614663"/>
            <a:ext cx="532420" cy="532420"/>
          </a:xfrm>
          <a:prstGeom prst="ellipse">
            <a:avLst/>
          </a:prstGeom>
          <a:gradFill flip="none" rotWithShape="1">
            <a:gsLst>
              <a:gs pos="16000">
                <a:schemeClr val="bg1">
                  <a:lumMod val="95000"/>
                </a:schemeClr>
              </a:gs>
              <a:gs pos="71687">
                <a:srgbClr val="B3C8E2"/>
              </a:gs>
              <a:gs pos="86000">
                <a:srgbClr val="B4C9E3"/>
              </a:gs>
              <a:gs pos="76994">
                <a:srgbClr val="B2C7E2"/>
              </a:gs>
              <a:gs pos="82000">
                <a:srgbClr val="B4C9E3"/>
              </a:gs>
              <a:gs pos="87000">
                <a:srgbClr val="B4C9E3"/>
              </a:gs>
              <a:gs pos="53000">
                <a:srgbClr val="B4C9E3"/>
              </a:gs>
              <a:gs pos="68000">
                <a:srgbClr val="B5CAE3"/>
              </a:gs>
              <a:gs pos="90000">
                <a:schemeClr val="accent1">
                  <a:lumMod val="45000"/>
                  <a:lumOff val="55000"/>
                </a:schemeClr>
              </a:gs>
              <a:gs pos="30000">
                <a:schemeClr val="accent1">
                  <a:lumMod val="19000"/>
                  <a:lumOff val="81000"/>
                </a:schemeClr>
              </a:gs>
            </a:gsLst>
            <a:path path="circle">
              <a:fillToRect r="100000" b="100000"/>
            </a:path>
            <a:tileRect l="-100000" t="-100000"/>
          </a:gradFill>
          <a:ln>
            <a:noFill/>
          </a:ln>
          <a:scene3d>
            <a:camera prst="orthographicFront">
              <a:rot lat="0" lon="212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smtClean="0">
                <a:solidFill>
                  <a:sysClr val="windowText" lastClr="000000"/>
                </a:solidFill>
              </a:rPr>
              <a:t>K</a:t>
            </a:r>
            <a:endParaRPr kumimoji="1" lang="ja-JP" altLang="en-US" sz="1000" dirty="0">
              <a:solidFill>
                <a:sysClr val="windowText" lastClr="000000"/>
              </a:solidFill>
            </a:endParaRPr>
          </a:p>
        </p:txBody>
      </p:sp>
      <p:sp>
        <p:nvSpPr>
          <p:cNvPr id="35" name="円/楕円 34" title="K"/>
          <p:cNvSpPr/>
          <p:nvPr/>
        </p:nvSpPr>
        <p:spPr>
          <a:xfrm>
            <a:off x="5281838" y="3480430"/>
            <a:ext cx="532420" cy="532420"/>
          </a:xfrm>
          <a:prstGeom prst="ellipse">
            <a:avLst/>
          </a:prstGeom>
          <a:gradFill flip="none" rotWithShape="1">
            <a:gsLst>
              <a:gs pos="16000">
                <a:schemeClr val="bg1">
                  <a:lumMod val="95000"/>
                </a:schemeClr>
              </a:gs>
              <a:gs pos="71687">
                <a:srgbClr val="B3C8E2"/>
              </a:gs>
              <a:gs pos="86000">
                <a:srgbClr val="B4C9E3"/>
              </a:gs>
              <a:gs pos="76994">
                <a:srgbClr val="B2C7E2"/>
              </a:gs>
              <a:gs pos="82000">
                <a:srgbClr val="B4C9E3"/>
              </a:gs>
              <a:gs pos="87000">
                <a:srgbClr val="B4C9E3"/>
              </a:gs>
              <a:gs pos="53000">
                <a:srgbClr val="B4C9E3"/>
              </a:gs>
              <a:gs pos="68000">
                <a:srgbClr val="B5CAE3"/>
              </a:gs>
              <a:gs pos="90000">
                <a:schemeClr val="accent1">
                  <a:lumMod val="45000"/>
                  <a:lumOff val="55000"/>
                </a:schemeClr>
              </a:gs>
              <a:gs pos="30000">
                <a:schemeClr val="accent1">
                  <a:lumMod val="19000"/>
                  <a:lumOff val="81000"/>
                </a:schemeClr>
              </a:gs>
            </a:gsLst>
            <a:path path="circle">
              <a:fillToRect r="100000" b="100000"/>
            </a:path>
            <a:tileRect l="-100000" t="-100000"/>
          </a:gradFill>
          <a:ln>
            <a:noFill/>
          </a:ln>
          <a:scene3d>
            <a:camera prst="orthographicFront">
              <a:rot lat="0" lon="212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smtClean="0">
                <a:solidFill>
                  <a:sysClr val="windowText" lastClr="000000"/>
                </a:solidFill>
              </a:rPr>
              <a:t>K</a:t>
            </a:r>
            <a:endParaRPr kumimoji="1" lang="ja-JP" altLang="en-US" sz="1000" dirty="0">
              <a:solidFill>
                <a:sysClr val="windowText" lastClr="000000"/>
              </a:solidFill>
            </a:endParaRPr>
          </a:p>
        </p:txBody>
      </p:sp>
      <p:sp>
        <p:nvSpPr>
          <p:cNvPr id="36" name="直方体 35"/>
          <p:cNvSpPr/>
          <p:nvPr/>
        </p:nvSpPr>
        <p:spPr>
          <a:xfrm>
            <a:off x="3249935" y="5869861"/>
            <a:ext cx="2713703" cy="498472"/>
          </a:xfrm>
          <a:prstGeom prst="cube">
            <a:avLst>
              <a:gd name="adj" fmla="val 63464"/>
            </a:avLst>
          </a:prstGeom>
          <a:solidFill>
            <a:srgbClr val="F66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下矢印 36"/>
          <p:cNvSpPr/>
          <p:nvPr/>
        </p:nvSpPr>
        <p:spPr>
          <a:xfrm rot="14067054">
            <a:off x="2763178" y="4309957"/>
            <a:ext cx="425547" cy="518160"/>
          </a:xfrm>
          <a:prstGeom prst="downArrow">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加算記号 37"/>
          <p:cNvSpPr/>
          <p:nvPr/>
        </p:nvSpPr>
        <p:spPr>
          <a:xfrm>
            <a:off x="2460647" y="5737136"/>
            <a:ext cx="518527" cy="498472"/>
          </a:xfrm>
          <a:prstGeom prst="mathPlus">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3352153" y="4351036"/>
            <a:ext cx="2941831" cy="369332"/>
          </a:xfrm>
          <a:prstGeom prst="rect">
            <a:avLst/>
          </a:prstGeom>
        </p:spPr>
        <p:txBody>
          <a:bodyPr wrap="none">
            <a:spAutoFit/>
          </a:bodyPr>
          <a:lstStyle/>
          <a:p>
            <a:r>
              <a:rPr lang="en-US" altLang="ja-JP" dirty="0" smtClean="0">
                <a:solidFill>
                  <a:srgbClr val="FFFFFF"/>
                </a:solidFill>
              </a:rPr>
              <a:t>Thinner sample of the born</a:t>
            </a:r>
            <a:endParaRPr lang="ja-JP" altLang="en-US" dirty="0"/>
          </a:p>
        </p:txBody>
      </p:sp>
      <p:sp>
        <p:nvSpPr>
          <p:cNvPr id="40" name="直方体 39"/>
          <p:cNvSpPr/>
          <p:nvPr/>
        </p:nvSpPr>
        <p:spPr>
          <a:xfrm>
            <a:off x="4726978" y="1427453"/>
            <a:ext cx="3170097" cy="1669541"/>
          </a:xfrm>
          <a:prstGeom prst="cube">
            <a:avLst>
              <a:gd name="adj" fmla="val 34717"/>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5809324" y="1547654"/>
            <a:ext cx="1005403" cy="369332"/>
          </a:xfrm>
          <a:prstGeom prst="rect">
            <a:avLst/>
          </a:prstGeom>
        </p:spPr>
        <p:txBody>
          <a:bodyPr wrap="none">
            <a:spAutoFit/>
          </a:bodyPr>
          <a:lstStyle/>
          <a:p>
            <a:r>
              <a:rPr lang="en-US" altLang="ja-JP" smtClean="0">
                <a:solidFill>
                  <a:srgbClr val="FFFFFF"/>
                </a:solidFill>
              </a:rPr>
              <a:t>Counter</a:t>
            </a:r>
            <a:endParaRPr lang="ja-JP" altLang="en-US" dirty="0"/>
          </a:p>
        </p:txBody>
      </p:sp>
      <p:sp>
        <p:nvSpPr>
          <p:cNvPr id="43" name="正方形/長方形 42"/>
          <p:cNvSpPr/>
          <p:nvPr/>
        </p:nvSpPr>
        <p:spPr>
          <a:xfrm>
            <a:off x="4964957" y="2803428"/>
            <a:ext cx="2026466" cy="12836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平行四辺形 43"/>
          <p:cNvSpPr/>
          <p:nvPr/>
        </p:nvSpPr>
        <p:spPr>
          <a:xfrm>
            <a:off x="4707536" y="2882988"/>
            <a:ext cx="2209756" cy="451483"/>
          </a:xfrm>
          <a:prstGeom prst="parallelogram">
            <a:avLst>
              <a:gd name="adj" fmla="val 8274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下矢印 41"/>
          <p:cNvSpPr/>
          <p:nvPr/>
        </p:nvSpPr>
        <p:spPr>
          <a:xfrm rot="13295176">
            <a:off x="4900537" y="3047680"/>
            <a:ext cx="425547" cy="518160"/>
          </a:xfrm>
          <a:prstGeom prst="downArrow">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ローチャート: 代替処理 44"/>
          <p:cNvSpPr/>
          <p:nvPr/>
        </p:nvSpPr>
        <p:spPr>
          <a:xfrm>
            <a:off x="7845118" y="1526816"/>
            <a:ext cx="4026310" cy="52285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Useable Everyone</a:t>
            </a:r>
            <a:endParaRPr kumimoji="1" lang="ja-JP" altLang="en-US" dirty="0"/>
          </a:p>
        </p:txBody>
      </p:sp>
      <p:sp>
        <p:nvSpPr>
          <p:cNvPr id="46" name="フローチャート: 代替処理 45"/>
          <p:cNvSpPr/>
          <p:nvPr/>
        </p:nvSpPr>
        <p:spPr>
          <a:xfrm>
            <a:off x="7845118" y="2190111"/>
            <a:ext cx="4026310" cy="52285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Result Soon</a:t>
            </a:r>
            <a:endParaRPr kumimoji="1" lang="ja-JP" altLang="en-US" dirty="0"/>
          </a:p>
        </p:txBody>
      </p:sp>
      <p:sp>
        <p:nvSpPr>
          <p:cNvPr id="47" name="フローチャート: 代替処理 46"/>
          <p:cNvSpPr/>
          <p:nvPr/>
        </p:nvSpPr>
        <p:spPr>
          <a:xfrm>
            <a:off x="7840394" y="2847303"/>
            <a:ext cx="4026310" cy="52285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Anywhere Measurement</a:t>
            </a:r>
            <a:endParaRPr kumimoji="1" lang="ja-JP" altLang="en-US" dirty="0"/>
          </a:p>
        </p:txBody>
      </p:sp>
      <p:sp>
        <p:nvSpPr>
          <p:cNvPr id="48" name="テキスト ボックス 47"/>
          <p:cNvSpPr txBox="1"/>
          <p:nvPr/>
        </p:nvSpPr>
        <p:spPr>
          <a:xfrm>
            <a:off x="4943972" y="2233464"/>
            <a:ext cx="2270157" cy="369332"/>
          </a:xfrm>
          <a:prstGeom prst="rect">
            <a:avLst/>
          </a:prstGeom>
          <a:noFill/>
        </p:spPr>
        <p:txBody>
          <a:bodyPr wrap="square" rtlCol="0">
            <a:spAutoFit/>
          </a:bodyPr>
          <a:lstStyle/>
          <a:p>
            <a:r>
              <a:rPr kumimoji="1" lang="en-US" altLang="ja-JP" dirty="0" smtClean="0">
                <a:solidFill>
                  <a:schemeClr val="bg1"/>
                </a:solidFill>
              </a:rPr>
              <a:t>[1 </a:t>
            </a:r>
            <a:r>
              <a:rPr kumimoji="1" lang="en-US" altLang="ja-JP" dirty="0" err="1" smtClean="0">
                <a:solidFill>
                  <a:schemeClr val="bg1"/>
                </a:solidFill>
              </a:rPr>
              <a:t>hr</a:t>
            </a:r>
            <a:r>
              <a:rPr kumimoji="1" lang="en-US" altLang="ja-JP" dirty="0" smtClean="0">
                <a:solidFill>
                  <a:schemeClr val="bg1"/>
                </a:solidFill>
              </a:rPr>
              <a:t> measurement] </a:t>
            </a:r>
            <a:endParaRPr kumimoji="1" lang="ja-JP" altLang="en-US" dirty="0">
              <a:solidFill>
                <a:schemeClr val="bg1"/>
              </a:solidFill>
            </a:endParaRPr>
          </a:p>
        </p:txBody>
      </p:sp>
      <p:sp>
        <p:nvSpPr>
          <p:cNvPr id="49" name="下矢印 48"/>
          <p:cNvSpPr/>
          <p:nvPr/>
        </p:nvSpPr>
        <p:spPr>
          <a:xfrm rot="20169324">
            <a:off x="7119967" y="3496743"/>
            <a:ext cx="425547" cy="2065142"/>
          </a:xfrm>
          <a:prstGeom prst="downArrow">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7447015" y="4289604"/>
            <a:ext cx="838691" cy="369332"/>
          </a:xfrm>
          <a:prstGeom prst="rect">
            <a:avLst/>
          </a:prstGeom>
        </p:spPr>
        <p:txBody>
          <a:bodyPr wrap="none">
            <a:spAutoFit/>
          </a:bodyPr>
          <a:lstStyle/>
          <a:p>
            <a:r>
              <a:rPr lang="en-US" altLang="ja-JP" dirty="0" smtClean="0">
                <a:solidFill>
                  <a:schemeClr val="bg1"/>
                </a:solidFill>
              </a:rPr>
              <a:t>Result</a:t>
            </a:r>
            <a:endParaRPr lang="ja-JP" altLang="en-US" dirty="0">
              <a:solidFill>
                <a:schemeClr val="bg1"/>
              </a:solidFill>
            </a:endParaRPr>
          </a:p>
        </p:txBody>
      </p:sp>
      <p:sp>
        <p:nvSpPr>
          <p:cNvPr id="51" name="正方形/長方形 50"/>
          <p:cNvSpPr/>
          <p:nvPr/>
        </p:nvSpPr>
        <p:spPr>
          <a:xfrm>
            <a:off x="9231521" y="5866276"/>
            <a:ext cx="2287806" cy="369332"/>
          </a:xfrm>
          <a:prstGeom prst="rect">
            <a:avLst/>
          </a:prstGeom>
        </p:spPr>
        <p:txBody>
          <a:bodyPr wrap="none">
            <a:spAutoFit/>
          </a:bodyPr>
          <a:lstStyle/>
          <a:p>
            <a:r>
              <a:rPr lang="en-US" altLang="ja-JP" dirty="0" smtClean="0">
                <a:solidFill>
                  <a:schemeClr val="bg1"/>
                </a:solidFill>
              </a:rPr>
              <a:t>OK or NG </a:t>
            </a:r>
            <a:r>
              <a:rPr lang="en-US" altLang="ja-JP" smtClean="0">
                <a:solidFill>
                  <a:schemeClr val="bg1"/>
                </a:solidFill>
              </a:rPr>
              <a:t>for Selling</a:t>
            </a:r>
            <a:endParaRPr lang="ja-JP" altLang="en-US" dirty="0">
              <a:solidFill>
                <a:schemeClr val="bg1"/>
              </a:solidFill>
            </a:endParaRPr>
          </a:p>
        </p:txBody>
      </p:sp>
      <p:sp>
        <p:nvSpPr>
          <p:cNvPr id="52" name="フローチャート: 代替処理 51"/>
          <p:cNvSpPr/>
          <p:nvPr/>
        </p:nvSpPr>
        <p:spPr>
          <a:xfrm>
            <a:off x="7866257" y="3528320"/>
            <a:ext cx="4026310" cy="52285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Lower Cost</a:t>
            </a:r>
            <a:endParaRPr kumimoji="1" lang="ja-JP" altLang="en-US" dirty="0"/>
          </a:p>
        </p:txBody>
      </p:sp>
    </p:spTree>
    <p:extLst>
      <p:ext uri="{BB962C8B-B14F-4D97-AF65-F5344CB8AC3E}">
        <p14:creationId xmlns:p14="http://schemas.microsoft.com/office/powerpoint/2010/main" val="17510420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500"/>
                                        <p:tgtEl>
                                          <p:spTgt spid="3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500"/>
                                        <p:tgtEl>
                                          <p:spTgt spid="3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500"/>
                                        <p:tgtEl>
                                          <p:spTgt spid="3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500"/>
                                        <p:tgtEl>
                                          <p:spTgt spid="4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fade">
                                      <p:cBhvr>
                                        <p:cTn id="84" dur="500"/>
                                        <p:tgtEl>
                                          <p:spTgt spid="4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fade">
                                      <p:cBhvr>
                                        <p:cTn id="90" dur="500"/>
                                        <p:tgtEl>
                                          <p:spTgt spid="4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fade">
                                      <p:cBhvr>
                                        <p:cTn id="93" dur="500"/>
                                        <p:tgtEl>
                                          <p:spTgt spid="4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fade">
                                      <p:cBhvr>
                                        <p:cTn id="96" dur="500"/>
                                        <p:tgtEl>
                                          <p:spTgt spid="41"/>
                                        </p:tgtEl>
                                      </p:cBhvr>
                                    </p:animEffect>
                                  </p:childTnLst>
                                </p:cTn>
                              </p:par>
                            </p:childTnLst>
                          </p:cTn>
                        </p:par>
                        <p:par>
                          <p:cTn id="97" fill="hold">
                            <p:stCondLst>
                              <p:cond delay="1500"/>
                            </p:stCondLst>
                            <p:childTnLst>
                              <p:par>
                                <p:cTn id="98" presetID="10" presetClass="entr" presetSubtype="0" fill="hold" grpId="0" nodeType="after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fade">
                                      <p:cBhvr>
                                        <p:cTn id="100" dur="500"/>
                                        <p:tgtEl>
                                          <p:spTgt spid="50"/>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fade">
                                      <p:cBhvr>
                                        <p:cTn id="103" dur="500"/>
                                        <p:tgtEl>
                                          <p:spTgt spid="4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fade">
                                      <p:cBhvr>
                                        <p:cTn id="106" dur="500"/>
                                        <p:tgtEl>
                                          <p:spTgt spid="27"/>
                                        </p:tgtEl>
                                      </p:cBhvr>
                                    </p:animEffect>
                                  </p:childTnLst>
                                </p:cTn>
                              </p:par>
                            </p:childTnLst>
                          </p:cTn>
                        </p:par>
                        <p:par>
                          <p:cTn id="107" fill="hold">
                            <p:stCondLst>
                              <p:cond delay="2000"/>
                            </p:stCondLst>
                            <p:childTnLst>
                              <p:par>
                                <p:cTn id="108" presetID="10" presetClass="entr" presetSubtype="0" fill="hold" grpId="0" nodeType="afterEffect">
                                  <p:stCondLst>
                                    <p:cond delay="0"/>
                                  </p:stCondLst>
                                  <p:childTnLst>
                                    <p:set>
                                      <p:cBhvr>
                                        <p:cTn id="109" dur="1" fill="hold">
                                          <p:stCondLst>
                                            <p:cond delay="0"/>
                                          </p:stCondLst>
                                        </p:cTn>
                                        <p:tgtEl>
                                          <p:spTgt spid="51"/>
                                        </p:tgtEl>
                                        <p:attrNameLst>
                                          <p:attrName>style.visibility</p:attrName>
                                        </p:attrNameLst>
                                      </p:cBhvr>
                                      <p:to>
                                        <p:strVal val="visible"/>
                                      </p:to>
                                    </p:set>
                                    <p:animEffect transition="in" filter="fade">
                                      <p:cBhvr>
                                        <p:cTn id="110" dur="500"/>
                                        <p:tgtEl>
                                          <p:spTgt spid="51"/>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45"/>
                                        </p:tgtEl>
                                        <p:attrNameLst>
                                          <p:attrName>style.visibility</p:attrName>
                                        </p:attrNameLst>
                                      </p:cBhvr>
                                      <p:to>
                                        <p:strVal val="visible"/>
                                      </p:to>
                                    </p:set>
                                    <p:animEffect transition="in" filter="fade">
                                      <p:cBhvr>
                                        <p:cTn id="115" dur="500"/>
                                        <p:tgtEl>
                                          <p:spTgt spid="45"/>
                                        </p:tgtEl>
                                      </p:cBhvr>
                                    </p:animEffect>
                                  </p:childTnLst>
                                </p:cTn>
                              </p:par>
                            </p:childTnLst>
                          </p:cTn>
                        </p:par>
                        <p:par>
                          <p:cTn id="116" fill="hold">
                            <p:stCondLst>
                              <p:cond delay="500"/>
                            </p:stCondLst>
                            <p:childTnLst>
                              <p:par>
                                <p:cTn id="117" presetID="10" presetClass="entr" presetSubtype="0" fill="hold" grpId="0" nodeType="afterEffect">
                                  <p:stCondLst>
                                    <p:cond delay="0"/>
                                  </p:stCondLst>
                                  <p:childTnLst>
                                    <p:set>
                                      <p:cBhvr>
                                        <p:cTn id="118" dur="1" fill="hold">
                                          <p:stCondLst>
                                            <p:cond delay="0"/>
                                          </p:stCondLst>
                                        </p:cTn>
                                        <p:tgtEl>
                                          <p:spTgt spid="46"/>
                                        </p:tgtEl>
                                        <p:attrNameLst>
                                          <p:attrName>style.visibility</p:attrName>
                                        </p:attrNameLst>
                                      </p:cBhvr>
                                      <p:to>
                                        <p:strVal val="visible"/>
                                      </p:to>
                                    </p:set>
                                    <p:animEffect transition="in" filter="fade">
                                      <p:cBhvr>
                                        <p:cTn id="119" dur="500"/>
                                        <p:tgtEl>
                                          <p:spTgt spid="46"/>
                                        </p:tgtEl>
                                      </p:cBhvr>
                                    </p:animEffect>
                                  </p:childTnLst>
                                </p:cTn>
                              </p:par>
                            </p:childTnLst>
                          </p:cTn>
                        </p:par>
                        <p:par>
                          <p:cTn id="120" fill="hold">
                            <p:stCondLst>
                              <p:cond delay="1000"/>
                            </p:stCondLst>
                            <p:childTnLst>
                              <p:par>
                                <p:cTn id="121" presetID="10" presetClass="entr" presetSubtype="0" fill="hold" grpId="0" nodeType="afterEffect">
                                  <p:stCondLst>
                                    <p:cond delay="0"/>
                                  </p:stCondLst>
                                  <p:childTnLst>
                                    <p:set>
                                      <p:cBhvr>
                                        <p:cTn id="122" dur="1" fill="hold">
                                          <p:stCondLst>
                                            <p:cond delay="0"/>
                                          </p:stCondLst>
                                        </p:cTn>
                                        <p:tgtEl>
                                          <p:spTgt spid="47"/>
                                        </p:tgtEl>
                                        <p:attrNameLst>
                                          <p:attrName>style.visibility</p:attrName>
                                        </p:attrNameLst>
                                      </p:cBhvr>
                                      <p:to>
                                        <p:strVal val="visible"/>
                                      </p:to>
                                    </p:set>
                                    <p:animEffect transition="in" filter="fade">
                                      <p:cBhvr>
                                        <p:cTn id="123" dur="500"/>
                                        <p:tgtEl>
                                          <p:spTgt spid="47"/>
                                        </p:tgtEl>
                                      </p:cBhvr>
                                    </p:animEffect>
                                  </p:childTnLst>
                                </p:cTn>
                              </p:par>
                            </p:childTnLst>
                          </p:cTn>
                        </p:par>
                        <p:par>
                          <p:cTn id="124" fill="hold">
                            <p:stCondLst>
                              <p:cond delay="1500"/>
                            </p:stCondLst>
                            <p:childTnLst>
                              <p:par>
                                <p:cTn id="125" presetID="10" presetClass="entr" presetSubtype="0" fill="hold" grpId="0" nodeType="afterEffect">
                                  <p:stCondLst>
                                    <p:cond delay="0"/>
                                  </p:stCondLst>
                                  <p:childTnLst>
                                    <p:set>
                                      <p:cBhvr>
                                        <p:cTn id="126" dur="1" fill="hold">
                                          <p:stCondLst>
                                            <p:cond delay="0"/>
                                          </p:stCondLst>
                                        </p:cTn>
                                        <p:tgtEl>
                                          <p:spTgt spid="52"/>
                                        </p:tgtEl>
                                        <p:attrNameLst>
                                          <p:attrName>style.visibility</p:attrName>
                                        </p:attrNameLst>
                                      </p:cBhvr>
                                      <p:to>
                                        <p:strVal val="visible"/>
                                      </p:to>
                                    </p:set>
                                    <p:animEffect transition="in" filter="fade">
                                      <p:cBhvr>
                                        <p:cTn id="12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7" grpId="0" animBg="1"/>
      <p:bldP spid="31" grpId="0" animBg="1"/>
      <p:bldP spid="29" grpId="0" animBg="1"/>
      <p:bldP spid="30" grpId="0" animBg="1"/>
      <p:bldP spid="32" grpId="0" animBg="1"/>
      <p:bldP spid="33" grpId="0" animBg="1"/>
      <p:bldP spid="34" grpId="0" animBg="1"/>
      <p:bldP spid="35" grpId="0" animBg="1"/>
      <p:bldP spid="36" grpId="0" animBg="1"/>
      <p:bldP spid="37" grpId="0" animBg="1"/>
      <p:bldP spid="38" grpId="0" animBg="1"/>
      <p:bldP spid="39" grpId="0"/>
      <p:bldP spid="40" grpId="0" animBg="1"/>
      <p:bldP spid="41" grpId="0"/>
      <p:bldP spid="43" grpId="0" animBg="1"/>
      <p:bldP spid="44" grpId="0" animBg="1"/>
      <p:bldP spid="42" grpId="0" animBg="1"/>
      <p:bldP spid="45" grpId="0" animBg="1"/>
      <p:bldP spid="46" grpId="0" animBg="1"/>
      <p:bldP spid="47" grpId="0" animBg="1"/>
      <p:bldP spid="48" grpId="0"/>
      <p:bldP spid="49" grpId="0" animBg="1"/>
      <p:bldP spid="50" grpId="0"/>
      <p:bldP spid="51" grpId="0"/>
      <p:bldP spid="5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2029214" y="427627"/>
            <a:ext cx="8598310" cy="697320"/>
          </a:xfrm>
          <a:prstGeom prst="rect">
            <a:avLst/>
          </a:prstGeom>
        </p:spPr>
        <p:txBody>
          <a:bodyPr lIns="90000" tIns="45000" rIns="90000" bIns="45000"/>
          <a:lstStyle/>
          <a:p>
            <a:pPr algn="ctr">
              <a:lnSpc>
                <a:spcPct val="100000"/>
              </a:lnSpc>
            </a:pPr>
            <a:r>
              <a:rPr lang="en-US" altLang="ja-JP" sz="4000" dirty="0" smtClean="0">
                <a:solidFill>
                  <a:schemeClr val="bg1"/>
                </a:solidFill>
                <a:latin typeface="Georgia" charset="0"/>
                <a:ea typeface="Georgia" charset="0"/>
                <a:cs typeface="Georgia" charset="0"/>
              </a:rPr>
              <a:t>Applying for the Recovery</a:t>
            </a:r>
            <a:endParaRPr lang="en-US" altLang="ja-JP" sz="4000" dirty="0">
              <a:solidFill>
                <a:schemeClr val="bg1"/>
              </a:solidFill>
              <a:latin typeface="Georgia" charset="0"/>
              <a:ea typeface="Georgia" charset="0"/>
              <a:cs typeface="Georgia" charset="0"/>
            </a:endParaRPr>
          </a:p>
        </p:txBody>
      </p:sp>
      <p:sp>
        <p:nvSpPr>
          <p:cNvPr id="5" name="正方形/長方形 4"/>
          <p:cNvSpPr/>
          <p:nvPr/>
        </p:nvSpPr>
        <p:spPr>
          <a:xfrm rot="19470546">
            <a:off x="2440635" y="2811688"/>
            <a:ext cx="7170553" cy="1569660"/>
          </a:xfrm>
          <a:prstGeom prst="rect">
            <a:avLst/>
          </a:prstGeom>
        </p:spPr>
        <p:txBody>
          <a:bodyPr wrap="none">
            <a:spAutoFit/>
          </a:bodyPr>
          <a:lstStyle/>
          <a:p>
            <a:pPr algn="ctr">
              <a:lnSpc>
                <a:spcPct val="100000"/>
              </a:lnSpc>
            </a:pPr>
            <a:r>
              <a:rPr lang="en-US" altLang="ja-JP" sz="9600" dirty="0" smtClean="0">
                <a:solidFill>
                  <a:schemeClr val="bg1">
                    <a:lumMod val="50000"/>
                    <a:alpha val="27000"/>
                  </a:schemeClr>
                </a:solidFill>
                <a:latin typeface="Georgia" charset="0"/>
                <a:ea typeface="Georgia" charset="0"/>
                <a:cs typeface="Georgia" charset="0"/>
              </a:rPr>
              <a:t>For Example</a:t>
            </a:r>
            <a:endParaRPr lang="en-US" altLang="ja-JP" sz="9600" dirty="0">
              <a:solidFill>
                <a:schemeClr val="bg1">
                  <a:lumMod val="50000"/>
                  <a:alpha val="27000"/>
                </a:schemeClr>
              </a:solidFill>
              <a:latin typeface="Georgia" charset="0"/>
              <a:ea typeface="Georgia" charset="0"/>
              <a:cs typeface="Georgia" charset="0"/>
            </a:endParaRPr>
          </a:p>
        </p:txBody>
      </p:sp>
      <p:sp>
        <p:nvSpPr>
          <p:cNvPr id="6" name="円/楕円 5"/>
          <p:cNvSpPr/>
          <p:nvPr/>
        </p:nvSpPr>
        <p:spPr>
          <a:xfrm>
            <a:off x="808892" y="1635369"/>
            <a:ext cx="2848708" cy="668216"/>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bg1"/>
                </a:solidFill>
              </a:rPr>
              <a:t>For tap water</a:t>
            </a:r>
            <a:endParaRPr lang="ja-JP" altLang="en-US" dirty="0">
              <a:solidFill>
                <a:schemeClr val="bg1"/>
              </a:solidFill>
            </a:endParaRPr>
          </a:p>
        </p:txBody>
      </p:sp>
      <p:sp>
        <p:nvSpPr>
          <p:cNvPr id="3" name="正方形/長方形 2"/>
          <p:cNvSpPr/>
          <p:nvPr/>
        </p:nvSpPr>
        <p:spPr>
          <a:xfrm>
            <a:off x="3249310" y="4656379"/>
            <a:ext cx="6249223" cy="225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直方体 1"/>
          <p:cNvSpPr/>
          <p:nvPr/>
        </p:nvSpPr>
        <p:spPr>
          <a:xfrm>
            <a:off x="1815657" y="3947813"/>
            <a:ext cx="2675467" cy="1202266"/>
          </a:xfrm>
          <a:prstGeom prst="cube">
            <a:avLst>
              <a:gd name="adj" fmla="val 531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498534" y="3403005"/>
            <a:ext cx="1744133" cy="1453030"/>
          </a:xfrm>
          <a:prstGeom prst="rect">
            <a:avLst/>
          </a:prstGeom>
        </p:spPr>
      </p:pic>
      <p:sp>
        <p:nvSpPr>
          <p:cNvPr id="38" name="ストライプ矢印 37"/>
          <p:cNvSpPr/>
          <p:nvPr/>
        </p:nvSpPr>
        <p:spPr>
          <a:xfrm>
            <a:off x="4543512" y="5082023"/>
            <a:ext cx="602886" cy="278616"/>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ストライプ矢印 38"/>
          <p:cNvSpPr/>
          <p:nvPr/>
        </p:nvSpPr>
        <p:spPr>
          <a:xfrm>
            <a:off x="5837128" y="5103218"/>
            <a:ext cx="602886" cy="278616"/>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ストライプ矢印 39"/>
          <p:cNvSpPr/>
          <p:nvPr/>
        </p:nvSpPr>
        <p:spPr>
          <a:xfrm>
            <a:off x="7228957" y="5101194"/>
            <a:ext cx="602886" cy="278616"/>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ストライプ矢印 40"/>
          <p:cNvSpPr/>
          <p:nvPr/>
        </p:nvSpPr>
        <p:spPr>
          <a:xfrm>
            <a:off x="8522573" y="5101194"/>
            <a:ext cx="602886" cy="278616"/>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5475899" y="2043230"/>
            <a:ext cx="2691564" cy="369332"/>
          </a:xfrm>
          <a:prstGeom prst="rect">
            <a:avLst/>
          </a:prstGeom>
          <a:noFill/>
        </p:spPr>
        <p:txBody>
          <a:bodyPr wrap="square" rtlCol="0">
            <a:spAutoFit/>
          </a:bodyPr>
          <a:lstStyle/>
          <a:p>
            <a:r>
              <a:rPr kumimoji="1" lang="en-US" altLang="ja-JP" dirty="0" smtClean="0">
                <a:solidFill>
                  <a:schemeClr val="bg1"/>
                </a:solidFill>
              </a:rPr>
              <a:t>Ararat and </a:t>
            </a:r>
            <a:r>
              <a:rPr kumimoji="1" lang="en-US" altLang="ja-JP" smtClean="0">
                <a:solidFill>
                  <a:schemeClr val="bg1"/>
                </a:solidFill>
              </a:rPr>
              <a:t>stop supply</a:t>
            </a:r>
            <a:endParaRPr kumimoji="1" lang="ja-JP" altLang="en-US" dirty="0">
              <a:solidFill>
                <a:schemeClr val="bg1"/>
              </a:solidFill>
            </a:endParaRPr>
          </a:p>
        </p:txBody>
      </p:sp>
      <p:grpSp>
        <p:nvGrpSpPr>
          <p:cNvPr id="54" name="図形グループ 53"/>
          <p:cNvGrpSpPr/>
          <p:nvPr/>
        </p:nvGrpSpPr>
        <p:grpSpPr>
          <a:xfrm>
            <a:off x="4250206" y="2310589"/>
            <a:ext cx="4088594" cy="1993879"/>
            <a:chOff x="4232659" y="2346323"/>
            <a:chExt cx="4088594" cy="1993879"/>
          </a:xfrm>
        </p:grpSpPr>
        <p:sp>
          <p:nvSpPr>
            <p:cNvPr id="8" name="正方形/長方形 7"/>
            <p:cNvSpPr/>
            <p:nvPr/>
          </p:nvSpPr>
          <p:spPr>
            <a:xfrm>
              <a:off x="4619876" y="2439596"/>
              <a:ext cx="3701377" cy="15215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p:cNvCxnSpPr/>
            <p:nvPr/>
          </p:nvCxnSpPr>
          <p:spPr>
            <a:xfrm>
              <a:off x="4619876" y="3617834"/>
              <a:ext cx="69426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5314144" y="2685495"/>
              <a:ext cx="152400" cy="91505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flipV="1">
              <a:off x="5466544" y="2685496"/>
              <a:ext cx="128752" cy="91505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5595296" y="3617834"/>
              <a:ext cx="272595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5557921" y="3970870"/>
              <a:ext cx="1764185" cy="369332"/>
            </a:xfrm>
            <a:prstGeom prst="rect">
              <a:avLst/>
            </a:prstGeom>
            <a:noFill/>
          </p:spPr>
          <p:txBody>
            <a:bodyPr wrap="square" rtlCol="0">
              <a:spAutoFit/>
            </a:bodyPr>
            <a:lstStyle/>
            <a:p>
              <a:r>
                <a:rPr kumimoji="1" lang="en-US" altLang="ja-JP" smtClean="0">
                  <a:solidFill>
                    <a:schemeClr val="bg1"/>
                  </a:solidFill>
                </a:rPr>
                <a:t>Onlin</a:t>
              </a:r>
              <a:r>
                <a:rPr lang="en-US" altLang="ja-JP" smtClean="0">
                  <a:solidFill>
                    <a:schemeClr val="bg1"/>
                  </a:solidFill>
                </a:rPr>
                <a:t>e Monitor</a:t>
              </a:r>
              <a:endParaRPr kumimoji="1" lang="ja-JP" altLang="en-US" dirty="0">
                <a:solidFill>
                  <a:schemeClr val="bg1"/>
                </a:solidFill>
              </a:endParaRPr>
            </a:p>
          </p:txBody>
        </p:sp>
        <p:sp>
          <p:nvSpPr>
            <p:cNvPr id="53" name="テキスト ボックス 52"/>
            <p:cNvSpPr txBox="1"/>
            <p:nvPr/>
          </p:nvSpPr>
          <p:spPr>
            <a:xfrm rot="16200000">
              <a:off x="3684649" y="2894333"/>
              <a:ext cx="1465351" cy="369332"/>
            </a:xfrm>
            <a:prstGeom prst="rect">
              <a:avLst/>
            </a:prstGeom>
            <a:noFill/>
          </p:spPr>
          <p:txBody>
            <a:bodyPr wrap="square" rtlCol="0">
              <a:spAutoFit/>
            </a:bodyPr>
            <a:lstStyle/>
            <a:p>
              <a:r>
                <a:rPr kumimoji="1" lang="en-US" altLang="ja-JP" baseline="30000" dirty="0" smtClean="0">
                  <a:solidFill>
                    <a:srgbClr val="FFFF00"/>
                  </a:solidFill>
                </a:rPr>
                <a:t>90</a:t>
              </a:r>
              <a:r>
                <a:rPr kumimoji="1" lang="en-US" altLang="ja-JP" dirty="0" smtClean="0">
                  <a:solidFill>
                    <a:srgbClr val="FFFF00"/>
                  </a:solidFill>
                </a:rPr>
                <a:t>Sr activity</a:t>
              </a:r>
              <a:endParaRPr kumimoji="1" lang="ja-JP" altLang="en-US" dirty="0">
                <a:solidFill>
                  <a:srgbClr val="FFFF00"/>
                </a:solidFill>
              </a:endParaRPr>
            </a:p>
          </p:txBody>
        </p:sp>
      </p:grpSp>
      <p:grpSp>
        <p:nvGrpSpPr>
          <p:cNvPr id="55" name="図形グループ 54"/>
          <p:cNvGrpSpPr/>
          <p:nvPr/>
        </p:nvGrpSpPr>
        <p:grpSpPr>
          <a:xfrm>
            <a:off x="4605009" y="2382256"/>
            <a:ext cx="3226834" cy="1561581"/>
            <a:chOff x="4605009" y="2382256"/>
            <a:chExt cx="3226834" cy="1561581"/>
          </a:xfrm>
        </p:grpSpPr>
        <p:cxnSp>
          <p:nvCxnSpPr>
            <p:cNvPr id="43" name="直線コネクタ 42"/>
            <p:cNvCxnSpPr/>
            <p:nvPr/>
          </p:nvCxnSpPr>
          <p:spPr>
            <a:xfrm>
              <a:off x="5182810" y="2382256"/>
              <a:ext cx="0" cy="1521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5768988" y="2422308"/>
              <a:ext cx="0" cy="1521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7247957" y="2422308"/>
              <a:ext cx="0" cy="1521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6535019" y="2422308"/>
              <a:ext cx="0" cy="1521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4605009" y="2382256"/>
              <a:ext cx="0" cy="1521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7831843" y="2382256"/>
              <a:ext cx="0" cy="1521529"/>
            </a:xfrm>
            <a:prstGeom prst="line">
              <a:avLst/>
            </a:prstGeom>
          </p:spPr>
          <p:style>
            <a:lnRef idx="1">
              <a:schemeClr val="accent1"/>
            </a:lnRef>
            <a:fillRef idx="0">
              <a:schemeClr val="accent1"/>
            </a:fillRef>
            <a:effectRef idx="0">
              <a:schemeClr val="accent1"/>
            </a:effectRef>
            <a:fontRef idx="minor">
              <a:schemeClr val="tx1"/>
            </a:fontRef>
          </p:style>
        </p:cxnSp>
      </p:grpSp>
      <p:sp>
        <p:nvSpPr>
          <p:cNvPr id="50" name="正方形/長方形 49"/>
          <p:cNvSpPr/>
          <p:nvPr/>
        </p:nvSpPr>
        <p:spPr>
          <a:xfrm>
            <a:off x="5200696" y="2383834"/>
            <a:ext cx="586178" cy="1561583"/>
          </a:xfrm>
          <a:prstGeom prst="rect">
            <a:avLst/>
          </a:prstGeom>
          <a:solidFill>
            <a:srgbClr val="FF0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57482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par>
                                <p:cTn id="38" presetID="10" presetClass="entr" presetSubtype="0" fill="hold"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500"/>
                                        <p:tgtEl>
                                          <p:spTgt spid="5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2" grpId="0" animBg="1"/>
      <p:bldP spid="38" grpId="0" animBg="1"/>
      <p:bldP spid="39" grpId="0" animBg="1"/>
      <p:bldP spid="40" grpId="0" animBg="1"/>
      <p:bldP spid="41" grpId="0" animBg="1"/>
      <p:bldP spid="51" grpId="0"/>
      <p:bldP spid="5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2029214" y="427627"/>
            <a:ext cx="8598310" cy="697320"/>
          </a:xfrm>
          <a:prstGeom prst="rect">
            <a:avLst/>
          </a:prstGeom>
        </p:spPr>
        <p:txBody>
          <a:bodyPr lIns="90000" tIns="45000" rIns="90000" bIns="45000"/>
          <a:lstStyle/>
          <a:p>
            <a:pPr algn="ctr">
              <a:lnSpc>
                <a:spcPct val="100000"/>
              </a:lnSpc>
            </a:pPr>
            <a:r>
              <a:rPr lang="en-US" altLang="ja-JP" sz="4000" dirty="0" smtClean="0">
                <a:solidFill>
                  <a:schemeClr val="bg1"/>
                </a:solidFill>
                <a:latin typeface="Georgia" charset="0"/>
                <a:ea typeface="Georgia" charset="0"/>
                <a:cs typeface="Georgia" charset="0"/>
              </a:rPr>
              <a:t>Applying for the Recovery</a:t>
            </a:r>
            <a:endParaRPr lang="en-US" altLang="ja-JP" sz="4000" dirty="0">
              <a:solidFill>
                <a:schemeClr val="bg1"/>
              </a:solidFill>
              <a:latin typeface="Georgia" charset="0"/>
              <a:ea typeface="Georgia" charset="0"/>
              <a:cs typeface="Georgia" charset="0"/>
            </a:endParaRPr>
          </a:p>
        </p:txBody>
      </p:sp>
      <p:sp>
        <p:nvSpPr>
          <p:cNvPr id="5" name="正方形/長方形 4"/>
          <p:cNvSpPr/>
          <p:nvPr/>
        </p:nvSpPr>
        <p:spPr>
          <a:xfrm rot="19470546">
            <a:off x="2440635" y="2811688"/>
            <a:ext cx="7170553" cy="1569660"/>
          </a:xfrm>
          <a:prstGeom prst="rect">
            <a:avLst/>
          </a:prstGeom>
        </p:spPr>
        <p:txBody>
          <a:bodyPr wrap="none">
            <a:spAutoFit/>
          </a:bodyPr>
          <a:lstStyle/>
          <a:p>
            <a:pPr algn="ctr">
              <a:lnSpc>
                <a:spcPct val="100000"/>
              </a:lnSpc>
            </a:pPr>
            <a:r>
              <a:rPr lang="en-US" altLang="ja-JP" sz="9600" dirty="0" smtClean="0">
                <a:solidFill>
                  <a:schemeClr val="bg1">
                    <a:lumMod val="50000"/>
                    <a:alpha val="27000"/>
                  </a:schemeClr>
                </a:solidFill>
                <a:latin typeface="Georgia" charset="0"/>
                <a:ea typeface="Georgia" charset="0"/>
                <a:cs typeface="Georgia" charset="0"/>
              </a:rPr>
              <a:t>For Example</a:t>
            </a:r>
            <a:endParaRPr lang="en-US" altLang="ja-JP" sz="9600" dirty="0">
              <a:solidFill>
                <a:schemeClr val="bg1">
                  <a:lumMod val="50000"/>
                  <a:alpha val="27000"/>
                </a:schemeClr>
              </a:solidFill>
              <a:latin typeface="Georgia" charset="0"/>
              <a:ea typeface="Georgia" charset="0"/>
              <a:cs typeface="Georgia" charset="0"/>
            </a:endParaRPr>
          </a:p>
        </p:txBody>
      </p:sp>
      <p:sp>
        <p:nvSpPr>
          <p:cNvPr id="6" name="円/楕円 5"/>
          <p:cNvSpPr/>
          <p:nvPr/>
        </p:nvSpPr>
        <p:spPr>
          <a:xfrm>
            <a:off x="808891" y="1635369"/>
            <a:ext cx="3272041" cy="668216"/>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mtClean="0">
                <a:solidFill>
                  <a:schemeClr val="bg1"/>
                </a:solidFill>
              </a:rPr>
              <a:t>For commissioning</a:t>
            </a:r>
            <a:endParaRPr lang="ja-JP" altLang="en-US" dirty="0">
              <a:solidFill>
                <a:schemeClr val="bg1"/>
              </a:solidFill>
            </a:endParaRPr>
          </a:p>
        </p:txBody>
      </p:sp>
      <p:sp>
        <p:nvSpPr>
          <p:cNvPr id="2" name="フローチャート: 表示 1"/>
          <p:cNvSpPr/>
          <p:nvPr/>
        </p:nvSpPr>
        <p:spPr>
          <a:xfrm rot="16200000">
            <a:off x="1469753" y="3025404"/>
            <a:ext cx="2362693" cy="1815774"/>
          </a:xfrm>
          <a:prstGeom prst="flowChartDisp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1770089" y="3657649"/>
            <a:ext cx="1762021" cy="646331"/>
          </a:xfrm>
          <a:prstGeom prst="rect">
            <a:avLst/>
          </a:prstGeom>
        </p:spPr>
        <p:txBody>
          <a:bodyPr wrap="none">
            <a:spAutoFit/>
          </a:bodyPr>
          <a:lstStyle/>
          <a:p>
            <a:pPr algn="ctr"/>
            <a:r>
              <a:rPr lang="en-US" altLang="ja-JP" dirty="0"/>
              <a:t>Melt </a:t>
            </a:r>
            <a:r>
              <a:rPr lang="en-US" altLang="ja-JP" dirty="0" smtClean="0"/>
              <a:t>Downed</a:t>
            </a:r>
          </a:p>
          <a:p>
            <a:pPr algn="ctr"/>
            <a:r>
              <a:rPr lang="en-US" altLang="ja-JP" dirty="0" smtClean="0"/>
              <a:t>Nuclear reactor</a:t>
            </a:r>
          </a:p>
        </p:txBody>
      </p:sp>
      <p:sp>
        <p:nvSpPr>
          <p:cNvPr id="8" name="円/楕円 7"/>
          <p:cNvSpPr/>
          <p:nvPr/>
        </p:nvSpPr>
        <p:spPr>
          <a:xfrm>
            <a:off x="4761699" y="1642799"/>
            <a:ext cx="5435600" cy="13215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5575282" y="2022149"/>
            <a:ext cx="543658" cy="532420"/>
          </a:xfrm>
          <a:prstGeom prst="ellipse">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r="100000" b="100000"/>
            </a:path>
            <a:tileRect l="-100000" t="-100000"/>
          </a:gradFill>
          <a:ln>
            <a:noFill/>
          </a:ln>
          <a:scene3d>
            <a:camera prst="orthographicFront">
              <a:rot lat="0" lon="212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ysClr val="windowText" lastClr="000000"/>
              </a:solidFill>
            </a:endParaRPr>
          </a:p>
        </p:txBody>
      </p:sp>
      <p:sp>
        <p:nvSpPr>
          <p:cNvPr id="12" name="フローチャート: 代替処理 11"/>
          <p:cNvSpPr/>
          <p:nvPr/>
        </p:nvSpPr>
        <p:spPr>
          <a:xfrm>
            <a:off x="8244250" y="1771165"/>
            <a:ext cx="1119570" cy="532420"/>
          </a:xfrm>
          <a:prstGeom prst="flowChartAlternateProcess">
            <a:avLst/>
          </a:prstGeom>
          <a:solidFill>
            <a:schemeClr val="bg2">
              <a:lumMod val="2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8399784" y="1852708"/>
            <a:ext cx="851515" cy="369332"/>
          </a:xfrm>
          <a:prstGeom prst="rect">
            <a:avLst/>
          </a:prstGeom>
        </p:spPr>
        <p:txBody>
          <a:bodyPr wrap="none">
            <a:spAutoFit/>
          </a:bodyPr>
          <a:lstStyle/>
          <a:p>
            <a:pPr algn="ctr"/>
            <a:r>
              <a:rPr lang="en-US" altLang="ja-JP" dirty="0" smtClean="0">
                <a:solidFill>
                  <a:schemeClr val="bg1"/>
                </a:solidFill>
              </a:rPr>
              <a:t>Debris</a:t>
            </a:r>
            <a:endParaRPr lang="en-US" altLang="ja-JP" dirty="0">
              <a:solidFill>
                <a:schemeClr val="bg1"/>
              </a:solidFill>
            </a:endParaRPr>
          </a:p>
        </p:txBody>
      </p:sp>
      <p:sp>
        <p:nvSpPr>
          <p:cNvPr id="14" name="正方形/長方形 13"/>
          <p:cNvSpPr/>
          <p:nvPr/>
        </p:nvSpPr>
        <p:spPr>
          <a:xfrm>
            <a:off x="3994751" y="2710549"/>
            <a:ext cx="4269118" cy="461665"/>
          </a:xfrm>
          <a:prstGeom prst="rect">
            <a:avLst/>
          </a:prstGeom>
        </p:spPr>
        <p:txBody>
          <a:bodyPr wrap="none">
            <a:spAutoFit/>
          </a:bodyPr>
          <a:lstStyle/>
          <a:p>
            <a:pPr algn="ctr"/>
            <a:r>
              <a:rPr lang="en-US" altLang="ja-JP" sz="2400" dirty="0" smtClean="0">
                <a:solidFill>
                  <a:schemeClr val="bg1"/>
                </a:solidFill>
              </a:rPr>
              <a:t>Cooling water = contaminated</a:t>
            </a:r>
            <a:endParaRPr lang="en-US" altLang="ja-JP" sz="2400" dirty="0">
              <a:solidFill>
                <a:schemeClr val="bg1"/>
              </a:solidFill>
            </a:endParaRPr>
          </a:p>
        </p:txBody>
      </p:sp>
      <p:sp>
        <p:nvSpPr>
          <p:cNvPr id="11" name="円/楕円 10" title="K"/>
          <p:cNvSpPr/>
          <p:nvPr/>
        </p:nvSpPr>
        <p:spPr>
          <a:xfrm>
            <a:off x="8247682" y="2222040"/>
            <a:ext cx="696352" cy="696352"/>
          </a:xfrm>
          <a:prstGeom prst="ellipse">
            <a:avLst/>
          </a:prstGeom>
          <a:gradFill flip="none" rotWithShape="1">
            <a:gsLst>
              <a:gs pos="16000">
                <a:schemeClr val="bg1">
                  <a:lumMod val="95000"/>
                </a:schemeClr>
              </a:gs>
              <a:gs pos="71687">
                <a:srgbClr val="B3C8E2"/>
              </a:gs>
              <a:gs pos="86000">
                <a:srgbClr val="B4C9E3"/>
              </a:gs>
              <a:gs pos="76994">
                <a:srgbClr val="B2C7E2"/>
              </a:gs>
              <a:gs pos="82000">
                <a:srgbClr val="B4C9E3"/>
              </a:gs>
              <a:gs pos="87000">
                <a:srgbClr val="B4C9E3"/>
              </a:gs>
              <a:gs pos="53000">
                <a:srgbClr val="B4C9E3"/>
              </a:gs>
              <a:gs pos="68000">
                <a:srgbClr val="B5CAE3"/>
              </a:gs>
              <a:gs pos="90000">
                <a:schemeClr val="accent1">
                  <a:lumMod val="45000"/>
                  <a:lumOff val="55000"/>
                </a:schemeClr>
              </a:gs>
              <a:gs pos="30000">
                <a:schemeClr val="accent1">
                  <a:lumMod val="19000"/>
                  <a:lumOff val="81000"/>
                </a:schemeClr>
              </a:gs>
            </a:gsLst>
            <a:path path="circle">
              <a:fillToRect r="100000" b="100000"/>
            </a:path>
            <a:tileRect l="-100000" t="-100000"/>
          </a:gradFill>
          <a:ln>
            <a:noFill/>
          </a:ln>
          <a:scene3d>
            <a:camera prst="orthographicFront">
              <a:rot lat="0" lon="212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ysClr val="windowText" lastClr="000000"/>
                </a:solidFill>
              </a:rPr>
              <a:t>Ru</a:t>
            </a:r>
            <a:endParaRPr kumimoji="1" lang="ja-JP" altLang="en-US" sz="1600" dirty="0">
              <a:solidFill>
                <a:sysClr val="windowText" lastClr="000000"/>
              </a:solidFill>
            </a:endParaRPr>
          </a:p>
        </p:txBody>
      </p:sp>
      <p:sp>
        <p:nvSpPr>
          <p:cNvPr id="16" name="正方形/長方形 15"/>
          <p:cNvSpPr/>
          <p:nvPr/>
        </p:nvSpPr>
        <p:spPr>
          <a:xfrm>
            <a:off x="4965788" y="4065491"/>
            <a:ext cx="3278462" cy="830997"/>
          </a:xfrm>
          <a:prstGeom prst="rect">
            <a:avLst/>
          </a:prstGeom>
        </p:spPr>
        <p:txBody>
          <a:bodyPr wrap="none">
            <a:spAutoFit/>
          </a:bodyPr>
          <a:lstStyle/>
          <a:p>
            <a:r>
              <a:rPr lang="en-US" altLang="ja-JP" sz="2400" dirty="0" smtClean="0">
                <a:solidFill>
                  <a:srgbClr val="FFFFFF"/>
                </a:solidFill>
              </a:rPr>
              <a:t>U(n, f) </a:t>
            </a:r>
            <a:r>
              <a:rPr lang="en-US" altLang="ja-JP" sz="2400" baseline="30000" dirty="0" smtClean="0">
                <a:solidFill>
                  <a:srgbClr val="FFFFFF"/>
                </a:solidFill>
              </a:rPr>
              <a:t>106</a:t>
            </a:r>
            <a:r>
              <a:rPr lang="en-US" altLang="ja-JP" sz="2400" dirty="0" smtClean="0">
                <a:solidFill>
                  <a:srgbClr val="FFFFFF"/>
                </a:solidFill>
              </a:rPr>
              <a:t>RU</a:t>
            </a:r>
          </a:p>
          <a:p>
            <a:r>
              <a:rPr lang="en-US" altLang="ja-JP" sz="2400" baseline="30000" dirty="0" smtClean="0">
                <a:solidFill>
                  <a:srgbClr val="FFFFFF"/>
                </a:solidFill>
              </a:rPr>
              <a:t>106</a:t>
            </a:r>
            <a:r>
              <a:rPr lang="en-US" altLang="ja-JP" sz="2400" dirty="0" smtClean="0">
                <a:solidFill>
                  <a:srgbClr val="FFFFFF"/>
                </a:solidFill>
              </a:rPr>
              <a:t>Ru -&gt; </a:t>
            </a:r>
            <a:r>
              <a:rPr lang="en-US" altLang="ja-JP" sz="2400" baseline="30000" dirty="0" smtClean="0">
                <a:solidFill>
                  <a:srgbClr val="FFFFFF"/>
                </a:solidFill>
              </a:rPr>
              <a:t>106</a:t>
            </a:r>
            <a:r>
              <a:rPr lang="en-US" altLang="ja-JP" sz="2400" dirty="0" smtClean="0">
                <a:solidFill>
                  <a:srgbClr val="FFFFFF"/>
                </a:solidFill>
              </a:rPr>
              <a:t>Rh -&gt; </a:t>
            </a:r>
            <a:r>
              <a:rPr lang="en-US" altLang="ja-JP" sz="2400" baseline="30000" dirty="0" smtClean="0">
                <a:solidFill>
                  <a:srgbClr val="FFFFFF"/>
                </a:solidFill>
              </a:rPr>
              <a:t>106</a:t>
            </a:r>
            <a:r>
              <a:rPr lang="en-US" altLang="ja-JP" sz="2400" dirty="0" smtClean="0">
                <a:solidFill>
                  <a:srgbClr val="FFFFFF"/>
                </a:solidFill>
              </a:rPr>
              <a:t>Pb</a:t>
            </a:r>
            <a:endParaRPr lang="ja-JP" altLang="en-US" sz="2400" dirty="0"/>
          </a:p>
        </p:txBody>
      </p:sp>
      <p:sp>
        <p:nvSpPr>
          <p:cNvPr id="17" name="正方形/長方形 16"/>
          <p:cNvSpPr/>
          <p:nvPr/>
        </p:nvSpPr>
        <p:spPr>
          <a:xfrm>
            <a:off x="3941497" y="3492774"/>
            <a:ext cx="7454636" cy="584775"/>
          </a:xfrm>
          <a:prstGeom prst="rect">
            <a:avLst/>
          </a:prstGeom>
        </p:spPr>
        <p:txBody>
          <a:bodyPr wrap="square">
            <a:spAutoFit/>
          </a:bodyPr>
          <a:lstStyle/>
          <a:p>
            <a:r>
              <a:rPr lang="en-US" altLang="ja-JP" sz="3200" dirty="0" smtClean="0">
                <a:solidFill>
                  <a:schemeClr val="bg1"/>
                </a:solidFill>
              </a:rPr>
              <a:t>Debris Scanner in contaminated water</a:t>
            </a:r>
            <a:endParaRPr lang="en-US" altLang="ja-JP" sz="3200" dirty="0">
              <a:solidFill>
                <a:schemeClr val="bg1"/>
              </a:solidFill>
            </a:endParaRPr>
          </a:p>
        </p:txBody>
      </p:sp>
      <p:sp>
        <p:nvSpPr>
          <p:cNvPr id="18" name="正方形/長方形 17"/>
          <p:cNvSpPr/>
          <p:nvPr/>
        </p:nvSpPr>
        <p:spPr>
          <a:xfrm>
            <a:off x="5028487" y="5269699"/>
            <a:ext cx="1986441" cy="369332"/>
          </a:xfrm>
          <a:prstGeom prst="rect">
            <a:avLst/>
          </a:prstGeom>
        </p:spPr>
        <p:txBody>
          <a:bodyPr wrap="none">
            <a:spAutoFit/>
          </a:bodyPr>
          <a:lstStyle/>
          <a:p>
            <a:r>
              <a:rPr lang="en-US" altLang="ja-JP" dirty="0" smtClean="0">
                <a:solidFill>
                  <a:srgbClr val="FFFF00"/>
                </a:solidFill>
              </a:rPr>
              <a:t>β</a:t>
            </a:r>
            <a:r>
              <a:rPr lang="en-US" altLang="ja-JP" baseline="-25000" dirty="0" smtClean="0">
                <a:solidFill>
                  <a:srgbClr val="FFFF00"/>
                </a:solidFill>
              </a:rPr>
              <a:t>max</a:t>
            </a:r>
            <a:r>
              <a:rPr lang="en-US" altLang="ja-JP" dirty="0" smtClean="0">
                <a:solidFill>
                  <a:srgbClr val="FFFF00"/>
                </a:solidFill>
              </a:rPr>
              <a:t> = 0.039 MeV</a:t>
            </a:r>
            <a:endParaRPr lang="ja-JP" altLang="en-US" dirty="0">
              <a:solidFill>
                <a:srgbClr val="FFFF00"/>
              </a:solidFill>
            </a:endParaRPr>
          </a:p>
        </p:txBody>
      </p:sp>
      <p:sp>
        <p:nvSpPr>
          <p:cNvPr id="19" name="正方形/長方形 18"/>
          <p:cNvSpPr/>
          <p:nvPr/>
        </p:nvSpPr>
        <p:spPr>
          <a:xfrm>
            <a:off x="7315149" y="5269699"/>
            <a:ext cx="1858201" cy="369332"/>
          </a:xfrm>
          <a:prstGeom prst="rect">
            <a:avLst/>
          </a:prstGeom>
        </p:spPr>
        <p:txBody>
          <a:bodyPr wrap="none">
            <a:spAutoFit/>
          </a:bodyPr>
          <a:lstStyle/>
          <a:p>
            <a:r>
              <a:rPr lang="en-US" altLang="ja-JP" dirty="0" smtClean="0">
                <a:solidFill>
                  <a:srgbClr val="FFFF00"/>
                </a:solidFill>
              </a:rPr>
              <a:t>β</a:t>
            </a:r>
            <a:r>
              <a:rPr lang="en-US" altLang="ja-JP" baseline="-25000" dirty="0" smtClean="0">
                <a:solidFill>
                  <a:srgbClr val="FFFF00"/>
                </a:solidFill>
              </a:rPr>
              <a:t>max</a:t>
            </a:r>
            <a:r>
              <a:rPr lang="en-US" altLang="ja-JP" dirty="0" smtClean="0">
                <a:solidFill>
                  <a:srgbClr val="FFFF00"/>
                </a:solidFill>
              </a:rPr>
              <a:t> = 3.54 MeV</a:t>
            </a:r>
            <a:endParaRPr lang="ja-JP" altLang="en-US" dirty="0">
              <a:solidFill>
                <a:srgbClr val="FFFF00"/>
              </a:solidFill>
            </a:endParaRPr>
          </a:p>
        </p:txBody>
      </p:sp>
      <p:cxnSp>
        <p:nvCxnSpPr>
          <p:cNvPr id="21" name="直線矢印コネクタ 20"/>
          <p:cNvCxnSpPr/>
          <p:nvPr/>
        </p:nvCxnSpPr>
        <p:spPr>
          <a:xfrm>
            <a:off x="6021707" y="4896488"/>
            <a:ext cx="97233" cy="373211"/>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7304116" y="4858914"/>
            <a:ext cx="175383" cy="410785"/>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5028487" y="5855385"/>
            <a:ext cx="3470822" cy="830997"/>
          </a:xfrm>
          <a:prstGeom prst="rect">
            <a:avLst/>
          </a:prstGeom>
        </p:spPr>
        <p:txBody>
          <a:bodyPr wrap="none">
            <a:spAutoFit/>
          </a:bodyPr>
          <a:lstStyle/>
          <a:p>
            <a:r>
              <a:rPr lang="en-US" altLang="ja-JP" sz="2400" baseline="30000" dirty="0" smtClean="0">
                <a:solidFill>
                  <a:schemeClr val="bg1"/>
                </a:solidFill>
              </a:rPr>
              <a:t>106</a:t>
            </a:r>
            <a:r>
              <a:rPr lang="en-US" altLang="ja-JP" sz="2400" dirty="0" smtClean="0">
                <a:solidFill>
                  <a:schemeClr val="bg1"/>
                </a:solidFill>
              </a:rPr>
              <a:t>Ru/</a:t>
            </a:r>
            <a:r>
              <a:rPr lang="en-US" altLang="ja-JP" sz="2400" baseline="30000" dirty="0" smtClean="0">
                <a:solidFill>
                  <a:schemeClr val="bg1"/>
                </a:solidFill>
              </a:rPr>
              <a:t>90</a:t>
            </a:r>
            <a:r>
              <a:rPr lang="en-US" altLang="ja-JP" sz="2400" dirty="0" smtClean="0">
                <a:solidFill>
                  <a:schemeClr val="bg1"/>
                </a:solidFill>
              </a:rPr>
              <a:t>Sr Identification</a:t>
            </a:r>
          </a:p>
          <a:p>
            <a:r>
              <a:rPr lang="en-US" altLang="ja-JP" sz="2400" dirty="0" smtClean="0">
                <a:solidFill>
                  <a:schemeClr val="bg1"/>
                </a:solidFill>
              </a:rPr>
              <a:t>Required index </a:t>
            </a:r>
            <a:r>
              <a:rPr lang="en-US" altLang="ja-JP" sz="2400" dirty="0" smtClean="0">
                <a:solidFill>
                  <a:srgbClr val="92D050"/>
                </a:solidFill>
              </a:rPr>
              <a:t>n&lt;1.017</a:t>
            </a:r>
            <a:endParaRPr lang="en-US" altLang="ja-JP" sz="2400" dirty="0">
              <a:solidFill>
                <a:srgbClr val="92D050"/>
              </a:solidFill>
            </a:endParaRPr>
          </a:p>
        </p:txBody>
      </p:sp>
      <p:sp>
        <p:nvSpPr>
          <p:cNvPr id="25" name="正方形/長方形 24"/>
          <p:cNvSpPr/>
          <p:nvPr/>
        </p:nvSpPr>
        <p:spPr>
          <a:xfrm>
            <a:off x="7315149" y="5544642"/>
            <a:ext cx="1495922" cy="369332"/>
          </a:xfrm>
          <a:prstGeom prst="rect">
            <a:avLst/>
          </a:prstGeom>
        </p:spPr>
        <p:txBody>
          <a:bodyPr wrap="none">
            <a:spAutoFit/>
          </a:bodyPr>
          <a:lstStyle/>
          <a:p>
            <a:r>
              <a:rPr lang="en-US" altLang="ja-JP" smtClean="0">
                <a:solidFill>
                  <a:srgbClr val="FFFF00"/>
                </a:solidFill>
              </a:rPr>
              <a:t>τ</a:t>
            </a:r>
            <a:r>
              <a:rPr lang="en-US" altLang="ja-JP" baseline="-25000" smtClean="0">
                <a:solidFill>
                  <a:srgbClr val="FFFF00"/>
                </a:solidFill>
              </a:rPr>
              <a:t>1/2</a:t>
            </a:r>
            <a:r>
              <a:rPr lang="en-US" altLang="ja-JP" smtClean="0">
                <a:solidFill>
                  <a:srgbClr val="FFFF00"/>
                </a:solidFill>
              </a:rPr>
              <a:t> </a:t>
            </a:r>
            <a:r>
              <a:rPr lang="en-US" altLang="ja-JP" dirty="0" smtClean="0">
                <a:solidFill>
                  <a:srgbClr val="FFFF00"/>
                </a:solidFill>
              </a:rPr>
              <a:t>=  29 sec</a:t>
            </a:r>
            <a:endParaRPr lang="ja-JP" altLang="en-US" dirty="0">
              <a:solidFill>
                <a:srgbClr val="FFFF00"/>
              </a:solidFill>
            </a:endParaRPr>
          </a:p>
        </p:txBody>
      </p:sp>
      <p:sp>
        <p:nvSpPr>
          <p:cNvPr id="26" name="正方形/長方形 25"/>
          <p:cNvSpPr/>
          <p:nvPr/>
        </p:nvSpPr>
        <p:spPr>
          <a:xfrm>
            <a:off x="5028487" y="5544642"/>
            <a:ext cx="1752403" cy="369332"/>
          </a:xfrm>
          <a:prstGeom prst="rect">
            <a:avLst/>
          </a:prstGeom>
        </p:spPr>
        <p:txBody>
          <a:bodyPr wrap="none">
            <a:spAutoFit/>
          </a:bodyPr>
          <a:lstStyle/>
          <a:p>
            <a:r>
              <a:rPr lang="en-US" altLang="ja-JP" dirty="0" smtClean="0">
                <a:solidFill>
                  <a:srgbClr val="FFFF00"/>
                </a:solidFill>
              </a:rPr>
              <a:t>τ</a:t>
            </a:r>
            <a:r>
              <a:rPr lang="en-US" altLang="ja-JP" baseline="-25000" dirty="0" smtClean="0">
                <a:solidFill>
                  <a:srgbClr val="FFFF00"/>
                </a:solidFill>
              </a:rPr>
              <a:t>1/2</a:t>
            </a:r>
            <a:r>
              <a:rPr lang="en-US" altLang="ja-JP" dirty="0" smtClean="0">
                <a:solidFill>
                  <a:srgbClr val="FFFF00"/>
                </a:solidFill>
              </a:rPr>
              <a:t> =  373 days</a:t>
            </a:r>
            <a:endParaRPr lang="ja-JP" altLang="en-US" dirty="0">
              <a:solidFill>
                <a:srgbClr val="FFFF00"/>
              </a:solidFill>
            </a:endParaRPr>
          </a:p>
        </p:txBody>
      </p:sp>
      <p:sp>
        <p:nvSpPr>
          <p:cNvPr id="3" name="テキスト ボックス 2"/>
          <p:cNvSpPr txBox="1"/>
          <p:nvPr/>
        </p:nvSpPr>
        <p:spPr>
          <a:xfrm>
            <a:off x="5608507" y="2037374"/>
            <a:ext cx="795867" cy="461665"/>
          </a:xfrm>
          <a:prstGeom prst="rect">
            <a:avLst/>
          </a:prstGeom>
          <a:noFill/>
        </p:spPr>
        <p:txBody>
          <a:bodyPr wrap="square" rtlCol="0">
            <a:spAutoFit/>
          </a:bodyPr>
          <a:lstStyle/>
          <a:p>
            <a:r>
              <a:rPr kumimoji="1" lang="en-US" altLang="ja-JP" sz="2400" dirty="0" err="1" smtClean="0"/>
              <a:t>Sr</a:t>
            </a:r>
            <a:endParaRPr kumimoji="1" lang="ja-JP" altLang="en-US" sz="2400" dirty="0"/>
          </a:p>
        </p:txBody>
      </p:sp>
    </p:spTree>
    <p:extLst>
      <p:ext uri="{BB962C8B-B14F-4D97-AF65-F5344CB8AC3E}">
        <p14:creationId xmlns:p14="http://schemas.microsoft.com/office/powerpoint/2010/main" val="177770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p:bldP spid="8" grpId="0" animBg="1"/>
      <p:bldP spid="10" grpId="0" animBg="1"/>
      <p:bldP spid="12" grpId="0" animBg="1"/>
      <p:bldP spid="13" grpId="0"/>
      <p:bldP spid="14" grpId="0"/>
      <p:bldP spid="11" grpId="0" animBg="1"/>
      <p:bldP spid="16" grpId="0"/>
      <p:bldP spid="17" grpId="0"/>
      <p:bldP spid="18" grpId="0"/>
      <p:bldP spid="19" grpId="0"/>
      <p:bldP spid="24" grpId="0"/>
      <p:bldP spid="25" grpId="0"/>
      <p:bldP spid="26"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1"/>
          <p:cNvSpPr/>
          <p:nvPr/>
        </p:nvSpPr>
        <p:spPr>
          <a:xfrm>
            <a:off x="2029214" y="427627"/>
            <a:ext cx="8598310" cy="697320"/>
          </a:xfrm>
          <a:prstGeom prst="rect">
            <a:avLst/>
          </a:prstGeom>
        </p:spPr>
        <p:txBody>
          <a:bodyPr lIns="90000" tIns="45000" rIns="90000" bIns="45000"/>
          <a:lstStyle/>
          <a:p>
            <a:pPr algn="ctr">
              <a:lnSpc>
                <a:spcPct val="100000"/>
              </a:lnSpc>
            </a:pPr>
            <a:r>
              <a:rPr lang="en-US" altLang="ja-JP" sz="4000" dirty="0">
                <a:solidFill>
                  <a:schemeClr val="bg1"/>
                </a:solidFill>
                <a:latin typeface="Georgia" charset="0"/>
                <a:ea typeface="Georgia" charset="0"/>
                <a:cs typeface="Georgia" charset="0"/>
              </a:rPr>
              <a:t>S</a:t>
            </a:r>
            <a:r>
              <a:rPr lang="en-US" altLang="ja-JP" sz="4000" dirty="0" smtClean="0">
                <a:solidFill>
                  <a:schemeClr val="bg1"/>
                </a:solidFill>
                <a:latin typeface="Georgia" charset="0"/>
                <a:ea typeface="Georgia" charset="0"/>
                <a:cs typeface="Georgia" charset="0"/>
              </a:rPr>
              <a:t>ummary</a:t>
            </a:r>
            <a:endParaRPr lang="en-US" altLang="ja-JP" sz="4000" dirty="0">
              <a:solidFill>
                <a:schemeClr val="bg1"/>
              </a:solidFill>
              <a:latin typeface="Georgia" charset="0"/>
              <a:ea typeface="Georgia" charset="0"/>
              <a:cs typeface="Georgia" charset="0"/>
            </a:endParaRPr>
          </a:p>
        </p:txBody>
      </p:sp>
      <p:sp>
        <p:nvSpPr>
          <p:cNvPr id="4" name="正方形/長方形 3"/>
          <p:cNvSpPr/>
          <p:nvPr/>
        </p:nvSpPr>
        <p:spPr>
          <a:xfrm>
            <a:off x="2029214" y="1595021"/>
            <a:ext cx="8805332" cy="4401205"/>
          </a:xfrm>
          <a:prstGeom prst="rect">
            <a:avLst/>
          </a:prstGeom>
        </p:spPr>
        <p:txBody>
          <a:bodyPr wrap="square">
            <a:spAutoFit/>
          </a:bodyPr>
          <a:lstStyle/>
          <a:p>
            <a:pPr marL="342900" indent="-342900">
              <a:lnSpc>
                <a:spcPct val="100000"/>
              </a:lnSpc>
              <a:buFontTx/>
              <a:buChar char="-"/>
            </a:pPr>
            <a:r>
              <a:rPr lang="en-US" altLang="ja-JP" sz="2800" dirty="0" smtClean="0">
                <a:solidFill>
                  <a:srgbClr val="FFFF00"/>
                </a:solidFill>
                <a:latin typeface="Georgia" charset="0"/>
                <a:ea typeface="Georgia" charset="0"/>
                <a:cs typeface="Georgia" charset="0"/>
              </a:rPr>
              <a:t>Development of Cherenkov Counter</a:t>
            </a:r>
          </a:p>
          <a:p>
            <a:pPr marL="342900" indent="-342900">
              <a:buFontTx/>
              <a:buChar char="-"/>
            </a:pPr>
            <a:r>
              <a:rPr lang="en-US" altLang="ja-JP" sz="2800" baseline="30000" dirty="0" smtClean="0">
                <a:solidFill>
                  <a:schemeClr val="bg1"/>
                </a:solidFill>
                <a:latin typeface="Georgia" charset="0"/>
                <a:ea typeface="Georgia" charset="0"/>
                <a:cs typeface="Georgia" charset="0"/>
              </a:rPr>
              <a:t>90</a:t>
            </a:r>
            <a:r>
              <a:rPr lang="en-US" altLang="ja-JP" sz="2800" dirty="0" smtClean="0">
                <a:solidFill>
                  <a:schemeClr val="bg1"/>
                </a:solidFill>
                <a:latin typeface="Georgia" charset="0"/>
                <a:ea typeface="Georgia" charset="0"/>
                <a:cs typeface="Georgia" charset="0"/>
              </a:rPr>
              <a:t>Sr/</a:t>
            </a:r>
            <a:r>
              <a:rPr lang="en-US" altLang="ja-JP" sz="2800" baseline="30000" dirty="0" smtClean="0">
                <a:solidFill>
                  <a:schemeClr val="bg1"/>
                </a:solidFill>
                <a:latin typeface="Georgia" charset="0"/>
                <a:ea typeface="Georgia" charset="0"/>
                <a:cs typeface="Georgia" charset="0"/>
              </a:rPr>
              <a:t>137</a:t>
            </a:r>
            <a:r>
              <a:rPr lang="en-US" altLang="ja-JP" sz="2800" dirty="0" smtClean="0">
                <a:solidFill>
                  <a:schemeClr val="bg1"/>
                </a:solidFill>
                <a:latin typeface="Georgia" charset="0"/>
                <a:ea typeface="Georgia" charset="0"/>
                <a:cs typeface="Georgia" charset="0"/>
              </a:rPr>
              <a:t>Cs </a:t>
            </a:r>
            <a:r>
              <a:rPr lang="en-US" altLang="ja-JP" sz="2800" dirty="0">
                <a:solidFill>
                  <a:schemeClr val="bg1"/>
                </a:solidFill>
                <a:latin typeface="Georgia" charset="0"/>
                <a:ea typeface="Georgia" charset="0"/>
                <a:cs typeface="Georgia" charset="0"/>
              </a:rPr>
              <a:t>sensitivity ratio </a:t>
            </a:r>
            <a:r>
              <a:rPr lang="en-US" altLang="ja-JP" sz="2800" dirty="0" smtClean="0">
                <a:solidFill>
                  <a:schemeClr val="bg1"/>
                </a:solidFill>
                <a:latin typeface="Georgia" charset="0"/>
                <a:ea typeface="Georgia" charset="0"/>
                <a:cs typeface="Georgia" charset="0"/>
              </a:rPr>
              <a:t>= 0.2 ± 0.12%</a:t>
            </a:r>
          </a:p>
          <a:p>
            <a:pPr marL="342900" indent="-342900">
              <a:lnSpc>
                <a:spcPct val="100000"/>
              </a:lnSpc>
              <a:buFontTx/>
              <a:buChar char="-"/>
            </a:pPr>
            <a:r>
              <a:rPr lang="en-US" altLang="ja-JP" sz="2800" baseline="30000" dirty="0" smtClean="0">
                <a:solidFill>
                  <a:schemeClr val="bg1"/>
                </a:solidFill>
                <a:latin typeface="Georgia" charset="0"/>
                <a:ea typeface="Georgia" charset="0"/>
                <a:cs typeface="Georgia" charset="0"/>
              </a:rPr>
              <a:t>90</a:t>
            </a:r>
            <a:r>
              <a:rPr lang="en-US" altLang="ja-JP" sz="2800" dirty="0" smtClean="0">
                <a:solidFill>
                  <a:schemeClr val="bg1"/>
                </a:solidFill>
                <a:latin typeface="Georgia" charset="0"/>
                <a:ea typeface="Georgia" charset="0"/>
                <a:cs typeface="Georgia" charset="0"/>
              </a:rPr>
              <a:t>Sr/</a:t>
            </a:r>
            <a:r>
              <a:rPr lang="en-US" altLang="ja-JP" sz="2800" baseline="30000" dirty="0" smtClean="0">
                <a:solidFill>
                  <a:schemeClr val="bg1"/>
                </a:solidFill>
                <a:latin typeface="Georgia" charset="0"/>
                <a:ea typeface="Georgia" charset="0"/>
                <a:cs typeface="Georgia" charset="0"/>
              </a:rPr>
              <a:t>40</a:t>
            </a:r>
            <a:r>
              <a:rPr lang="en-US" altLang="ja-JP" sz="2800" dirty="0" smtClean="0">
                <a:solidFill>
                  <a:schemeClr val="bg1"/>
                </a:solidFill>
                <a:latin typeface="Georgia" charset="0"/>
                <a:ea typeface="Georgia" charset="0"/>
                <a:cs typeface="Georgia" charset="0"/>
              </a:rPr>
              <a:t>K sensitivity ratio &lt; 3.5%</a:t>
            </a:r>
          </a:p>
          <a:p>
            <a:pPr marL="800100" lvl="1" indent="-342900">
              <a:buFontTx/>
              <a:buChar char="-"/>
            </a:pPr>
            <a:r>
              <a:rPr lang="en-US" altLang="ja-JP" sz="2800" dirty="0">
                <a:solidFill>
                  <a:schemeClr val="bg1"/>
                </a:solidFill>
                <a:latin typeface="Georgia" charset="0"/>
                <a:ea typeface="Georgia" charset="0"/>
                <a:cs typeface="Georgia" charset="0"/>
              </a:rPr>
              <a:t>F</a:t>
            </a:r>
            <a:r>
              <a:rPr lang="en-US" altLang="ja-JP" sz="2800" dirty="0" smtClean="0">
                <a:solidFill>
                  <a:schemeClr val="bg1"/>
                </a:solidFill>
                <a:latin typeface="Georgia" charset="0"/>
                <a:ea typeface="Georgia" charset="0"/>
                <a:cs typeface="Georgia" charset="0"/>
              </a:rPr>
              <a:t>or precise measurement: extend eff. Area</a:t>
            </a:r>
          </a:p>
          <a:p>
            <a:pPr marL="800100" lvl="1" indent="-342900">
              <a:buFontTx/>
              <a:buChar char="-"/>
            </a:pPr>
            <a:endParaRPr lang="en-US" altLang="ja-JP" sz="2800" dirty="0">
              <a:solidFill>
                <a:schemeClr val="bg1"/>
              </a:solidFill>
              <a:latin typeface="Georgia" charset="0"/>
              <a:ea typeface="Georgia" charset="0"/>
              <a:cs typeface="Georgia" charset="0"/>
            </a:endParaRPr>
          </a:p>
          <a:p>
            <a:pPr marL="342900" indent="-342900">
              <a:lnSpc>
                <a:spcPct val="100000"/>
              </a:lnSpc>
              <a:buFontTx/>
              <a:buChar char="-"/>
            </a:pPr>
            <a:r>
              <a:rPr lang="en-US" altLang="ja-JP" sz="2800" dirty="0" smtClean="0">
                <a:solidFill>
                  <a:srgbClr val="FFFF00"/>
                </a:solidFill>
                <a:latin typeface="Georgia" charset="0"/>
                <a:ea typeface="Georgia" charset="0"/>
                <a:cs typeface="Georgia" charset="0"/>
              </a:rPr>
              <a:t>For the recovery using the technique</a:t>
            </a:r>
          </a:p>
          <a:p>
            <a:pPr marL="800100" lvl="1" indent="-342900">
              <a:buFontTx/>
              <a:buChar char="-"/>
            </a:pPr>
            <a:r>
              <a:rPr lang="en-US" altLang="ja-JP" sz="2800" dirty="0" smtClean="0">
                <a:solidFill>
                  <a:schemeClr val="bg1"/>
                </a:solidFill>
                <a:latin typeface="Georgia" charset="0"/>
                <a:ea typeface="Georgia" charset="0"/>
                <a:cs typeface="Georgia" charset="0"/>
              </a:rPr>
              <a:t>Fishery restart</a:t>
            </a:r>
          </a:p>
          <a:p>
            <a:pPr marL="800100" lvl="1" indent="-342900">
              <a:buFontTx/>
              <a:buChar char="-"/>
            </a:pPr>
            <a:r>
              <a:rPr lang="en-US" altLang="ja-JP" sz="2800" dirty="0" smtClean="0">
                <a:solidFill>
                  <a:schemeClr val="bg1"/>
                </a:solidFill>
                <a:latin typeface="Georgia" charset="0"/>
                <a:ea typeface="Georgia" charset="0"/>
                <a:cs typeface="Georgia" charset="0"/>
              </a:rPr>
              <a:t>Tap water radionuclide monitor</a:t>
            </a:r>
          </a:p>
          <a:p>
            <a:pPr marL="800100" lvl="1" indent="-342900">
              <a:buFontTx/>
              <a:buChar char="-"/>
            </a:pPr>
            <a:r>
              <a:rPr lang="en-US" altLang="ja-JP" sz="2800" dirty="0" smtClean="0">
                <a:solidFill>
                  <a:schemeClr val="bg1"/>
                </a:solidFill>
                <a:latin typeface="Georgia" charset="0"/>
                <a:ea typeface="Georgia" charset="0"/>
                <a:cs typeface="Georgia" charset="0"/>
              </a:rPr>
              <a:t>Debris scanner for commissioning</a:t>
            </a:r>
            <a:endParaRPr lang="en-US" altLang="ja-JP" sz="2800" dirty="0">
              <a:solidFill>
                <a:schemeClr val="bg1"/>
              </a:solidFill>
              <a:latin typeface="Georgia" charset="0"/>
              <a:ea typeface="Georgia" charset="0"/>
              <a:cs typeface="Georgia" charset="0"/>
            </a:endParaRPr>
          </a:p>
          <a:p>
            <a:pPr>
              <a:lnSpc>
                <a:spcPct val="100000"/>
              </a:lnSpc>
            </a:pPr>
            <a:endParaRPr lang="en-US" altLang="ja-JP" sz="2800" dirty="0">
              <a:solidFill>
                <a:schemeClr val="bg1"/>
              </a:solidFill>
              <a:latin typeface="Georgia" charset="0"/>
              <a:ea typeface="Georgia" charset="0"/>
              <a:cs typeface="Georgia" charset="0"/>
            </a:endParaRPr>
          </a:p>
        </p:txBody>
      </p:sp>
    </p:spTree>
    <p:extLst>
      <p:ext uri="{BB962C8B-B14F-4D97-AF65-F5344CB8AC3E}">
        <p14:creationId xmlns:p14="http://schemas.microsoft.com/office/powerpoint/2010/main" val="57053378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1927614" y="2882961"/>
            <a:ext cx="8598310" cy="697320"/>
          </a:xfrm>
          <a:prstGeom prst="rect">
            <a:avLst/>
          </a:prstGeom>
        </p:spPr>
        <p:txBody>
          <a:bodyPr lIns="90000" tIns="45000" rIns="90000" bIns="45000"/>
          <a:lstStyle/>
          <a:p>
            <a:pPr algn="ctr">
              <a:lnSpc>
                <a:spcPct val="100000"/>
              </a:lnSpc>
            </a:pPr>
            <a:r>
              <a:rPr lang="en-US" altLang="ja-JP" sz="4000" dirty="0" smtClean="0">
                <a:solidFill>
                  <a:schemeClr val="bg1"/>
                </a:solidFill>
                <a:latin typeface="Georgia" charset="0"/>
                <a:ea typeface="Georgia" charset="0"/>
                <a:cs typeface="Georgia" charset="0"/>
              </a:rPr>
              <a:t>Thank you</a:t>
            </a:r>
            <a:endParaRPr lang="en-US" altLang="ja-JP" sz="4000" dirty="0">
              <a:solidFill>
                <a:schemeClr val="bg1"/>
              </a:solidFill>
              <a:latin typeface="Georgia" charset="0"/>
              <a:ea typeface="Georgia" charset="0"/>
              <a:cs typeface="Georgia" charset="0"/>
            </a:endParaRPr>
          </a:p>
        </p:txBody>
      </p:sp>
    </p:spTree>
    <p:extLst>
      <p:ext uri="{BB962C8B-B14F-4D97-AF65-F5344CB8AC3E}">
        <p14:creationId xmlns:p14="http://schemas.microsoft.com/office/powerpoint/2010/main" val="44675660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2094529" y="2631984"/>
            <a:ext cx="8598310" cy="697320"/>
          </a:xfrm>
          <a:prstGeom prst="rect">
            <a:avLst/>
          </a:prstGeom>
        </p:spPr>
        <p:txBody>
          <a:bodyPr lIns="90000" tIns="45000" rIns="90000" bIns="45000"/>
          <a:lstStyle/>
          <a:p>
            <a:pPr algn="ctr">
              <a:lnSpc>
                <a:spcPct val="100000"/>
              </a:lnSpc>
            </a:pPr>
            <a:r>
              <a:rPr lang="en-US" altLang="ja-JP" sz="4000" dirty="0" smtClean="0">
                <a:solidFill>
                  <a:schemeClr val="bg1"/>
                </a:solidFill>
                <a:latin typeface="Georgia" charset="0"/>
                <a:ea typeface="Georgia" charset="0"/>
                <a:cs typeface="Georgia" charset="0"/>
              </a:rPr>
              <a:t>Backup</a:t>
            </a:r>
            <a:endParaRPr lang="en-US" altLang="ja-JP" sz="4000" dirty="0">
              <a:solidFill>
                <a:schemeClr val="bg1"/>
              </a:solidFill>
              <a:latin typeface="Georgia" charset="0"/>
              <a:ea typeface="Georgia" charset="0"/>
              <a:cs typeface="Georgia" charset="0"/>
            </a:endParaRPr>
          </a:p>
        </p:txBody>
      </p:sp>
    </p:spTree>
    <p:extLst>
      <p:ext uri="{BB962C8B-B14F-4D97-AF65-F5344CB8AC3E}">
        <p14:creationId xmlns:p14="http://schemas.microsoft.com/office/powerpoint/2010/main" val="1639972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図 154"/>
          <p:cNvPicPr/>
          <p:nvPr/>
        </p:nvPicPr>
        <p:blipFill>
          <a:blip r:embed="rId3"/>
          <a:stretch>
            <a:fillRect/>
          </a:stretch>
        </p:blipFill>
        <p:spPr>
          <a:xfrm>
            <a:off x="136368" y="1321179"/>
            <a:ext cx="6199632" cy="4197505"/>
          </a:xfrm>
          <a:prstGeom prst="rect">
            <a:avLst/>
          </a:prstGeom>
        </p:spPr>
      </p:pic>
      <p:sp>
        <p:nvSpPr>
          <p:cNvPr id="157" name="CustomShape 2"/>
          <p:cNvSpPr/>
          <p:nvPr/>
        </p:nvSpPr>
        <p:spPr>
          <a:xfrm>
            <a:off x="6905844" y="1779360"/>
            <a:ext cx="6191640" cy="2943720"/>
          </a:xfrm>
          <a:prstGeom prst="rect">
            <a:avLst/>
          </a:prstGeom>
        </p:spPr>
        <p:txBody>
          <a:bodyPr wrap="none" lIns="90000" tIns="45000" rIns="90000" bIns="45000"/>
          <a:lstStyle/>
          <a:p>
            <a:pPr>
              <a:lnSpc>
                <a:spcPct val="100000"/>
              </a:lnSpc>
            </a:pPr>
            <a:r>
              <a:rPr lang="en-US" sz="2800" dirty="0">
                <a:solidFill>
                  <a:srgbClr val="FFFFFF"/>
                </a:solidFill>
                <a:latin typeface="Arial"/>
                <a:ea typeface="DejaVu Sans"/>
              </a:rPr>
              <a:t>Threshold kinetic energy： </a:t>
            </a:r>
            <a:endParaRPr dirty="0"/>
          </a:p>
          <a:p>
            <a:pPr algn="ctr">
              <a:lnSpc>
                <a:spcPct val="100000"/>
              </a:lnSpc>
            </a:pPr>
            <a:endParaRPr dirty="0"/>
          </a:p>
          <a:p>
            <a:pPr>
              <a:lnSpc>
                <a:spcPct val="100000"/>
              </a:lnSpc>
            </a:pPr>
            <a:r>
              <a:rPr lang="en-US" sz="2800" dirty="0">
                <a:solidFill>
                  <a:srgbClr val="FFFFFF"/>
                </a:solidFill>
                <a:latin typeface="Arial"/>
                <a:ea typeface="DejaVu Sans"/>
              </a:rPr>
              <a:t> </a:t>
            </a:r>
            <a:r>
              <a:rPr lang="en-US" sz="2800" dirty="0" smtClean="0">
                <a:solidFill>
                  <a:srgbClr val="FFFFFF"/>
                </a:solidFill>
                <a:latin typeface="Arial"/>
                <a:ea typeface="DejaVu Sans"/>
              </a:rPr>
              <a:t>         </a:t>
            </a:r>
            <a:r>
              <a:rPr lang="en-US" sz="2800" dirty="0" err="1" smtClean="0">
                <a:solidFill>
                  <a:srgbClr val="FFFFFF"/>
                </a:solidFill>
                <a:latin typeface="Arial"/>
                <a:ea typeface="DejaVu Sans"/>
              </a:rPr>
              <a:t>K</a:t>
            </a:r>
            <a:r>
              <a:rPr lang="en-US" sz="2800" baseline="-25000" dirty="0" err="1" smtClean="0">
                <a:solidFill>
                  <a:srgbClr val="FFFFFF"/>
                </a:solidFill>
                <a:latin typeface="Arial"/>
                <a:ea typeface="DejaVu Sans"/>
              </a:rPr>
              <a:t>th</a:t>
            </a:r>
            <a:r>
              <a:rPr lang="en-US" sz="2800" dirty="0" smtClean="0">
                <a:solidFill>
                  <a:srgbClr val="FFFFFF"/>
                </a:solidFill>
                <a:latin typeface="Arial"/>
                <a:ea typeface="DejaVu Sans"/>
              </a:rPr>
              <a:t> </a:t>
            </a:r>
            <a:r>
              <a:rPr lang="en-US" sz="2800" dirty="0">
                <a:solidFill>
                  <a:srgbClr val="FFFFFF"/>
                </a:solidFill>
                <a:latin typeface="Arial"/>
                <a:ea typeface="DejaVu Sans"/>
              </a:rPr>
              <a:t>= 1.311 MeV</a:t>
            </a:r>
            <a:endParaRPr dirty="0"/>
          </a:p>
          <a:p>
            <a:pPr>
              <a:lnSpc>
                <a:spcPct val="100000"/>
              </a:lnSpc>
            </a:pPr>
            <a:endParaRPr dirty="0"/>
          </a:p>
          <a:p>
            <a:pPr>
              <a:lnSpc>
                <a:spcPct val="100000"/>
              </a:lnSpc>
            </a:pPr>
            <a:r>
              <a:rPr lang="en-US" sz="2800" dirty="0">
                <a:solidFill>
                  <a:srgbClr val="FFFFFF"/>
                </a:solidFill>
                <a:latin typeface="Arial"/>
                <a:ea typeface="DejaVu Sans"/>
              </a:rPr>
              <a:t>That is, threshold </a:t>
            </a:r>
            <a:r>
              <a:rPr lang="en-US" sz="2800" dirty="0" smtClean="0">
                <a:solidFill>
                  <a:srgbClr val="FFFFFF"/>
                </a:solidFill>
                <a:latin typeface="Arial"/>
                <a:ea typeface="DejaVu Sans"/>
              </a:rPr>
              <a:t>index：</a:t>
            </a:r>
            <a:endParaRPr lang="en-US" dirty="0"/>
          </a:p>
          <a:p>
            <a:pPr>
              <a:lnSpc>
                <a:spcPct val="100000"/>
              </a:lnSpc>
            </a:pPr>
            <a:endParaRPr lang="en-US" sz="2800" dirty="0" smtClean="0">
              <a:solidFill>
                <a:srgbClr val="FFFFFF"/>
              </a:solidFill>
              <a:latin typeface="Arial"/>
              <a:ea typeface="DejaVu Sans"/>
            </a:endParaRPr>
          </a:p>
          <a:p>
            <a:pPr>
              <a:lnSpc>
                <a:spcPct val="100000"/>
              </a:lnSpc>
            </a:pPr>
            <a:r>
              <a:rPr lang="en-US" sz="2800" dirty="0" smtClean="0">
                <a:solidFill>
                  <a:srgbClr val="FFFFFF"/>
                </a:solidFill>
                <a:latin typeface="Arial"/>
                <a:ea typeface="DejaVu Sans"/>
              </a:rPr>
              <a:t>          n</a:t>
            </a:r>
            <a:r>
              <a:rPr lang="en-US" sz="2800" baseline="-25000" dirty="0" smtClean="0">
                <a:solidFill>
                  <a:srgbClr val="FFFFFF"/>
                </a:solidFill>
                <a:latin typeface="Arial"/>
                <a:ea typeface="DejaVu Sans"/>
              </a:rPr>
              <a:t>th</a:t>
            </a:r>
            <a:r>
              <a:rPr lang="en-US" sz="2800" dirty="0" smtClean="0">
                <a:solidFill>
                  <a:srgbClr val="FFFFFF"/>
                </a:solidFill>
                <a:latin typeface="Arial"/>
                <a:ea typeface="DejaVu Sans"/>
              </a:rPr>
              <a:t> </a:t>
            </a:r>
            <a:r>
              <a:rPr lang="en-US" sz="2800" dirty="0">
                <a:solidFill>
                  <a:srgbClr val="FFFFFF"/>
                </a:solidFill>
                <a:latin typeface="Arial"/>
                <a:ea typeface="DejaVu Sans"/>
              </a:rPr>
              <a:t>= 1.0418      </a:t>
            </a:r>
            <a:endParaRPr dirty="0"/>
          </a:p>
        </p:txBody>
      </p:sp>
      <p:pic>
        <p:nvPicPr>
          <p:cNvPr id="2" name="図 1"/>
          <p:cNvPicPr>
            <a:picLocks noChangeAspect="1"/>
          </p:cNvPicPr>
          <p:nvPr/>
        </p:nvPicPr>
        <p:blipFill rotWithShape="1">
          <a:blip r:embed="rId4">
            <a:extLst>
              <a:ext uri="{28A0092B-C50C-407E-A947-70E740481C1C}">
                <a14:useLocalDpi xmlns:a14="http://schemas.microsoft.com/office/drawing/2010/main" val="0"/>
              </a:ext>
            </a:extLst>
          </a:blip>
          <a:srcRect t="22574" r="47"/>
          <a:stretch/>
        </p:blipFill>
        <p:spPr>
          <a:xfrm>
            <a:off x="136368" y="5518684"/>
            <a:ext cx="6192001" cy="566253"/>
          </a:xfrm>
          <a:prstGeom prst="rect">
            <a:avLst/>
          </a:prstGeom>
        </p:spPr>
      </p:pic>
      <p:pic>
        <p:nvPicPr>
          <p:cNvPr id="3" name="図 2"/>
          <p:cNvPicPr>
            <a:picLocks noChangeAspect="1"/>
          </p:cNvPicPr>
          <p:nvPr/>
        </p:nvPicPr>
        <p:blipFill rotWithShape="1">
          <a:blip r:embed="rId5">
            <a:extLst>
              <a:ext uri="{28A0092B-C50C-407E-A947-70E740481C1C}">
                <a14:useLocalDpi xmlns:a14="http://schemas.microsoft.com/office/drawing/2010/main" val="0"/>
              </a:ext>
            </a:extLst>
          </a:blip>
          <a:srcRect t="22221"/>
          <a:stretch/>
        </p:blipFill>
        <p:spPr>
          <a:xfrm>
            <a:off x="136368" y="6041262"/>
            <a:ext cx="6199632" cy="612897"/>
          </a:xfrm>
          <a:prstGeom prst="rect">
            <a:avLst/>
          </a:prstGeom>
        </p:spPr>
      </p:pic>
      <p:sp>
        <p:nvSpPr>
          <p:cNvPr id="7" name="CustomShape 2"/>
          <p:cNvSpPr/>
          <p:nvPr/>
        </p:nvSpPr>
        <p:spPr>
          <a:xfrm>
            <a:off x="6504039" y="5121120"/>
            <a:ext cx="5525505" cy="1382920"/>
          </a:xfrm>
          <a:prstGeom prst="rect">
            <a:avLst/>
          </a:prstGeom>
        </p:spPr>
        <p:txBody>
          <a:bodyPr wrap="none" lIns="90000" tIns="45000" rIns="90000" bIns="45000"/>
          <a:lstStyle/>
          <a:p>
            <a:pPr>
              <a:lnSpc>
                <a:spcPct val="100000"/>
              </a:lnSpc>
            </a:pPr>
            <a:r>
              <a:rPr lang="en-US" sz="2800" dirty="0">
                <a:solidFill>
                  <a:srgbClr val="FFFFFF"/>
                </a:solidFill>
                <a:latin typeface="Arial"/>
                <a:ea typeface="DejaVu Sans"/>
              </a:rPr>
              <a:t>Threshold velocity ratio β</a:t>
            </a:r>
            <a:r>
              <a:rPr lang="en-US" sz="2800" baseline="-25000" dirty="0" err="1">
                <a:solidFill>
                  <a:srgbClr val="FFFFFF"/>
                </a:solidFill>
                <a:latin typeface="Arial"/>
                <a:ea typeface="DejaVu Sans"/>
              </a:rPr>
              <a:t>th</a:t>
            </a:r>
            <a:r>
              <a:rPr lang="en-US" sz="2800" dirty="0">
                <a:solidFill>
                  <a:srgbClr val="FFFFFF"/>
                </a:solidFill>
                <a:latin typeface="Arial"/>
                <a:ea typeface="DejaVu Sans"/>
              </a:rPr>
              <a:t> (= v/c)： </a:t>
            </a:r>
            <a:endParaRPr dirty="0"/>
          </a:p>
          <a:p>
            <a:pPr algn="ctr">
              <a:lnSpc>
                <a:spcPct val="100000"/>
              </a:lnSpc>
            </a:pPr>
            <a:endParaRPr dirty="0"/>
          </a:p>
          <a:p>
            <a:pPr algn="ctr">
              <a:lnSpc>
                <a:spcPct val="100000"/>
              </a:lnSpc>
            </a:pPr>
            <a:r>
              <a:rPr lang="en-US" sz="2800" dirty="0">
                <a:solidFill>
                  <a:srgbClr val="FFFFFF"/>
                </a:solidFill>
                <a:latin typeface="Arial"/>
                <a:ea typeface="DejaVu Sans"/>
              </a:rPr>
              <a:t>β</a:t>
            </a:r>
            <a:r>
              <a:rPr lang="en-US" sz="2800" baseline="-25000" dirty="0" err="1">
                <a:solidFill>
                  <a:srgbClr val="FFFFFF"/>
                </a:solidFill>
                <a:latin typeface="Arial"/>
                <a:ea typeface="DejaVu Sans"/>
              </a:rPr>
              <a:t>th</a:t>
            </a:r>
            <a:r>
              <a:rPr lang="en-US" sz="2800" dirty="0">
                <a:solidFill>
                  <a:srgbClr val="FFFFFF"/>
                </a:solidFill>
                <a:latin typeface="Arial"/>
                <a:ea typeface="DejaVu Sans"/>
              </a:rPr>
              <a:t> = </a:t>
            </a:r>
            <a:r>
              <a:rPr lang="en-US" sz="2800" dirty="0" smtClean="0">
                <a:solidFill>
                  <a:srgbClr val="FFFFFF"/>
                </a:solidFill>
                <a:latin typeface="Arial"/>
                <a:ea typeface="DejaVu Sans"/>
              </a:rPr>
              <a:t>1/n</a:t>
            </a:r>
            <a:r>
              <a:rPr lang="en-US" sz="2800" baseline="-25000" dirty="0" smtClean="0">
                <a:solidFill>
                  <a:srgbClr val="FFFFFF"/>
                </a:solidFill>
                <a:latin typeface="Arial"/>
                <a:ea typeface="DejaVu Sans"/>
              </a:rPr>
              <a:t>th</a:t>
            </a:r>
            <a:endParaRPr baseline="-25000" dirty="0"/>
          </a:p>
        </p:txBody>
      </p:sp>
      <p:sp>
        <p:nvSpPr>
          <p:cNvPr id="8" name="CustomShape 1"/>
          <p:cNvSpPr/>
          <p:nvPr/>
        </p:nvSpPr>
        <p:spPr>
          <a:xfrm>
            <a:off x="2029214" y="427627"/>
            <a:ext cx="8598310" cy="697320"/>
          </a:xfrm>
          <a:prstGeom prst="rect">
            <a:avLst/>
          </a:prstGeom>
        </p:spPr>
        <p:txBody>
          <a:bodyPr lIns="90000" tIns="45000" rIns="90000" bIns="45000"/>
          <a:lstStyle/>
          <a:p>
            <a:pPr algn="ctr">
              <a:lnSpc>
                <a:spcPct val="100000"/>
              </a:lnSpc>
            </a:pPr>
            <a:r>
              <a:rPr lang="en-US" altLang="ja-JP" sz="4000" dirty="0">
                <a:solidFill>
                  <a:schemeClr val="bg1"/>
                </a:solidFill>
                <a:latin typeface="Georgia" charset="0"/>
                <a:ea typeface="Georgia" charset="0"/>
                <a:cs typeface="Georgia" charset="0"/>
              </a:rPr>
              <a:t>Is It Difficult to Measure </a:t>
            </a:r>
            <a:r>
              <a:rPr lang="en-US" altLang="ja-JP" sz="4000" baseline="30000" dirty="0">
                <a:solidFill>
                  <a:schemeClr val="bg1"/>
                </a:solidFill>
                <a:latin typeface="Georgia" charset="0"/>
                <a:ea typeface="Georgia" charset="0"/>
                <a:cs typeface="Georgia" charset="0"/>
              </a:rPr>
              <a:t>90</a:t>
            </a:r>
            <a:r>
              <a:rPr lang="en-US" altLang="ja-JP" sz="4000" dirty="0">
                <a:solidFill>
                  <a:schemeClr val="bg1"/>
                </a:solidFill>
                <a:latin typeface="Georgia" charset="0"/>
                <a:ea typeface="Georgia" charset="0"/>
                <a:cs typeface="Georgia" charset="0"/>
              </a:rPr>
              <a:t>Sr?</a:t>
            </a:r>
          </a:p>
        </p:txBody>
      </p:sp>
    </p:spTree>
    <p:extLst>
      <p:ext uri="{BB962C8B-B14F-4D97-AF65-F5344CB8AC3E}">
        <p14:creationId xmlns:p14="http://schemas.microsoft.com/office/powerpoint/2010/main" val="1411120016"/>
      </p:ext>
    </p:extLst>
  </p:cSld>
  <p:clrMapOvr>
    <a:masterClrMapping/>
  </p:clrMapOvr>
  <p:transition>
    <p:fade/>
  </p:transition>
  <p:timing>
    <p:tnLst>
      <p:par>
        <p:cTn id="1" dur="indefinite" restart="never" nodeType="tmRoot">
          <p:childTnLst>
            <p:seq>
              <p:cTn id="2" nodeType="mainSeq">
                <p:childTnLst>
                  <p:par>
                    <p:cTn id="3" fill="freeze">
                      <p:stCondLst>
                        <p:cond delay="indefinite"/>
                      </p:stCondLst>
                      <p:childTnLst>
                        <p:par>
                          <p:cTn id="4"/>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図 154"/>
          <p:cNvPicPr/>
          <p:nvPr/>
        </p:nvPicPr>
        <p:blipFill>
          <a:blip r:embed="rId3"/>
          <a:stretch>
            <a:fillRect/>
          </a:stretch>
        </p:blipFill>
        <p:spPr>
          <a:xfrm>
            <a:off x="136368" y="1364550"/>
            <a:ext cx="6199632" cy="4197505"/>
          </a:xfrm>
          <a:prstGeom prst="rect">
            <a:avLst/>
          </a:prstGeom>
        </p:spPr>
      </p:pic>
      <p:sp>
        <p:nvSpPr>
          <p:cNvPr id="157" name="CustomShape 2"/>
          <p:cNvSpPr/>
          <p:nvPr/>
        </p:nvSpPr>
        <p:spPr>
          <a:xfrm>
            <a:off x="6905844" y="1779360"/>
            <a:ext cx="6191640" cy="2943720"/>
          </a:xfrm>
          <a:prstGeom prst="rect">
            <a:avLst/>
          </a:prstGeom>
        </p:spPr>
        <p:txBody>
          <a:bodyPr wrap="none" lIns="90000" tIns="45000" rIns="90000" bIns="45000"/>
          <a:lstStyle/>
          <a:p>
            <a:pPr>
              <a:lnSpc>
                <a:spcPct val="100000"/>
              </a:lnSpc>
            </a:pPr>
            <a:r>
              <a:rPr lang="en-US" sz="2800" dirty="0">
                <a:solidFill>
                  <a:srgbClr val="FFFFFF"/>
                </a:solidFill>
                <a:latin typeface="Arial"/>
                <a:ea typeface="DejaVu Sans"/>
              </a:rPr>
              <a:t>Threshold kinetic energy： </a:t>
            </a:r>
            <a:endParaRPr dirty="0"/>
          </a:p>
          <a:p>
            <a:pPr algn="ctr">
              <a:lnSpc>
                <a:spcPct val="100000"/>
              </a:lnSpc>
            </a:pPr>
            <a:endParaRPr dirty="0"/>
          </a:p>
          <a:p>
            <a:pPr>
              <a:lnSpc>
                <a:spcPct val="100000"/>
              </a:lnSpc>
            </a:pPr>
            <a:r>
              <a:rPr lang="en-US" sz="2800" dirty="0">
                <a:solidFill>
                  <a:srgbClr val="FFFFFF"/>
                </a:solidFill>
                <a:latin typeface="Arial"/>
                <a:ea typeface="DejaVu Sans"/>
              </a:rPr>
              <a:t> </a:t>
            </a:r>
            <a:r>
              <a:rPr lang="en-US" sz="2800" dirty="0" smtClean="0">
                <a:solidFill>
                  <a:srgbClr val="FFFFFF"/>
                </a:solidFill>
                <a:latin typeface="Arial"/>
                <a:ea typeface="DejaVu Sans"/>
              </a:rPr>
              <a:t>         </a:t>
            </a:r>
            <a:r>
              <a:rPr lang="en-US" sz="2800" dirty="0" err="1" smtClean="0">
                <a:solidFill>
                  <a:srgbClr val="FFFFFF"/>
                </a:solidFill>
                <a:latin typeface="Arial"/>
                <a:ea typeface="DejaVu Sans"/>
              </a:rPr>
              <a:t>K</a:t>
            </a:r>
            <a:r>
              <a:rPr lang="en-US" sz="2800" baseline="-25000" dirty="0" err="1" smtClean="0">
                <a:solidFill>
                  <a:srgbClr val="FFFFFF"/>
                </a:solidFill>
                <a:latin typeface="Arial"/>
                <a:ea typeface="DejaVu Sans"/>
              </a:rPr>
              <a:t>th</a:t>
            </a:r>
            <a:r>
              <a:rPr lang="en-US" sz="2800" dirty="0" smtClean="0">
                <a:solidFill>
                  <a:srgbClr val="FFFFFF"/>
                </a:solidFill>
                <a:latin typeface="Arial"/>
                <a:ea typeface="DejaVu Sans"/>
              </a:rPr>
              <a:t> </a:t>
            </a:r>
            <a:r>
              <a:rPr lang="en-US" sz="2800" dirty="0">
                <a:solidFill>
                  <a:srgbClr val="FFFFFF"/>
                </a:solidFill>
                <a:latin typeface="Arial"/>
                <a:ea typeface="DejaVu Sans"/>
              </a:rPr>
              <a:t>= 1.311 MeV</a:t>
            </a:r>
            <a:endParaRPr dirty="0"/>
          </a:p>
          <a:p>
            <a:pPr>
              <a:lnSpc>
                <a:spcPct val="100000"/>
              </a:lnSpc>
            </a:pPr>
            <a:endParaRPr dirty="0"/>
          </a:p>
          <a:p>
            <a:pPr>
              <a:lnSpc>
                <a:spcPct val="100000"/>
              </a:lnSpc>
            </a:pPr>
            <a:r>
              <a:rPr lang="en-US" sz="2800" dirty="0">
                <a:solidFill>
                  <a:srgbClr val="FFFFFF"/>
                </a:solidFill>
                <a:latin typeface="Arial"/>
                <a:ea typeface="DejaVu Sans"/>
              </a:rPr>
              <a:t>That is, threshold </a:t>
            </a:r>
            <a:r>
              <a:rPr lang="en-US" sz="2800" dirty="0" smtClean="0">
                <a:solidFill>
                  <a:srgbClr val="FFFFFF"/>
                </a:solidFill>
                <a:latin typeface="Arial"/>
                <a:ea typeface="DejaVu Sans"/>
              </a:rPr>
              <a:t>index：</a:t>
            </a:r>
            <a:endParaRPr lang="en-US" dirty="0"/>
          </a:p>
          <a:p>
            <a:pPr>
              <a:lnSpc>
                <a:spcPct val="100000"/>
              </a:lnSpc>
            </a:pPr>
            <a:endParaRPr lang="en-US" sz="2800" dirty="0" smtClean="0">
              <a:solidFill>
                <a:srgbClr val="FFFFFF"/>
              </a:solidFill>
              <a:latin typeface="Arial"/>
              <a:ea typeface="DejaVu Sans"/>
            </a:endParaRPr>
          </a:p>
          <a:p>
            <a:pPr>
              <a:lnSpc>
                <a:spcPct val="100000"/>
              </a:lnSpc>
            </a:pPr>
            <a:r>
              <a:rPr lang="en-US" sz="2800" dirty="0" smtClean="0">
                <a:solidFill>
                  <a:srgbClr val="FFFFFF"/>
                </a:solidFill>
                <a:latin typeface="Arial"/>
                <a:ea typeface="DejaVu Sans"/>
              </a:rPr>
              <a:t>          n</a:t>
            </a:r>
            <a:r>
              <a:rPr lang="en-US" sz="2800" baseline="-25000" dirty="0" smtClean="0">
                <a:solidFill>
                  <a:srgbClr val="FFFFFF"/>
                </a:solidFill>
                <a:latin typeface="Arial"/>
                <a:ea typeface="DejaVu Sans"/>
              </a:rPr>
              <a:t>th</a:t>
            </a:r>
            <a:r>
              <a:rPr lang="en-US" sz="2800" dirty="0" smtClean="0">
                <a:solidFill>
                  <a:srgbClr val="FFFFFF"/>
                </a:solidFill>
                <a:latin typeface="Arial"/>
                <a:ea typeface="DejaVu Sans"/>
              </a:rPr>
              <a:t> </a:t>
            </a:r>
            <a:r>
              <a:rPr lang="en-US" sz="2800" dirty="0">
                <a:solidFill>
                  <a:srgbClr val="FFFFFF"/>
                </a:solidFill>
                <a:latin typeface="Arial"/>
                <a:ea typeface="DejaVu Sans"/>
              </a:rPr>
              <a:t>= 1.0418      </a:t>
            </a:r>
            <a:endParaRPr dirty="0"/>
          </a:p>
        </p:txBody>
      </p:sp>
      <p:pic>
        <p:nvPicPr>
          <p:cNvPr id="2" name="図 1"/>
          <p:cNvPicPr>
            <a:picLocks noChangeAspect="1"/>
          </p:cNvPicPr>
          <p:nvPr/>
        </p:nvPicPr>
        <p:blipFill rotWithShape="1">
          <a:blip r:embed="rId4">
            <a:extLst>
              <a:ext uri="{28A0092B-C50C-407E-A947-70E740481C1C}">
                <a14:useLocalDpi xmlns:a14="http://schemas.microsoft.com/office/drawing/2010/main" val="0"/>
              </a:ext>
            </a:extLst>
          </a:blip>
          <a:srcRect t="22574" r="47"/>
          <a:stretch/>
        </p:blipFill>
        <p:spPr>
          <a:xfrm>
            <a:off x="136368" y="5518684"/>
            <a:ext cx="6192001" cy="566253"/>
          </a:xfrm>
          <a:prstGeom prst="rect">
            <a:avLst/>
          </a:prstGeom>
        </p:spPr>
      </p:pic>
      <p:pic>
        <p:nvPicPr>
          <p:cNvPr id="3" name="図 2"/>
          <p:cNvPicPr>
            <a:picLocks noChangeAspect="1"/>
          </p:cNvPicPr>
          <p:nvPr/>
        </p:nvPicPr>
        <p:blipFill rotWithShape="1">
          <a:blip r:embed="rId5">
            <a:extLst>
              <a:ext uri="{28A0092B-C50C-407E-A947-70E740481C1C}">
                <a14:useLocalDpi xmlns:a14="http://schemas.microsoft.com/office/drawing/2010/main" val="0"/>
              </a:ext>
            </a:extLst>
          </a:blip>
          <a:srcRect t="22221"/>
          <a:stretch/>
        </p:blipFill>
        <p:spPr>
          <a:xfrm>
            <a:off x="136368" y="6041262"/>
            <a:ext cx="6199632" cy="612897"/>
          </a:xfrm>
          <a:prstGeom prst="rect">
            <a:avLst/>
          </a:prstGeom>
        </p:spPr>
      </p:pic>
      <p:sp>
        <p:nvSpPr>
          <p:cNvPr id="7" name="CustomShape 2"/>
          <p:cNvSpPr/>
          <p:nvPr/>
        </p:nvSpPr>
        <p:spPr>
          <a:xfrm>
            <a:off x="6504039" y="5121120"/>
            <a:ext cx="5525505" cy="1382920"/>
          </a:xfrm>
          <a:prstGeom prst="rect">
            <a:avLst/>
          </a:prstGeom>
        </p:spPr>
        <p:txBody>
          <a:bodyPr wrap="none" lIns="90000" tIns="45000" rIns="90000" bIns="45000"/>
          <a:lstStyle/>
          <a:p>
            <a:pPr>
              <a:lnSpc>
                <a:spcPct val="100000"/>
              </a:lnSpc>
            </a:pPr>
            <a:r>
              <a:rPr lang="en-US" sz="2800" dirty="0">
                <a:solidFill>
                  <a:srgbClr val="FFFFFF"/>
                </a:solidFill>
                <a:latin typeface="Arial"/>
                <a:ea typeface="DejaVu Sans"/>
              </a:rPr>
              <a:t>Threshold velocity ratio β</a:t>
            </a:r>
            <a:r>
              <a:rPr lang="en-US" sz="2800" baseline="-25000" dirty="0" err="1">
                <a:solidFill>
                  <a:srgbClr val="FFFFFF"/>
                </a:solidFill>
                <a:latin typeface="Arial"/>
                <a:ea typeface="DejaVu Sans"/>
              </a:rPr>
              <a:t>th</a:t>
            </a:r>
            <a:r>
              <a:rPr lang="en-US" sz="2800" dirty="0">
                <a:solidFill>
                  <a:srgbClr val="FFFFFF"/>
                </a:solidFill>
                <a:latin typeface="Arial"/>
                <a:ea typeface="DejaVu Sans"/>
              </a:rPr>
              <a:t> (= v/c)： </a:t>
            </a:r>
            <a:endParaRPr dirty="0"/>
          </a:p>
          <a:p>
            <a:pPr algn="ctr">
              <a:lnSpc>
                <a:spcPct val="100000"/>
              </a:lnSpc>
            </a:pPr>
            <a:endParaRPr dirty="0"/>
          </a:p>
          <a:p>
            <a:pPr algn="ctr">
              <a:lnSpc>
                <a:spcPct val="100000"/>
              </a:lnSpc>
            </a:pPr>
            <a:r>
              <a:rPr lang="en-US" sz="2800" dirty="0">
                <a:solidFill>
                  <a:srgbClr val="FFFFFF"/>
                </a:solidFill>
                <a:latin typeface="Arial"/>
                <a:ea typeface="DejaVu Sans"/>
              </a:rPr>
              <a:t>β</a:t>
            </a:r>
            <a:r>
              <a:rPr lang="en-US" sz="2800" baseline="-25000" dirty="0" err="1">
                <a:solidFill>
                  <a:srgbClr val="FFFFFF"/>
                </a:solidFill>
                <a:latin typeface="Arial"/>
                <a:ea typeface="DejaVu Sans"/>
              </a:rPr>
              <a:t>th</a:t>
            </a:r>
            <a:r>
              <a:rPr lang="en-US" sz="2800" dirty="0">
                <a:solidFill>
                  <a:srgbClr val="FFFFFF"/>
                </a:solidFill>
                <a:latin typeface="Arial"/>
                <a:ea typeface="DejaVu Sans"/>
              </a:rPr>
              <a:t> = </a:t>
            </a:r>
            <a:r>
              <a:rPr lang="en-US" sz="2800" dirty="0" smtClean="0">
                <a:solidFill>
                  <a:srgbClr val="FFFFFF"/>
                </a:solidFill>
                <a:latin typeface="Arial"/>
                <a:ea typeface="DejaVu Sans"/>
              </a:rPr>
              <a:t>1/n</a:t>
            </a:r>
            <a:r>
              <a:rPr lang="en-US" sz="2800" baseline="-25000" dirty="0" smtClean="0">
                <a:solidFill>
                  <a:srgbClr val="FFFFFF"/>
                </a:solidFill>
                <a:latin typeface="Arial"/>
                <a:ea typeface="DejaVu Sans"/>
              </a:rPr>
              <a:t>th</a:t>
            </a:r>
            <a:endParaRPr baseline="-25000" dirty="0"/>
          </a:p>
        </p:txBody>
      </p:sp>
      <p:sp>
        <p:nvSpPr>
          <p:cNvPr id="5" name="フリーフォーム 4"/>
          <p:cNvSpPr/>
          <p:nvPr/>
        </p:nvSpPr>
        <p:spPr>
          <a:xfrm>
            <a:off x="3448873" y="4655000"/>
            <a:ext cx="1693173" cy="529258"/>
          </a:xfrm>
          <a:custGeom>
            <a:avLst/>
            <a:gdLst>
              <a:gd name="connsiteX0" fmla="*/ 0 w 1489587"/>
              <a:gd name="connsiteY0" fmla="*/ 491681 h 518660"/>
              <a:gd name="connsiteX1" fmla="*/ 0 w 1489587"/>
              <a:gd name="connsiteY1" fmla="*/ 491681 h 518660"/>
              <a:gd name="connsiteX2" fmla="*/ 44245 w 1489587"/>
              <a:gd name="connsiteY2" fmla="*/ 4984 h 518660"/>
              <a:gd name="connsiteX3" fmla="*/ 88490 w 1489587"/>
              <a:gd name="connsiteY3" fmla="*/ 19733 h 518660"/>
              <a:gd name="connsiteX4" fmla="*/ 176980 w 1489587"/>
              <a:gd name="connsiteY4" fmla="*/ 78726 h 518660"/>
              <a:gd name="connsiteX5" fmla="*/ 265471 w 1489587"/>
              <a:gd name="connsiteY5" fmla="*/ 108223 h 518660"/>
              <a:gd name="connsiteX6" fmla="*/ 398206 w 1489587"/>
              <a:gd name="connsiteY6" fmla="*/ 137720 h 518660"/>
              <a:gd name="connsiteX7" fmla="*/ 516193 w 1489587"/>
              <a:gd name="connsiteY7" fmla="*/ 167217 h 518660"/>
              <a:gd name="connsiteX8" fmla="*/ 648929 w 1489587"/>
              <a:gd name="connsiteY8" fmla="*/ 211462 h 518660"/>
              <a:gd name="connsiteX9" fmla="*/ 914400 w 1489587"/>
              <a:gd name="connsiteY9" fmla="*/ 299952 h 518660"/>
              <a:gd name="connsiteX10" fmla="*/ 1047135 w 1489587"/>
              <a:gd name="connsiteY10" fmla="*/ 344197 h 518660"/>
              <a:gd name="connsiteX11" fmla="*/ 1091380 w 1489587"/>
              <a:gd name="connsiteY11" fmla="*/ 358946 h 518660"/>
              <a:gd name="connsiteX12" fmla="*/ 1238864 w 1489587"/>
              <a:gd name="connsiteY12" fmla="*/ 388442 h 518660"/>
              <a:gd name="connsiteX13" fmla="*/ 1327354 w 1489587"/>
              <a:gd name="connsiteY13" fmla="*/ 403191 h 518660"/>
              <a:gd name="connsiteX14" fmla="*/ 1401096 w 1489587"/>
              <a:gd name="connsiteY14" fmla="*/ 417939 h 518660"/>
              <a:gd name="connsiteX15" fmla="*/ 1489587 w 1489587"/>
              <a:gd name="connsiteY15" fmla="*/ 447436 h 518660"/>
              <a:gd name="connsiteX16" fmla="*/ 132735 w 1489587"/>
              <a:gd name="connsiteY16" fmla="*/ 447436 h 518660"/>
              <a:gd name="connsiteX17" fmla="*/ 0 w 1489587"/>
              <a:gd name="connsiteY17" fmla="*/ 491681 h 518660"/>
              <a:gd name="connsiteX0" fmla="*/ 0 w 1489587"/>
              <a:gd name="connsiteY0" fmla="*/ 491851 h 518830"/>
              <a:gd name="connsiteX1" fmla="*/ 0 w 1489587"/>
              <a:gd name="connsiteY1" fmla="*/ 491851 h 518830"/>
              <a:gd name="connsiteX2" fmla="*/ 44245 w 1489587"/>
              <a:gd name="connsiteY2" fmla="*/ 5154 h 518830"/>
              <a:gd name="connsiteX3" fmla="*/ 88490 w 1489587"/>
              <a:gd name="connsiteY3" fmla="*/ 19903 h 518830"/>
              <a:gd name="connsiteX4" fmla="*/ 197952 w 1489587"/>
              <a:gd name="connsiteY4" fmla="*/ 57924 h 518830"/>
              <a:gd name="connsiteX5" fmla="*/ 265471 w 1489587"/>
              <a:gd name="connsiteY5" fmla="*/ 108393 h 518830"/>
              <a:gd name="connsiteX6" fmla="*/ 398206 w 1489587"/>
              <a:gd name="connsiteY6" fmla="*/ 137890 h 518830"/>
              <a:gd name="connsiteX7" fmla="*/ 516193 w 1489587"/>
              <a:gd name="connsiteY7" fmla="*/ 167387 h 518830"/>
              <a:gd name="connsiteX8" fmla="*/ 648929 w 1489587"/>
              <a:gd name="connsiteY8" fmla="*/ 211632 h 518830"/>
              <a:gd name="connsiteX9" fmla="*/ 914400 w 1489587"/>
              <a:gd name="connsiteY9" fmla="*/ 300122 h 518830"/>
              <a:gd name="connsiteX10" fmla="*/ 1047135 w 1489587"/>
              <a:gd name="connsiteY10" fmla="*/ 344367 h 518830"/>
              <a:gd name="connsiteX11" fmla="*/ 1091380 w 1489587"/>
              <a:gd name="connsiteY11" fmla="*/ 359116 h 518830"/>
              <a:gd name="connsiteX12" fmla="*/ 1238864 w 1489587"/>
              <a:gd name="connsiteY12" fmla="*/ 388612 h 518830"/>
              <a:gd name="connsiteX13" fmla="*/ 1327354 w 1489587"/>
              <a:gd name="connsiteY13" fmla="*/ 403361 h 518830"/>
              <a:gd name="connsiteX14" fmla="*/ 1401096 w 1489587"/>
              <a:gd name="connsiteY14" fmla="*/ 418109 h 518830"/>
              <a:gd name="connsiteX15" fmla="*/ 1489587 w 1489587"/>
              <a:gd name="connsiteY15" fmla="*/ 447606 h 518830"/>
              <a:gd name="connsiteX16" fmla="*/ 132735 w 1489587"/>
              <a:gd name="connsiteY16" fmla="*/ 447606 h 518830"/>
              <a:gd name="connsiteX17" fmla="*/ 0 w 1489587"/>
              <a:gd name="connsiteY17" fmla="*/ 491851 h 518830"/>
              <a:gd name="connsiteX0" fmla="*/ 0 w 1489587"/>
              <a:gd name="connsiteY0" fmla="*/ 491851 h 518830"/>
              <a:gd name="connsiteX1" fmla="*/ 0 w 1489587"/>
              <a:gd name="connsiteY1" fmla="*/ 491851 h 518830"/>
              <a:gd name="connsiteX2" fmla="*/ 44245 w 1489587"/>
              <a:gd name="connsiteY2" fmla="*/ 5154 h 518830"/>
              <a:gd name="connsiteX3" fmla="*/ 88490 w 1489587"/>
              <a:gd name="connsiteY3" fmla="*/ 19903 h 518830"/>
              <a:gd name="connsiteX4" fmla="*/ 197952 w 1489587"/>
              <a:gd name="connsiteY4" fmla="*/ 57924 h 518830"/>
              <a:gd name="connsiteX5" fmla="*/ 294833 w 1489587"/>
              <a:gd name="connsiteY5" fmla="*/ 91615 h 518830"/>
              <a:gd name="connsiteX6" fmla="*/ 398206 w 1489587"/>
              <a:gd name="connsiteY6" fmla="*/ 137890 h 518830"/>
              <a:gd name="connsiteX7" fmla="*/ 516193 w 1489587"/>
              <a:gd name="connsiteY7" fmla="*/ 167387 h 518830"/>
              <a:gd name="connsiteX8" fmla="*/ 648929 w 1489587"/>
              <a:gd name="connsiteY8" fmla="*/ 211632 h 518830"/>
              <a:gd name="connsiteX9" fmla="*/ 914400 w 1489587"/>
              <a:gd name="connsiteY9" fmla="*/ 300122 h 518830"/>
              <a:gd name="connsiteX10" fmla="*/ 1047135 w 1489587"/>
              <a:gd name="connsiteY10" fmla="*/ 344367 h 518830"/>
              <a:gd name="connsiteX11" fmla="*/ 1091380 w 1489587"/>
              <a:gd name="connsiteY11" fmla="*/ 359116 h 518830"/>
              <a:gd name="connsiteX12" fmla="*/ 1238864 w 1489587"/>
              <a:gd name="connsiteY12" fmla="*/ 388612 h 518830"/>
              <a:gd name="connsiteX13" fmla="*/ 1327354 w 1489587"/>
              <a:gd name="connsiteY13" fmla="*/ 403361 h 518830"/>
              <a:gd name="connsiteX14" fmla="*/ 1401096 w 1489587"/>
              <a:gd name="connsiteY14" fmla="*/ 418109 h 518830"/>
              <a:gd name="connsiteX15" fmla="*/ 1489587 w 1489587"/>
              <a:gd name="connsiteY15" fmla="*/ 447606 h 518830"/>
              <a:gd name="connsiteX16" fmla="*/ 132735 w 1489587"/>
              <a:gd name="connsiteY16" fmla="*/ 447606 h 518830"/>
              <a:gd name="connsiteX17" fmla="*/ 0 w 1489587"/>
              <a:gd name="connsiteY17" fmla="*/ 491851 h 518830"/>
              <a:gd name="connsiteX0" fmla="*/ 0 w 1489587"/>
              <a:gd name="connsiteY0" fmla="*/ 491851 h 518830"/>
              <a:gd name="connsiteX1" fmla="*/ 0 w 1489587"/>
              <a:gd name="connsiteY1" fmla="*/ 491851 h 518830"/>
              <a:gd name="connsiteX2" fmla="*/ 44245 w 1489587"/>
              <a:gd name="connsiteY2" fmla="*/ 5154 h 518830"/>
              <a:gd name="connsiteX3" fmla="*/ 88490 w 1489587"/>
              <a:gd name="connsiteY3" fmla="*/ 19903 h 518830"/>
              <a:gd name="connsiteX4" fmla="*/ 197952 w 1489587"/>
              <a:gd name="connsiteY4" fmla="*/ 57924 h 518830"/>
              <a:gd name="connsiteX5" fmla="*/ 294833 w 1489587"/>
              <a:gd name="connsiteY5" fmla="*/ 91615 h 518830"/>
              <a:gd name="connsiteX6" fmla="*/ 419179 w 1489587"/>
              <a:gd name="connsiteY6" fmla="*/ 129501 h 518830"/>
              <a:gd name="connsiteX7" fmla="*/ 516193 w 1489587"/>
              <a:gd name="connsiteY7" fmla="*/ 167387 h 518830"/>
              <a:gd name="connsiteX8" fmla="*/ 648929 w 1489587"/>
              <a:gd name="connsiteY8" fmla="*/ 211632 h 518830"/>
              <a:gd name="connsiteX9" fmla="*/ 914400 w 1489587"/>
              <a:gd name="connsiteY9" fmla="*/ 300122 h 518830"/>
              <a:gd name="connsiteX10" fmla="*/ 1047135 w 1489587"/>
              <a:gd name="connsiteY10" fmla="*/ 344367 h 518830"/>
              <a:gd name="connsiteX11" fmla="*/ 1091380 w 1489587"/>
              <a:gd name="connsiteY11" fmla="*/ 359116 h 518830"/>
              <a:gd name="connsiteX12" fmla="*/ 1238864 w 1489587"/>
              <a:gd name="connsiteY12" fmla="*/ 388612 h 518830"/>
              <a:gd name="connsiteX13" fmla="*/ 1327354 w 1489587"/>
              <a:gd name="connsiteY13" fmla="*/ 403361 h 518830"/>
              <a:gd name="connsiteX14" fmla="*/ 1401096 w 1489587"/>
              <a:gd name="connsiteY14" fmla="*/ 418109 h 518830"/>
              <a:gd name="connsiteX15" fmla="*/ 1489587 w 1489587"/>
              <a:gd name="connsiteY15" fmla="*/ 447606 h 518830"/>
              <a:gd name="connsiteX16" fmla="*/ 132735 w 1489587"/>
              <a:gd name="connsiteY16" fmla="*/ 447606 h 518830"/>
              <a:gd name="connsiteX17" fmla="*/ 0 w 1489587"/>
              <a:gd name="connsiteY17" fmla="*/ 491851 h 518830"/>
              <a:gd name="connsiteX0" fmla="*/ 0 w 1489587"/>
              <a:gd name="connsiteY0" fmla="*/ 491851 h 531122"/>
              <a:gd name="connsiteX1" fmla="*/ 0 w 1489587"/>
              <a:gd name="connsiteY1" fmla="*/ 491851 h 531122"/>
              <a:gd name="connsiteX2" fmla="*/ 44245 w 1489587"/>
              <a:gd name="connsiteY2" fmla="*/ 5154 h 531122"/>
              <a:gd name="connsiteX3" fmla="*/ 88490 w 1489587"/>
              <a:gd name="connsiteY3" fmla="*/ 19903 h 531122"/>
              <a:gd name="connsiteX4" fmla="*/ 197952 w 1489587"/>
              <a:gd name="connsiteY4" fmla="*/ 57924 h 531122"/>
              <a:gd name="connsiteX5" fmla="*/ 294833 w 1489587"/>
              <a:gd name="connsiteY5" fmla="*/ 91615 h 531122"/>
              <a:gd name="connsiteX6" fmla="*/ 419179 w 1489587"/>
              <a:gd name="connsiteY6" fmla="*/ 129501 h 531122"/>
              <a:gd name="connsiteX7" fmla="*/ 516193 w 1489587"/>
              <a:gd name="connsiteY7" fmla="*/ 167387 h 531122"/>
              <a:gd name="connsiteX8" fmla="*/ 648929 w 1489587"/>
              <a:gd name="connsiteY8" fmla="*/ 211632 h 531122"/>
              <a:gd name="connsiteX9" fmla="*/ 914400 w 1489587"/>
              <a:gd name="connsiteY9" fmla="*/ 300122 h 531122"/>
              <a:gd name="connsiteX10" fmla="*/ 1047135 w 1489587"/>
              <a:gd name="connsiteY10" fmla="*/ 344367 h 531122"/>
              <a:gd name="connsiteX11" fmla="*/ 1091380 w 1489587"/>
              <a:gd name="connsiteY11" fmla="*/ 359116 h 531122"/>
              <a:gd name="connsiteX12" fmla="*/ 1238864 w 1489587"/>
              <a:gd name="connsiteY12" fmla="*/ 388612 h 531122"/>
              <a:gd name="connsiteX13" fmla="*/ 1327354 w 1489587"/>
              <a:gd name="connsiteY13" fmla="*/ 403361 h 531122"/>
              <a:gd name="connsiteX14" fmla="*/ 1401096 w 1489587"/>
              <a:gd name="connsiteY14" fmla="*/ 418109 h 531122"/>
              <a:gd name="connsiteX15" fmla="*/ 1489587 w 1489587"/>
              <a:gd name="connsiteY15" fmla="*/ 447606 h 531122"/>
              <a:gd name="connsiteX16" fmla="*/ 157902 w 1489587"/>
              <a:gd name="connsiteY16" fmla="*/ 485357 h 531122"/>
              <a:gd name="connsiteX17" fmla="*/ 0 w 1489587"/>
              <a:gd name="connsiteY17" fmla="*/ 491851 h 531122"/>
              <a:gd name="connsiteX0" fmla="*/ 0 w 1556699"/>
              <a:gd name="connsiteY0" fmla="*/ 491851 h 556581"/>
              <a:gd name="connsiteX1" fmla="*/ 0 w 1556699"/>
              <a:gd name="connsiteY1" fmla="*/ 491851 h 556581"/>
              <a:gd name="connsiteX2" fmla="*/ 44245 w 1556699"/>
              <a:gd name="connsiteY2" fmla="*/ 5154 h 556581"/>
              <a:gd name="connsiteX3" fmla="*/ 88490 w 1556699"/>
              <a:gd name="connsiteY3" fmla="*/ 19903 h 556581"/>
              <a:gd name="connsiteX4" fmla="*/ 197952 w 1556699"/>
              <a:gd name="connsiteY4" fmla="*/ 57924 h 556581"/>
              <a:gd name="connsiteX5" fmla="*/ 294833 w 1556699"/>
              <a:gd name="connsiteY5" fmla="*/ 91615 h 556581"/>
              <a:gd name="connsiteX6" fmla="*/ 419179 w 1556699"/>
              <a:gd name="connsiteY6" fmla="*/ 129501 h 556581"/>
              <a:gd name="connsiteX7" fmla="*/ 516193 w 1556699"/>
              <a:gd name="connsiteY7" fmla="*/ 167387 h 556581"/>
              <a:gd name="connsiteX8" fmla="*/ 648929 w 1556699"/>
              <a:gd name="connsiteY8" fmla="*/ 211632 h 556581"/>
              <a:gd name="connsiteX9" fmla="*/ 914400 w 1556699"/>
              <a:gd name="connsiteY9" fmla="*/ 300122 h 556581"/>
              <a:gd name="connsiteX10" fmla="*/ 1047135 w 1556699"/>
              <a:gd name="connsiteY10" fmla="*/ 344367 h 556581"/>
              <a:gd name="connsiteX11" fmla="*/ 1091380 w 1556699"/>
              <a:gd name="connsiteY11" fmla="*/ 359116 h 556581"/>
              <a:gd name="connsiteX12" fmla="*/ 1238864 w 1556699"/>
              <a:gd name="connsiteY12" fmla="*/ 388612 h 556581"/>
              <a:gd name="connsiteX13" fmla="*/ 1327354 w 1556699"/>
              <a:gd name="connsiteY13" fmla="*/ 403361 h 556581"/>
              <a:gd name="connsiteX14" fmla="*/ 1401096 w 1556699"/>
              <a:gd name="connsiteY14" fmla="*/ 418109 h 556581"/>
              <a:gd name="connsiteX15" fmla="*/ 1556699 w 1556699"/>
              <a:gd name="connsiteY15" fmla="*/ 485357 h 556581"/>
              <a:gd name="connsiteX16" fmla="*/ 157902 w 1556699"/>
              <a:gd name="connsiteY16" fmla="*/ 485357 h 556581"/>
              <a:gd name="connsiteX17" fmla="*/ 0 w 1556699"/>
              <a:gd name="connsiteY17" fmla="*/ 491851 h 556581"/>
              <a:gd name="connsiteX0" fmla="*/ 0 w 1556699"/>
              <a:gd name="connsiteY0" fmla="*/ 491851 h 497682"/>
              <a:gd name="connsiteX1" fmla="*/ 0 w 1556699"/>
              <a:gd name="connsiteY1" fmla="*/ 491851 h 497682"/>
              <a:gd name="connsiteX2" fmla="*/ 44245 w 1556699"/>
              <a:gd name="connsiteY2" fmla="*/ 5154 h 497682"/>
              <a:gd name="connsiteX3" fmla="*/ 88490 w 1556699"/>
              <a:gd name="connsiteY3" fmla="*/ 19903 h 497682"/>
              <a:gd name="connsiteX4" fmla="*/ 197952 w 1556699"/>
              <a:gd name="connsiteY4" fmla="*/ 57924 h 497682"/>
              <a:gd name="connsiteX5" fmla="*/ 294833 w 1556699"/>
              <a:gd name="connsiteY5" fmla="*/ 91615 h 497682"/>
              <a:gd name="connsiteX6" fmla="*/ 419179 w 1556699"/>
              <a:gd name="connsiteY6" fmla="*/ 129501 h 497682"/>
              <a:gd name="connsiteX7" fmla="*/ 516193 w 1556699"/>
              <a:gd name="connsiteY7" fmla="*/ 167387 h 497682"/>
              <a:gd name="connsiteX8" fmla="*/ 648929 w 1556699"/>
              <a:gd name="connsiteY8" fmla="*/ 211632 h 497682"/>
              <a:gd name="connsiteX9" fmla="*/ 914400 w 1556699"/>
              <a:gd name="connsiteY9" fmla="*/ 300122 h 497682"/>
              <a:gd name="connsiteX10" fmla="*/ 1047135 w 1556699"/>
              <a:gd name="connsiteY10" fmla="*/ 344367 h 497682"/>
              <a:gd name="connsiteX11" fmla="*/ 1091380 w 1556699"/>
              <a:gd name="connsiteY11" fmla="*/ 359116 h 497682"/>
              <a:gd name="connsiteX12" fmla="*/ 1238864 w 1556699"/>
              <a:gd name="connsiteY12" fmla="*/ 388612 h 497682"/>
              <a:gd name="connsiteX13" fmla="*/ 1327354 w 1556699"/>
              <a:gd name="connsiteY13" fmla="*/ 403361 h 497682"/>
              <a:gd name="connsiteX14" fmla="*/ 1401096 w 1556699"/>
              <a:gd name="connsiteY14" fmla="*/ 418109 h 497682"/>
              <a:gd name="connsiteX15" fmla="*/ 1556699 w 1556699"/>
              <a:gd name="connsiteY15" fmla="*/ 485357 h 497682"/>
              <a:gd name="connsiteX16" fmla="*/ 157902 w 1556699"/>
              <a:gd name="connsiteY16" fmla="*/ 485357 h 497682"/>
              <a:gd name="connsiteX17" fmla="*/ 0 w 1556699"/>
              <a:gd name="connsiteY17" fmla="*/ 491851 h 497682"/>
              <a:gd name="connsiteX0" fmla="*/ 0 w 1690923"/>
              <a:gd name="connsiteY0" fmla="*/ 491851 h 500208"/>
              <a:gd name="connsiteX1" fmla="*/ 0 w 1690923"/>
              <a:gd name="connsiteY1" fmla="*/ 491851 h 500208"/>
              <a:gd name="connsiteX2" fmla="*/ 44245 w 1690923"/>
              <a:gd name="connsiteY2" fmla="*/ 5154 h 500208"/>
              <a:gd name="connsiteX3" fmla="*/ 88490 w 1690923"/>
              <a:gd name="connsiteY3" fmla="*/ 19903 h 500208"/>
              <a:gd name="connsiteX4" fmla="*/ 197952 w 1690923"/>
              <a:gd name="connsiteY4" fmla="*/ 57924 h 500208"/>
              <a:gd name="connsiteX5" fmla="*/ 294833 w 1690923"/>
              <a:gd name="connsiteY5" fmla="*/ 91615 h 500208"/>
              <a:gd name="connsiteX6" fmla="*/ 419179 w 1690923"/>
              <a:gd name="connsiteY6" fmla="*/ 129501 h 500208"/>
              <a:gd name="connsiteX7" fmla="*/ 516193 w 1690923"/>
              <a:gd name="connsiteY7" fmla="*/ 167387 h 500208"/>
              <a:gd name="connsiteX8" fmla="*/ 648929 w 1690923"/>
              <a:gd name="connsiteY8" fmla="*/ 211632 h 500208"/>
              <a:gd name="connsiteX9" fmla="*/ 914400 w 1690923"/>
              <a:gd name="connsiteY9" fmla="*/ 300122 h 500208"/>
              <a:gd name="connsiteX10" fmla="*/ 1047135 w 1690923"/>
              <a:gd name="connsiteY10" fmla="*/ 344367 h 500208"/>
              <a:gd name="connsiteX11" fmla="*/ 1091380 w 1690923"/>
              <a:gd name="connsiteY11" fmla="*/ 359116 h 500208"/>
              <a:gd name="connsiteX12" fmla="*/ 1238864 w 1690923"/>
              <a:gd name="connsiteY12" fmla="*/ 388612 h 500208"/>
              <a:gd name="connsiteX13" fmla="*/ 1327354 w 1690923"/>
              <a:gd name="connsiteY13" fmla="*/ 403361 h 500208"/>
              <a:gd name="connsiteX14" fmla="*/ 1401096 w 1690923"/>
              <a:gd name="connsiteY14" fmla="*/ 418109 h 500208"/>
              <a:gd name="connsiteX15" fmla="*/ 1690923 w 1690923"/>
              <a:gd name="connsiteY15" fmla="*/ 489552 h 500208"/>
              <a:gd name="connsiteX16" fmla="*/ 157902 w 1690923"/>
              <a:gd name="connsiteY16" fmla="*/ 485357 h 500208"/>
              <a:gd name="connsiteX17" fmla="*/ 0 w 1690923"/>
              <a:gd name="connsiteY17" fmla="*/ 491851 h 500208"/>
              <a:gd name="connsiteX0" fmla="*/ 0 w 1690923"/>
              <a:gd name="connsiteY0" fmla="*/ 491851 h 493467"/>
              <a:gd name="connsiteX1" fmla="*/ 0 w 1690923"/>
              <a:gd name="connsiteY1" fmla="*/ 491851 h 493467"/>
              <a:gd name="connsiteX2" fmla="*/ 44245 w 1690923"/>
              <a:gd name="connsiteY2" fmla="*/ 5154 h 493467"/>
              <a:gd name="connsiteX3" fmla="*/ 88490 w 1690923"/>
              <a:gd name="connsiteY3" fmla="*/ 19903 h 493467"/>
              <a:gd name="connsiteX4" fmla="*/ 197952 w 1690923"/>
              <a:gd name="connsiteY4" fmla="*/ 57924 h 493467"/>
              <a:gd name="connsiteX5" fmla="*/ 294833 w 1690923"/>
              <a:gd name="connsiteY5" fmla="*/ 91615 h 493467"/>
              <a:gd name="connsiteX6" fmla="*/ 419179 w 1690923"/>
              <a:gd name="connsiteY6" fmla="*/ 129501 h 493467"/>
              <a:gd name="connsiteX7" fmla="*/ 516193 w 1690923"/>
              <a:gd name="connsiteY7" fmla="*/ 167387 h 493467"/>
              <a:gd name="connsiteX8" fmla="*/ 648929 w 1690923"/>
              <a:gd name="connsiteY8" fmla="*/ 211632 h 493467"/>
              <a:gd name="connsiteX9" fmla="*/ 914400 w 1690923"/>
              <a:gd name="connsiteY9" fmla="*/ 300122 h 493467"/>
              <a:gd name="connsiteX10" fmla="*/ 1047135 w 1690923"/>
              <a:gd name="connsiteY10" fmla="*/ 344367 h 493467"/>
              <a:gd name="connsiteX11" fmla="*/ 1091380 w 1690923"/>
              <a:gd name="connsiteY11" fmla="*/ 359116 h 493467"/>
              <a:gd name="connsiteX12" fmla="*/ 1238864 w 1690923"/>
              <a:gd name="connsiteY12" fmla="*/ 388612 h 493467"/>
              <a:gd name="connsiteX13" fmla="*/ 1327354 w 1690923"/>
              <a:gd name="connsiteY13" fmla="*/ 403361 h 493467"/>
              <a:gd name="connsiteX14" fmla="*/ 1401096 w 1690923"/>
              <a:gd name="connsiteY14" fmla="*/ 418109 h 493467"/>
              <a:gd name="connsiteX15" fmla="*/ 1690923 w 1690923"/>
              <a:gd name="connsiteY15" fmla="*/ 489552 h 493467"/>
              <a:gd name="connsiteX16" fmla="*/ 157902 w 1690923"/>
              <a:gd name="connsiteY16" fmla="*/ 485357 h 493467"/>
              <a:gd name="connsiteX17" fmla="*/ 0 w 1690923"/>
              <a:gd name="connsiteY17" fmla="*/ 491851 h 493467"/>
              <a:gd name="connsiteX0" fmla="*/ 0 w 1690923"/>
              <a:gd name="connsiteY0" fmla="*/ 491851 h 493467"/>
              <a:gd name="connsiteX1" fmla="*/ 0 w 1690923"/>
              <a:gd name="connsiteY1" fmla="*/ 491851 h 493467"/>
              <a:gd name="connsiteX2" fmla="*/ 44245 w 1690923"/>
              <a:gd name="connsiteY2" fmla="*/ 5154 h 493467"/>
              <a:gd name="connsiteX3" fmla="*/ 88490 w 1690923"/>
              <a:gd name="connsiteY3" fmla="*/ 19903 h 493467"/>
              <a:gd name="connsiteX4" fmla="*/ 197952 w 1690923"/>
              <a:gd name="connsiteY4" fmla="*/ 57924 h 493467"/>
              <a:gd name="connsiteX5" fmla="*/ 294833 w 1690923"/>
              <a:gd name="connsiteY5" fmla="*/ 91615 h 493467"/>
              <a:gd name="connsiteX6" fmla="*/ 419179 w 1690923"/>
              <a:gd name="connsiteY6" fmla="*/ 129501 h 493467"/>
              <a:gd name="connsiteX7" fmla="*/ 516193 w 1690923"/>
              <a:gd name="connsiteY7" fmla="*/ 167387 h 493467"/>
              <a:gd name="connsiteX8" fmla="*/ 648929 w 1690923"/>
              <a:gd name="connsiteY8" fmla="*/ 211632 h 493467"/>
              <a:gd name="connsiteX9" fmla="*/ 914400 w 1690923"/>
              <a:gd name="connsiteY9" fmla="*/ 300122 h 493467"/>
              <a:gd name="connsiteX10" fmla="*/ 1047135 w 1690923"/>
              <a:gd name="connsiteY10" fmla="*/ 344367 h 493467"/>
              <a:gd name="connsiteX11" fmla="*/ 1091380 w 1690923"/>
              <a:gd name="connsiteY11" fmla="*/ 359116 h 493467"/>
              <a:gd name="connsiteX12" fmla="*/ 1238864 w 1690923"/>
              <a:gd name="connsiteY12" fmla="*/ 388612 h 493467"/>
              <a:gd name="connsiteX13" fmla="*/ 1327354 w 1690923"/>
              <a:gd name="connsiteY13" fmla="*/ 403361 h 493467"/>
              <a:gd name="connsiteX14" fmla="*/ 1401096 w 1690923"/>
              <a:gd name="connsiteY14" fmla="*/ 418109 h 493467"/>
              <a:gd name="connsiteX15" fmla="*/ 1690923 w 1690923"/>
              <a:gd name="connsiteY15" fmla="*/ 489552 h 493467"/>
              <a:gd name="connsiteX16" fmla="*/ 157902 w 1690923"/>
              <a:gd name="connsiteY16" fmla="*/ 485357 h 493467"/>
              <a:gd name="connsiteX17" fmla="*/ 0 w 1690923"/>
              <a:gd name="connsiteY17" fmla="*/ 491851 h 493467"/>
              <a:gd name="connsiteX0" fmla="*/ 0 w 1690923"/>
              <a:gd name="connsiteY0" fmla="*/ 491851 h 493467"/>
              <a:gd name="connsiteX1" fmla="*/ 0 w 1690923"/>
              <a:gd name="connsiteY1" fmla="*/ 491851 h 493467"/>
              <a:gd name="connsiteX2" fmla="*/ 44245 w 1690923"/>
              <a:gd name="connsiteY2" fmla="*/ 5154 h 493467"/>
              <a:gd name="connsiteX3" fmla="*/ 88490 w 1690923"/>
              <a:gd name="connsiteY3" fmla="*/ 19903 h 493467"/>
              <a:gd name="connsiteX4" fmla="*/ 197952 w 1690923"/>
              <a:gd name="connsiteY4" fmla="*/ 57924 h 493467"/>
              <a:gd name="connsiteX5" fmla="*/ 294833 w 1690923"/>
              <a:gd name="connsiteY5" fmla="*/ 91615 h 493467"/>
              <a:gd name="connsiteX6" fmla="*/ 419179 w 1690923"/>
              <a:gd name="connsiteY6" fmla="*/ 129501 h 493467"/>
              <a:gd name="connsiteX7" fmla="*/ 516193 w 1690923"/>
              <a:gd name="connsiteY7" fmla="*/ 167387 h 493467"/>
              <a:gd name="connsiteX8" fmla="*/ 648929 w 1690923"/>
              <a:gd name="connsiteY8" fmla="*/ 211632 h 493467"/>
              <a:gd name="connsiteX9" fmla="*/ 914400 w 1690923"/>
              <a:gd name="connsiteY9" fmla="*/ 300122 h 493467"/>
              <a:gd name="connsiteX10" fmla="*/ 1047135 w 1690923"/>
              <a:gd name="connsiteY10" fmla="*/ 344367 h 493467"/>
              <a:gd name="connsiteX11" fmla="*/ 1091380 w 1690923"/>
              <a:gd name="connsiteY11" fmla="*/ 359116 h 493467"/>
              <a:gd name="connsiteX12" fmla="*/ 1238864 w 1690923"/>
              <a:gd name="connsiteY12" fmla="*/ 388612 h 493467"/>
              <a:gd name="connsiteX13" fmla="*/ 1327354 w 1690923"/>
              <a:gd name="connsiteY13" fmla="*/ 403361 h 493467"/>
              <a:gd name="connsiteX14" fmla="*/ 1417874 w 1690923"/>
              <a:gd name="connsiteY14" fmla="*/ 430692 h 493467"/>
              <a:gd name="connsiteX15" fmla="*/ 1690923 w 1690923"/>
              <a:gd name="connsiteY15" fmla="*/ 489552 h 493467"/>
              <a:gd name="connsiteX16" fmla="*/ 157902 w 1690923"/>
              <a:gd name="connsiteY16" fmla="*/ 485357 h 493467"/>
              <a:gd name="connsiteX17" fmla="*/ 0 w 1690923"/>
              <a:gd name="connsiteY17" fmla="*/ 491851 h 493467"/>
              <a:gd name="connsiteX0" fmla="*/ 0 w 1690923"/>
              <a:gd name="connsiteY0" fmla="*/ 491851 h 493467"/>
              <a:gd name="connsiteX1" fmla="*/ 0 w 1690923"/>
              <a:gd name="connsiteY1" fmla="*/ 491851 h 493467"/>
              <a:gd name="connsiteX2" fmla="*/ 44245 w 1690923"/>
              <a:gd name="connsiteY2" fmla="*/ 5154 h 493467"/>
              <a:gd name="connsiteX3" fmla="*/ 88490 w 1690923"/>
              <a:gd name="connsiteY3" fmla="*/ 19903 h 493467"/>
              <a:gd name="connsiteX4" fmla="*/ 197952 w 1690923"/>
              <a:gd name="connsiteY4" fmla="*/ 57924 h 493467"/>
              <a:gd name="connsiteX5" fmla="*/ 294833 w 1690923"/>
              <a:gd name="connsiteY5" fmla="*/ 91615 h 493467"/>
              <a:gd name="connsiteX6" fmla="*/ 419179 w 1690923"/>
              <a:gd name="connsiteY6" fmla="*/ 129501 h 493467"/>
              <a:gd name="connsiteX7" fmla="*/ 516193 w 1690923"/>
              <a:gd name="connsiteY7" fmla="*/ 167387 h 493467"/>
              <a:gd name="connsiteX8" fmla="*/ 648929 w 1690923"/>
              <a:gd name="connsiteY8" fmla="*/ 211632 h 493467"/>
              <a:gd name="connsiteX9" fmla="*/ 914400 w 1690923"/>
              <a:gd name="connsiteY9" fmla="*/ 300122 h 493467"/>
              <a:gd name="connsiteX10" fmla="*/ 1047135 w 1690923"/>
              <a:gd name="connsiteY10" fmla="*/ 344367 h 493467"/>
              <a:gd name="connsiteX11" fmla="*/ 1091380 w 1690923"/>
              <a:gd name="connsiteY11" fmla="*/ 359116 h 493467"/>
              <a:gd name="connsiteX12" fmla="*/ 1238864 w 1690923"/>
              <a:gd name="connsiteY12" fmla="*/ 388612 h 493467"/>
              <a:gd name="connsiteX13" fmla="*/ 1327354 w 1690923"/>
              <a:gd name="connsiteY13" fmla="*/ 420139 h 493467"/>
              <a:gd name="connsiteX14" fmla="*/ 1417874 w 1690923"/>
              <a:gd name="connsiteY14" fmla="*/ 430692 h 493467"/>
              <a:gd name="connsiteX15" fmla="*/ 1690923 w 1690923"/>
              <a:gd name="connsiteY15" fmla="*/ 489552 h 493467"/>
              <a:gd name="connsiteX16" fmla="*/ 157902 w 1690923"/>
              <a:gd name="connsiteY16" fmla="*/ 485357 h 493467"/>
              <a:gd name="connsiteX17" fmla="*/ 0 w 1690923"/>
              <a:gd name="connsiteY17" fmla="*/ 491851 h 493467"/>
              <a:gd name="connsiteX0" fmla="*/ 0 w 1690923"/>
              <a:gd name="connsiteY0" fmla="*/ 491851 h 493467"/>
              <a:gd name="connsiteX1" fmla="*/ 0 w 1690923"/>
              <a:gd name="connsiteY1" fmla="*/ 491851 h 493467"/>
              <a:gd name="connsiteX2" fmla="*/ 44245 w 1690923"/>
              <a:gd name="connsiteY2" fmla="*/ 5154 h 493467"/>
              <a:gd name="connsiteX3" fmla="*/ 88490 w 1690923"/>
              <a:gd name="connsiteY3" fmla="*/ 19903 h 493467"/>
              <a:gd name="connsiteX4" fmla="*/ 197952 w 1690923"/>
              <a:gd name="connsiteY4" fmla="*/ 57924 h 493467"/>
              <a:gd name="connsiteX5" fmla="*/ 294833 w 1690923"/>
              <a:gd name="connsiteY5" fmla="*/ 91615 h 493467"/>
              <a:gd name="connsiteX6" fmla="*/ 419179 w 1690923"/>
              <a:gd name="connsiteY6" fmla="*/ 129501 h 493467"/>
              <a:gd name="connsiteX7" fmla="*/ 516193 w 1690923"/>
              <a:gd name="connsiteY7" fmla="*/ 167387 h 493467"/>
              <a:gd name="connsiteX8" fmla="*/ 648929 w 1690923"/>
              <a:gd name="connsiteY8" fmla="*/ 211632 h 493467"/>
              <a:gd name="connsiteX9" fmla="*/ 914400 w 1690923"/>
              <a:gd name="connsiteY9" fmla="*/ 300122 h 493467"/>
              <a:gd name="connsiteX10" fmla="*/ 1047135 w 1690923"/>
              <a:gd name="connsiteY10" fmla="*/ 344367 h 493467"/>
              <a:gd name="connsiteX11" fmla="*/ 1091380 w 1690923"/>
              <a:gd name="connsiteY11" fmla="*/ 359116 h 493467"/>
              <a:gd name="connsiteX12" fmla="*/ 1209503 w 1690923"/>
              <a:gd name="connsiteY12" fmla="*/ 392807 h 493467"/>
              <a:gd name="connsiteX13" fmla="*/ 1327354 w 1690923"/>
              <a:gd name="connsiteY13" fmla="*/ 420139 h 493467"/>
              <a:gd name="connsiteX14" fmla="*/ 1417874 w 1690923"/>
              <a:gd name="connsiteY14" fmla="*/ 430692 h 493467"/>
              <a:gd name="connsiteX15" fmla="*/ 1690923 w 1690923"/>
              <a:gd name="connsiteY15" fmla="*/ 489552 h 493467"/>
              <a:gd name="connsiteX16" fmla="*/ 157902 w 1690923"/>
              <a:gd name="connsiteY16" fmla="*/ 485357 h 493467"/>
              <a:gd name="connsiteX17" fmla="*/ 0 w 1690923"/>
              <a:gd name="connsiteY17" fmla="*/ 491851 h 493467"/>
              <a:gd name="connsiteX0" fmla="*/ 0 w 1690923"/>
              <a:gd name="connsiteY0" fmla="*/ 491851 h 493467"/>
              <a:gd name="connsiteX1" fmla="*/ 0 w 1690923"/>
              <a:gd name="connsiteY1" fmla="*/ 491851 h 493467"/>
              <a:gd name="connsiteX2" fmla="*/ 44245 w 1690923"/>
              <a:gd name="connsiteY2" fmla="*/ 5154 h 493467"/>
              <a:gd name="connsiteX3" fmla="*/ 88490 w 1690923"/>
              <a:gd name="connsiteY3" fmla="*/ 19903 h 493467"/>
              <a:gd name="connsiteX4" fmla="*/ 197952 w 1690923"/>
              <a:gd name="connsiteY4" fmla="*/ 57924 h 493467"/>
              <a:gd name="connsiteX5" fmla="*/ 294833 w 1690923"/>
              <a:gd name="connsiteY5" fmla="*/ 91615 h 493467"/>
              <a:gd name="connsiteX6" fmla="*/ 419179 w 1690923"/>
              <a:gd name="connsiteY6" fmla="*/ 129501 h 493467"/>
              <a:gd name="connsiteX7" fmla="*/ 516193 w 1690923"/>
              <a:gd name="connsiteY7" fmla="*/ 167387 h 493467"/>
              <a:gd name="connsiteX8" fmla="*/ 648929 w 1690923"/>
              <a:gd name="connsiteY8" fmla="*/ 211632 h 493467"/>
              <a:gd name="connsiteX9" fmla="*/ 914400 w 1690923"/>
              <a:gd name="connsiteY9" fmla="*/ 300122 h 493467"/>
              <a:gd name="connsiteX10" fmla="*/ 1047135 w 1690923"/>
              <a:gd name="connsiteY10" fmla="*/ 344367 h 493467"/>
              <a:gd name="connsiteX11" fmla="*/ 1091380 w 1690923"/>
              <a:gd name="connsiteY11" fmla="*/ 359116 h 493467"/>
              <a:gd name="connsiteX12" fmla="*/ 1209503 w 1690923"/>
              <a:gd name="connsiteY12" fmla="*/ 392807 h 493467"/>
              <a:gd name="connsiteX13" fmla="*/ 1327354 w 1690923"/>
              <a:gd name="connsiteY13" fmla="*/ 420139 h 493467"/>
              <a:gd name="connsiteX14" fmla="*/ 1464013 w 1690923"/>
              <a:gd name="connsiteY14" fmla="*/ 451664 h 493467"/>
              <a:gd name="connsiteX15" fmla="*/ 1690923 w 1690923"/>
              <a:gd name="connsiteY15" fmla="*/ 489552 h 493467"/>
              <a:gd name="connsiteX16" fmla="*/ 157902 w 1690923"/>
              <a:gd name="connsiteY16" fmla="*/ 485357 h 493467"/>
              <a:gd name="connsiteX17" fmla="*/ 0 w 1690923"/>
              <a:gd name="connsiteY17" fmla="*/ 491851 h 493467"/>
              <a:gd name="connsiteX0" fmla="*/ 0 w 1690923"/>
              <a:gd name="connsiteY0" fmla="*/ 491851 h 493467"/>
              <a:gd name="connsiteX1" fmla="*/ 0 w 1690923"/>
              <a:gd name="connsiteY1" fmla="*/ 491851 h 493467"/>
              <a:gd name="connsiteX2" fmla="*/ 44245 w 1690923"/>
              <a:gd name="connsiteY2" fmla="*/ 5154 h 493467"/>
              <a:gd name="connsiteX3" fmla="*/ 88490 w 1690923"/>
              <a:gd name="connsiteY3" fmla="*/ 19903 h 493467"/>
              <a:gd name="connsiteX4" fmla="*/ 197952 w 1690923"/>
              <a:gd name="connsiteY4" fmla="*/ 57924 h 493467"/>
              <a:gd name="connsiteX5" fmla="*/ 294833 w 1690923"/>
              <a:gd name="connsiteY5" fmla="*/ 91615 h 493467"/>
              <a:gd name="connsiteX6" fmla="*/ 419179 w 1690923"/>
              <a:gd name="connsiteY6" fmla="*/ 129501 h 493467"/>
              <a:gd name="connsiteX7" fmla="*/ 516193 w 1690923"/>
              <a:gd name="connsiteY7" fmla="*/ 167387 h 493467"/>
              <a:gd name="connsiteX8" fmla="*/ 648929 w 1690923"/>
              <a:gd name="connsiteY8" fmla="*/ 211632 h 493467"/>
              <a:gd name="connsiteX9" fmla="*/ 914400 w 1690923"/>
              <a:gd name="connsiteY9" fmla="*/ 300122 h 493467"/>
              <a:gd name="connsiteX10" fmla="*/ 1047135 w 1690923"/>
              <a:gd name="connsiteY10" fmla="*/ 344367 h 493467"/>
              <a:gd name="connsiteX11" fmla="*/ 1091380 w 1690923"/>
              <a:gd name="connsiteY11" fmla="*/ 359116 h 493467"/>
              <a:gd name="connsiteX12" fmla="*/ 1209503 w 1690923"/>
              <a:gd name="connsiteY12" fmla="*/ 392807 h 493467"/>
              <a:gd name="connsiteX13" fmla="*/ 1327354 w 1690923"/>
              <a:gd name="connsiteY13" fmla="*/ 420139 h 493467"/>
              <a:gd name="connsiteX14" fmla="*/ 1464013 w 1690923"/>
              <a:gd name="connsiteY14" fmla="*/ 451664 h 493467"/>
              <a:gd name="connsiteX15" fmla="*/ 1690923 w 1690923"/>
              <a:gd name="connsiteY15" fmla="*/ 489552 h 493467"/>
              <a:gd name="connsiteX16" fmla="*/ 157902 w 1690923"/>
              <a:gd name="connsiteY16" fmla="*/ 485357 h 493467"/>
              <a:gd name="connsiteX17" fmla="*/ 0 w 1690923"/>
              <a:gd name="connsiteY17" fmla="*/ 491851 h 493467"/>
              <a:gd name="connsiteX0" fmla="*/ 0 w 1690923"/>
              <a:gd name="connsiteY0" fmla="*/ 491851 h 493467"/>
              <a:gd name="connsiteX1" fmla="*/ 0 w 1690923"/>
              <a:gd name="connsiteY1" fmla="*/ 491851 h 493467"/>
              <a:gd name="connsiteX2" fmla="*/ 44245 w 1690923"/>
              <a:gd name="connsiteY2" fmla="*/ 5154 h 493467"/>
              <a:gd name="connsiteX3" fmla="*/ 88490 w 1690923"/>
              <a:gd name="connsiteY3" fmla="*/ 19903 h 493467"/>
              <a:gd name="connsiteX4" fmla="*/ 197952 w 1690923"/>
              <a:gd name="connsiteY4" fmla="*/ 57924 h 493467"/>
              <a:gd name="connsiteX5" fmla="*/ 294833 w 1690923"/>
              <a:gd name="connsiteY5" fmla="*/ 91615 h 493467"/>
              <a:gd name="connsiteX6" fmla="*/ 419179 w 1690923"/>
              <a:gd name="connsiteY6" fmla="*/ 129501 h 493467"/>
              <a:gd name="connsiteX7" fmla="*/ 516193 w 1690923"/>
              <a:gd name="connsiteY7" fmla="*/ 167387 h 493467"/>
              <a:gd name="connsiteX8" fmla="*/ 648929 w 1690923"/>
              <a:gd name="connsiteY8" fmla="*/ 211632 h 493467"/>
              <a:gd name="connsiteX9" fmla="*/ 914400 w 1690923"/>
              <a:gd name="connsiteY9" fmla="*/ 325289 h 493467"/>
              <a:gd name="connsiteX10" fmla="*/ 1047135 w 1690923"/>
              <a:gd name="connsiteY10" fmla="*/ 344367 h 493467"/>
              <a:gd name="connsiteX11" fmla="*/ 1091380 w 1690923"/>
              <a:gd name="connsiteY11" fmla="*/ 359116 h 493467"/>
              <a:gd name="connsiteX12" fmla="*/ 1209503 w 1690923"/>
              <a:gd name="connsiteY12" fmla="*/ 392807 h 493467"/>
              <a:gd name="connsiteX13" fmla="*/ 1327354 w 1690923"/>
              <a:gd name="connsiteY13" fmla="*/ 420139 h 493467"/>
              <a:gd name="connsiteX14" fmla="*/ 1464013 w 1690923"/>
              <a:gd name="connsiteY14" fmla="*/ 451664 h 493467"/>
              <a:gd name="connsiteX15" fmla="*/ 1690923 w 1690923"/>
              <a:gd name="connsiteY15" fmla="*/ 489552 h 493467"/>
              <a:gd name="connsiteX16" fmla="*/ 157902 w 1690923"/>
              <a:gd name="connsiteY16" fmla="*/ 485357 h 493467"/>
              <a:gd name="connsiteX17" fmla="*/ 0 w 1690923"/>
              <a:gd name="connsiteY17" fmla="*/ 491851 h 493467"/>
              <a:gd name="connsiteX0" fmla="*/ 0 w 1690923"/>
              <a:gd name="connsiteY0" fmla="*/ 491851 h 493467"/>
              <a:gd name="connsiteX1" fmla="*/ 0 w 1690923"/>
              <a:gd name="connsiteY1" fmla="*/ 491851 h 493467"/>
              <a:gd name="connsiteX2" fmla="*/ 44245 w 1690923"/>
              <a:gd name="connsiteY2" fmla="*/ 5154 h 493467"/>
              <a:gd name="connsiteX3" fmla="*/ 88490 w 1690923"/>
              <a:gd name="connsiteY3" fmla="*/ 19903 h 493467"/>
              <a:gd name="connsiteX4" fmla="*/ 197952 w 1690923"/>
              <a:gd name="connsiteY4" fmla="*/ 57924 h 493467"/>
              <a:gd name="connsiteX5" fmla="*/ 294833 w 1690923"/>
              <a:gd name="connsiteY5" fmla="*/ 91615 h 493467"/>
              <a:gd name="connsiteX6" fmla="*/ 419179 w 1690923"/>
              <a:gd name="connsiteY6" fmla="*/ 129501 h 493467"/>
              <a:gd name="connsiteX7" fmla="*/ 516193 w 1690923"/>
              <a:gd name="connsiteY7" fmla="*/ 167387 h 493467"/>
              <a:gd name="connsiteX8" fmla="*/ 648929 w 1690923"/>
              <a:gd name="connsiteY8" fmla="*/ 211632 h 493467"/>
              <a:gd name="connsiteX9" fmla="*/ 914400 w 1690923"/>
              <a:gd name="connsiteY9" fmla="*/ 316900 h 493467"/>
              <a:gd name="connsiteX10" fmla="*/ 1047135 w 1690923"/>
              <a:gd name="connsiteY10" fmla="*/ 344367 h 493467"/>
              <a:gd name="connsiteX11" fmla="*/ 1091380 w 1690923"/>
              <a:gd name="connsiteY11" fmla="*/ 359116 h 493467"/>
              <a:gd name="connsiteX12" fmla="*/ 1209503 w 1690923"/>
              <a:gd name="connsiteY12" fmla="*/ 392807 h 493467"/>
              <a:gd name="connsiteX13" fmla="*/ 1327354 w 1690923"/>
              <a:gd name="connsiteY13" fmla="*/ 420139 h 493467"/>
              <a:gd name="connsiteX14" fmla="*/ 1464013 w 1690923"/>
              <a:gd name="connsiteY14" fmla="*/ 451664 h 493467"/>
              <a:gd name="connsiteX15" fmla="*/ 1690923 w 1690923"/>
              <a:gd name="connsiteY15" fmla="*/ 489552 h 493467"/>
              <a:gd name="connsiteX16" fmla="*/ 157902 w 1690923"/>
              <a:gd name="connsiteY16" fmla="*/ 485357 h 493467"/>
              <a:gd name="connsiteX17" fmla="*/ 0 w 1690923"/>
              <a:gd name="connsiteY17" fmla="*/ 491851 h 493467"/>
              <a:gd name="connsiteX0" fmla="*/ 0 w 1690923"/>
              <a:gd name="connsiteY0" fmla="*/ 488544 h 490160"/>
              <a:gd name="connsiteX1" fmla="*/ 0 w 1690923"/>
              <a:gd name="connsiteY1" fmla="*/ 488544 h 490160"/>
              <a:gd name="connsiteX2" fmla="*/ 28746 w 1690923"/>
              <a:gd name="connsiteY2" fmla="*/ 5722 h 490160"/>
              <a:gd name="connsiteX3" fmla="*/ 88490 w 1690923"/>
              <a:gd name="connsiteY3" fmla="*/ 16596 h 490160"/>
              <a:gd name="connsiteX4" fmla="*/ 197952 w 1690923"/>
              <a:gd name="connsiteY4" fmla="*/ 54617 h 490160"/>
              <a:gd name="connsiteX5" fmla="*/ 294833 w 1690923"/>
              <a:gd name="connsiteY5" fmla="*/ 88308 h 490160"/>
              <a:gd name="connsiteX6" fmla="*/ 419179 w 1690923"/>
              <a:gd name="connsiteY6" fmla="*/ 126194 h 490160"/>
              <a:gd name="connsiteX7" fmla="*/ 516193 w 1690923"/>
              <a:gd name="connsiteY7" fmla="*/ 164080 h 490160"/>
              <a:gd name="connsiteX8" fmla="*/ 648929 w 1690923"/>
              <a:gd name="connsiteY8" fmla="*/ 208325 h 490160"/>
              <a:gd name="connsiteX9" fmla="*/ 914400 w 1690923"/>
              <a:gd name="connsiteY9" fmla="*/ 313593 h 490160"/>
              <a:gd name="connsiteX10" fmla="*/ 1047135 w 1690923"/>
              <a:gd name="connsiteY10" fmla="*/ 341060 h 490160"/>
              <a:gd name="connsiteX11" fmla="*/ 1091380 w 1690923"/>
              <a:gd name="connsiteY11" fmla="*/ 355809 h 490160"/>
              <a:gd name="connsiteX12" fmla="*/ 1209503 w 1690923"/>
              <a:gd name="connsiteY12" fmla="*/ 389500 h 490160"/>
              <a:gd name="connsiteX13" fmla="*/ 1327354 w 1690923"/>
              <a:gd name="connsiteY13" fmla="*/ 416832 h 490160"/>
              <a:gd name="connsiteX14" fmla="*/ 1464013 w 1690923"/>
              <a:gd name="connsiteY14" fmla="*/ 448357 h 490160"/>
              <a:gd name="connsiteX15" fmla="*/ 1690923 w 1690923"/>
              <a:gd name="connsiteY15" fmla="*/ 486245 h 490160"/>
              <a:gd name="connsiteX16" fmla="*/ 157902 w 1690923"/>
              <a:gd name="connsiteY16" fmla="*/ 482050 h 490160"/>
              <a:gd name="connsiteX17" fmla="*/ 0 w 1690923"/>
              <a:gd name="connsiteY17" fmla="*/ 488544 h 490160"/>
              <a:gd name="connsiteX0" fmla="*/ 0 w 1690923"/>
              <a:gd name="connsiteY0" fmla="*/ 488883 h 490499"/>
              <a:gd name="connsiteX1" fmla="*/ 0 w 1690923"/>
              <a:gd name="connsiteY1" fmla="*/ 488883 h 490499"/>
              <a:gd name="connsiteX2" fmla="*/ 28746 w 1690923"/>
              <a:gd name="connsiteY2" fmla="*/ 6061 h 490499"/>
              <a:gd name="connsiteX3" fmla="*/ 88490 w 1690923"/>
              <a:gd name="connsiteY3" fmla="*/ 16935 h 490499"/>
              <a:gd name="connsiteX4" fmla="*/ 197952 w 1690923"/>
              <a:gd name="connsiteY4" fmla="*/ 54956 h 490499"/>
              <a:gd name="connsiteX5" fmla="*/ 294833 w 1690923"/>
              <a:gd name="connsiteY5" fmla="*/ 88647 h 490499"/>
              <a:gd name="connsiteX6" fmla="*/ 419179 w 1690923"/>
              <a:gd name="connsiteY6" fmla="*/ 126533 h 490499"/>
              <a:gd name="connsiteX7" fmla="*/ 516193 w 1690923"/>
              <a:gd name="connsiteY7" fmla="*/ 164419 h 490499"/>
              <a:gd name="connsiteX8" fmla="*/ 648929 w 1690923"/>
              <a:gd name="connsiteY8" fmla="*/ 208664 h 490499"/>
              <a:gd name="connsiteX9" fmla="*/ 914400 w 1690923"/>
              <a:gd name="connsiteY9" fmla="*/ 313932 h 490499"/>
              <a:gd name="connsiteX10" fmla="*/ 1047135 w 1690923"/>
              <a:gd name="connsiteY10" fmla="*/ 341399 h 490499"/>
              <a:gd name="connsiteX11" fmla="*/ 1091380 w 1690923"/>
              <a:gd name="connsiteY11" fmla="*/ 356148 h 490499"/>
              <a:gd name="connsiteX12" fmla="*/ 1209503 w 1690923"/>
              <a:gd name="connsiteY12" fmla="*/ 389839 h 490499"/>
              <a:gd name="connsiteX13" fmla="*/ 1327354 w 1690923"/>
              <a:gd name="connsiteY13" fmla="*/ 417171 h 490499"/>
              <a:gd name="connsiteX14" fmla="*/ 1464013 w 1690923"/>
              <a:gd name="connsiteY14" fmla="*/ 448696 h 490499"/>
              <a:gd name="connsiteX15" fmla="*/ 1690923 w 1690923"/>
              <a:gd name="connsiteY15" fmla="*/ 486584 h 490499"/>
              <a:gd name="connsiteX16" fmla="*/ 157902 w 1690923"/>
              <a:gd name="connsiteY16" fmla="*/ 482389 h 490499"/>
              <a:gd name="connsiteX17" fmla="*/ 0 w 1690923"/>
              <a:gd name="connsiteY17" fmla="*/ 488883 h 490499"/>
              <a:gd name="connsiteX0" fmla="*/ 6131 w 1697054"/>
              <a:gd name="connsiteY0" fmla="*/ 502575 h 504191"/>
              <a:gd name="connsiteX1" fmla="*/ 6131 w 1697054"/>
              <a:gd name="connsiteY1" fmla="*/ 502575 h 504191"/>
              <a:gd name="connsiteX2" fmla="*/ 6 w 1697054"/>
              <a:gd name="connsiteY2" fmla="*/ 4255 h 504191"/>
              <a:gd name="connsiteX3" fmla="*/ 94621 w 1697054"/>
              <a:gd name="connsiteY3" fmla="*/ 30627 h 504191"/>
              <a:gd name="connsiteX4" fmla="*/ 204083 w 1697054"/>
              <a:gd name="connsiteY4" fmla="*/ 68648 h 504191"/>
              <a:gd name="connsiteX5" fmla="*/ 300964 w 1697054"/>
              <a:gd name="connsiteY5" fmla="*/ 102339 h 504191"/>
              <a:gd name="connsiteX6" fmla="*/ 425310 w 1697054"/>
              <a:gd name="connsiteY6" fmla="*/ 140225 h 504191"/>
              <a:gd name="connsiteX7" fmla="*/ 522324 w 1697054"/>
              <a:gd name="connsiteY7" fmla="*/ 178111 h 504191"/>
              <a:gd name="connsiteX8" fmla="*/ 655060 w 1697054"/>
              <a:gd name="connsiteY8" fmla="*/ 222356 h 504191"/>
              <a:gd name="connsiteX9" fmla="*/ 920531 w 1697054"/>
              <a:gd name="connsiteY9" fmla="*/ 327624 h 504191"/>
              <a:gd name="connsiteX10" fmla="*/ 1053266 w 1697054"/>
              <a:gd name="connsiteY10" fmla="*/ 355091 h 504191"/>
              <a:gd name="connsiteX11" fmla="*/ 1097511 w 1697054"/>
              <a:gd name="connsiteY11" fmla="*/ 369840 h 504191"/>
              <a:gd name="connsiteX12" fmla="*/ 1215634 w 1697054"/>
              <a:gd name="connsiteY12" fmla="*/ 403531 h 504191"/>
              <a:gd name="connsiteX13" fmla="*/ 1333485 w 1697054"/>
              <a:gd name="connsiteY13" fmla="*/ 430863 h 504191"/>
              <a:gd name="connsiteX14" fmla="*/ 1470144 w 1697054"/>
              <a:gd name="connsiteY14" fmla="*/ 462388 h 504191"/>
              <a:gd name="connsiteX15" fmla="*/ 1697054 w 1697054"/>
              <a:gd name="connsiteY15" fmla="*/ 500276 h 504191"/>
              <a:gd name="connsiteX16" fmla="*/ 164033 w 1697054"/>
              <a:gd name="connsiteY16" fmla="*/ 496081 h 504191"/>
              <a:gd name="connsiteX17" fmla="*/ 6131 w 1697054"/>
              <a:gd name="connsiteY17" fmla="*/ 502575 h 504191"/>
              <a:gd name="connsiteX0" fmla="*/ 0 w 1690923"/>
              <a:gd name="connsiteY0" fmla="*/ 492180 h 493796"/>
              <a:gd name="connsiteX1" fmla="*/ 0 w 1690923"/>
              <a:gd name="connsiteY1" fmla="*/ 492180 h 493796"/>
              <a:gd name="connsiteX2" fmla="*/ 5499 w 1690923"/>
              <a:gd name="connsiteY2" fmla="*/ 5484 h 493796"/>
              <a:gd name="connsiteX3" fmla="*/ 88490 w 1690923"/>
              <a:gd name="connsiteY3" fmla="*/ 20232 h 493796"/>
              <a:gd name="connsiteX4" fmla="*/ 197952 w 1690923"/>
              <a:gd name="connsiteY4" fmla="*/ 58253 h 493796"/>
              <a:gd name="connsiteX5" fmla="*/ 294833 w 1690923"/>
              <a:gd name="connsiteY5" fmla="*/ 91944 h 493796"/>
              <a:gd name="connsiteX6" fmla="*/ 419179 w 1690923"/>
              <a:gd name="connsiteY6" fmla="*/ 129830 h 493796"/>
              <a:gd name="connsiteX7" fmla="*/ 516193 w 1690923"/>
              <a:gd name="connsiteY7" fmla="*/ 167716 h 493796"/>
              <a:gd name="connsiteX8" fmla="*/ 648929 w 1690923"/>
              <a:gd name="connsiteY8" fmla="*/ 211961 h 493796"/>
              <a:gd name="connsiteX9" fmla="*/ 914400 w 1690923"/>
              <a:gd name="connsiteY9" fmla="*/ 317229 h 493796"/>
              <a:gd name="connsiteX10" fmla="*/ 1047135 w 1690923"/>
              <a:gd name="connsiteY10" fmla="*/ 344696 h 493796"/>
              <a:gd name="connsiteX11" fmla="*/ 1091380 w 1690923"/>
              <a:gd name="connsiteY11" fmla="*/ 359445 h 493796"/>
              <a:gd name="connsiteX12" fmla="*/ 1209503 w 1690923"/>
              <a:gd name="connsiteY12" fmla="*/ 393136 h 493796"/>
              <a:gd name="connsiteX13" fmla="*/ 1327354 w 1690923"/>
              <a:gd name="connsiteY13" fmla="*/ 420468 h 493796"/>
              <a:gd name="connsiteX14" fmla="*/ 1464013 w 1690923"/>
              <a:gd name="connsiteY14" fmla="*/ 451993 h 493796"/>
              <a:gd name="connsiteX15" fmla="*/ 1690923 w 1690923"/>
              <a:gd name="connsiteY15" fmla="*/ 489881 h 493796"/>
              <a:gd name="connsiteX16" fmla="*/ 157902 w 1690923"/>
              <a:gd name="connsiteY16" fmla="*/ 485686 h 493796"/>
              <a:gd name="connsiteX17" fmla="*/ 0 w 1690923"/>
              <a:gd name="connsiteY17" fmla="*/ 492180 h 493796"/>
              <a:gd name="connsiteX0" fmla="*/ 0 w 1690923"/>
              <a:gd name="connsiteY0" fmla="*/ 492187 h 493803"/>
              <a:gd name="connsiteX1" fmla="*/ 0 w 1690923"/>
              <a:gd name="connsiteY1" fmla="*/ 492187 h 493803"/>
              <a:gd name="connsiteX2" fmla="*/ 5499 w 1690923"/>
              <a:gd name="connsiteY2" fmla="*/ 5491 h 493803"/>
              <a:gd name="connsiteX3" fmla="*/ 88490 w 1690923"/>
              <a:gd name="connsiteY3" fmla="*/ 20239 h 493803"/>
              <a:gd name="connsiteX4" fmla="*/ 197952 w 1690923"/>
              <a:gd name="connsiteY4" fmla="*/ 58260 h 493803"/>
              <a:gd name="connsiteX5" fmla="*/ 294833 w 1690923"/>
              <a:gd name="connsiteY5" fmla="*/ 91951 h 493803"/>
              <a:gd name="connsiteX6" fmla="*/ 419179 w 1690923"/>
              <a:gd name="connsiteY6" fmla="*/ 129837 h 493803"/>
              <a:gd name="connsiteX7" fmla="*/ 516193 w 1690923"/>
              <a:gd name="connsiteY7" fmla="*/ 167723 h 493803"/>
              <a:gd name="connsiteX8" fmla="*/ 648929 w 1690923"/>
              <a:gd name="connsiteY8" fmla="*/ 211968 h 493803"/>
              <a:gd name="connsiteX9" fmla="*/ 914400 w 1690923"/>
              <a:gd name="connsiteY9" fmla="*/ 317236 h 493803"/>
              <a:gd name="connsiteX10" fmla="*/ 1047135 w 1690923"/>
              <a:gd name="connsiteY10" fmla="*/ 344703 h 493803"/>
              <a:gd name="connsiteX11" fmla="*/ 1091380 w 1690923"/>
              <a:gd name="connsiteY11" fmla="*/ 359452 h 493803"/>
              <a:gd name="connsiteX12" fmla="*/ 1209503 w 1690923"/>
              <a:gd name="connsiteY12" fmla="*/ 393143 h 493803"/>
              <a:gd name="connsiteX13" fmla="*/ 1327354 w 1690923"/>
              <a:gd name="connsiteY13" fmla="*/ 420475 h 493803"/>
              <a:gd name="connsiteX14" fmla="*/ 1464013 w 1690923"/>
              <a:gd name="connsiteY14" fmla="*/ 452000 h 493803"/>
              <a:gd name="connsiteX15" fmla="*/ 1690923 w 1690923"/>
              <a:gd name="connsiteY15" fmla="*/ 489888 h 493803"/>
              <a:gd name="connsiteX16" fmla="*/ 157902 w 1690923"/>
              <a:gd name="connsiteY16" fmla="*/ 485693 h 493803"/>
              <a:gd name="connsiteX17" fmla="*/ 0 w 1690923"/>
              <a:gd name="connsiteY17" fmla="*/ 492187 h 493803"/>
              <a:gd name="connsiteX0" fmla="*/ 11714 w 1691013"/>
              <a:gd name="connsiteY0" fmla="*/ 496061 h 529258"/>
              <a:gd name="connsiteX1" fmla="*/ 90 w 1691013"/>
              <a:gd name="connsiteY1" fmla="*/ 492187 h 529258"/>
              <a:gd name="connsiteX2" fmla="*/ 5589 w 1691013"/>
              <a:gd name="connsiteY2" fmla="*/ 5491 h 529258"/>
              <a:gd name="connsiteX3" fmla="*/ 88580 w 1691013"/>
              <a:gd name="connsiteY3" fmla="*/ 20239 h 529258"/>
              <a:gd name="connsiteX4" fmla="*/ 198042 w 1691013"/>
              <a:gd name="connsiteY4" fmla="*/ 58260 h 529258"/>
              <a:gd name="connsiteX5" fmla="*/ 294923 w 1691013"/>
              <a:gd name="connsiteY5" fmla="*/ 91951 h 529258"/>
              <a:gd name="connsiteX6" fmla="*/ 419269 w 1691013"/>
              <a:gd name="connsiteY6" fmla="*/ 129837 h 529258"/>
              <a:gd name="connsiteX7" fmla="*/ 516283 w 1691013"/>
              <a:gd name="connsiteY7" fmla="*/ 167723 h 529258"/>
              <a:gd name="connsiteX8" fmla="*/ 649019 w 1691013"/>
              <a:gd name="connsiteY8" fmla="*/ 211968 h 529258"/>
              <a:gd name="connsiteX9" fmla="*/ 914490 w 1691013"/>
              <a:gd name="connsiteY9" fmla="*/ 317236 h 529258"/>
              <a:gd name="connsiteX10" fmla="*/ 1047225 w 1691013"/>
              <a:gd name="connsiteY10" fmla="*/ 344703 h 529258"/>
              <a:gd name="connsiteX11" fmla="*/ 1091470 w 1691013"/>
              <a:gd name="connsiteY11" fmla="*/ 359452 h 529258"/>
              <a:gd name="connsiteX12" fmla="*/ 1209593 w 1691013"/>
              <a:gd name="connsiteY12" fmla="*/ 393143 h 529258"/>
              <a:gd name="connsiteX13" fmla="*/ 1327444 w 1691013"/>
              <a:gd name="connsiteY13" fmla="*/ 420475 h 529258"/>
              <a:gd name="connsiteX14" fmla="*/ 1464103 w 1691013"/>
              <a:gd name="connsiteY14" fmla="*/ 452000 h 529258"/>
              <a:gd name="connsiteX15" fmla="*/ 1691013 w 1691013"/>
              <a:gd name="connsiteY15" fmla="*/ 489888 h 529258"/>
              <a:gd name="connsiteX16" fmla="*/ 157992 w 1691013"/>
              <a:gd name="connsiteY16" fmla="*/ 485693 h 529258"/>
              <a:gd name="connsiteX17" fmla="*/ 11714 w 1691013"/>
              <a:gd name="connsiteY17" fmla="*/ 496061 h 529258"/>
              <a:gd name="connsiteX0" fmla="*/ 13874 w 1693173"/>
              <a:gd name="connsiteY0" fmla="*/ 496061 h 529258"/>
              <a:gd name="connsiteX1" fmla="*/ 2250 w 1693173"/>
              <a:gd name="connsiteY1" fmla="*/ 492187 h 529258"/>
              <a:gd name="connsiteX2" fmla="*/ 0 w 1693173"/>
              <a:gd name="connsiteY2" fmla="*/ 5491 h 529258"/>
              <a:gd name="connsiteX3" fmla="*/ 90740 w 1693173"/>
              <a:gd name="connsiteY3" fmla="*/ 20239 h 529258"/>
              <a:gd name="connsiteX4" fmla="*/ 200202 w 1693173"/>
              <a:gd name="connsiteY4" fmla="*/ 58260 h 529258"/>
              <a:gd name="connsiteX5" fmla="*/ 297083 w 1693173"/>
              <a:gd name="connsiteY5" fmla="*/ 91951 h 529258"/>
              <a:gd name="connsiteX6" fmla="*/ 421429 w 1693173"/>
              <a:gd name="connsiteY6" fmla="*/ 129837 h 529258"/>
              <a:gd name="connsiteX7" fmla="*/ 518443 w 1693173"/>
              <a:gd name="connsiteY7" fmla="*/ 167723 h 529258"/>
              <a:gd name="connsiteX8" fmla="*/ 651179 w 1693173"/>
              <a:gd name="connsiteY8" fmla="*/ 211968 h 529258"/>
              <a:gd name="connsiteX9" fmla="*/ 916650 w 1693173"/>
              <a:gd name="connsiteY9" fmla="*/ 317236 h 529258"/>
              <a:gd name="connsiteX10" fmla="*/ 1049385 w 1693173"/>
              <a:gd name="connsiteY10" fmla="*/ 344703 h 529258"/>
              <a:gd name="connsiteX11" fmla="*/ 1093630 w 1693173"/>
              <a:gd name="connsiteY11" fmla="*/ 359452 h 529258"/>
              <a:gd name="connsiteX12" fmla="*/ 1211753 w 1693173"/>
              <a:gd name="connsiteY12" fmla="*/ 393143 h 529258"/>
              <a:gd name="connsiteX13" fmla="*/ 1329604 w 1693173"/>
              <a:gd name="connsiteY13" fmla="*/ 420475 h 529258"/>
              <a:gd name="connsiteX14" fmla="*/ 1466263 w 1693173"/>
              <a:gd name="connsiteY14" fmla="*/ 452000 h 529258"/>
              <a:gd name="connsiteX15" fmla="*/ 1693173 w 1693173"/>
              <a:gd name="connsiteY15" fmla="*/ 489888 h 529258"/>
              <a:gd name="connsiteX16" fmla="*/ 160152 w 1693173"/>
              <a:gd name="connsiteY16" fmla="*/ 485693 h 529258"/>
              <a:gd name="connsiteX17" fmla="*/ 13874 w 1693173"/>
              <a:gd name="connsiteY17" fmla="*/ 496061 h 52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3173" h="529258">
                <a:moveTo>
                  <a:pt x="13874" y="496061"/>
                </a:moveTo>
                <a:cubicBezTo>
                  <a:pt x="9999" y="494770"/>
                  <a:pt x="4562" y="573949"/>
                  <a:pt x="2250" y="492187"/>
                </a:cubicBezTo>
                <a:cubicBezTo>
                  <a:pt x="-62" y="410425"/>
                  <a:pt x="1483" y="485362"/>
                  <a:pt x="0" y="5491"/>
                </a:cubicBezTo>
                <a:cubicBezTo>
                  <a:pt x="-48" y="-10055"/>
                  <a:pt x="57373" y="11444"/>
                  <a:pt x="90740" y="20239"/>
                </a:cubicBezTo>
                <a:cubicBezTo>
                  <a:pt x="124107" y="29034"/>
                  <a:pt x="163715" y="45586"/>
                  <a:pt x="200202" y="58260"/>
                </a:cubicBezTo>
                <a:cubicBezTo>
                  <a:pt x="234592" y="70212"/>
                  <a:pt x="260212" y="80022"/>
                  <a:pt x="297083" y="91951"/>
                </a:cubicBezTo>
                <a:cubicBezTo>
                  <a:pt x="333954" y="103880"/>
                  <a:pt x="384536" y="117208"/>
                  <a:pt x="421429" y="129837"/>
                </a:cubicBezTo>
                <a:cubicBezTo>
                  <a:pt x="458322" y="142466"/>
                  <a:pt x="480151" y="154035"/>
                  <a:pt x="518443" y="167723"/>
                </a:cubicBezTo>
                <a:cubicBezTo>
                  <a:pt x="556735" y="181412"/>
                  <a:pt x="584811" y="187049"/>
                  <a:pt x="651179" y="211968"/>
                </a:cubicBezTo>
                <a:cubicBezTo>
                  <a:pt x="717547" y="236887"/>
                  <a:pt x="828160" y="279350"/>
                  <a:pt x="916650" y="317236"/>
                </a:cubicBezTo>
                <a:cubicBezTo>
                  <a:pt x="960895" y="323595"/>
                  <a:pt x="1019888" y="337667"/>
                  <a:pt x="1049385" y="344703"/>
                </a:cubicBezTo>
                <a:cubicBezTo>
                  <a:pt x="1078882" y="351739"/>
                  <a:pt x="1066569" y="351379"/>
                  <a:pt x="1093630" y="359452"/>
                </a:cubicBezTo>
                <a:cubicBezTo>
                  <a:pt x="1120691" y="367525"/>
                  <a:pt x="1172424" y="382973"/>
                  <a:pt x="1211753" y="393143"/>
                </a:cubicBezTo>
                <a:cubicBezTo>
                  <a:pt x="1251082" y="403313"/>
                  <a:pt x="1287186" y="410666"/>
                  <a:pt x="1329604" y="420475"/>
                </a:cubicBezTo>
                <a:cubicBezTo>
                  <a:pt x="1372022" y="430285"/>
                  <a:pt x="1405668" y="440431"/>
                  <a:pt x="1466263" y="452000"/>
                </a:cubicBezTo>
                <a:cubicBezTo>
                  <a:pt x="1526858" y="463569"/>
                  <a:pt x="1441368" y="453490"/>
                  <a:pt x="1693173" y="489888"/>
                </a:cubicBezTo>
                <a:cubicBezTo>
                  <a:pt x="1124634" y="492043"/>
                  <a:pt x="1491886" y="499422"/>
                  <a:pt x="160152" y="485693"/>
                </a:cubicBezTo>
                <a:cubicBezTo>
                  <a:pt x="120825" y="485288"/>
                  <a:pt x="40191" y="494979"/>
                  <a:pt x="13874" y="496061"/>
                </a:cubicBezTo>
                <a:close/>
              </a:path>
            </a:pathLst>
          </a:custGeom>
          <a:pattFill prst="wdUpDiag">
            <a:fgClr>
              <a:schemeClr val="accent1"/>
            </a:fgClr>
            <a:bgClr>
              <a:schemeClr val="bg1"/>
            </a:bgClr>
          </a:patt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CustomShape 1"/>
          <p:cNvSpPr/>
          <p:nvPr/>
        </p:nvSpPr>
        <p:spPr>
          <a:xfrm>
            <a:off x="2029214" y="427627"/>
            <a:ext cx="8598310" cy="697320"/>
          </a:xfrm>
          <a:prstGeom prst="rect">
            <a:avLst/>
          </a:prstGeom>
        </p:spPr>
        <p:txBody>
          <a:bodyPr lIns="90000" tIns="45000" rIns="90000" bIns="45000"/>
          <a:lstStyle/>
          <a:p>
            <a:pPr algn="ctr">
              <a:lnSpc>
                <a:spcPct val="100000"/>
              </a:lnSpc>
            </a:pPr>
            <a:r>
              <a:rPr lang="en-US" altLang="ja-JP" sz="4000" dirty="0">
                <a:solidFill>
                  <a:schemeClr val="bg1"/>
                </a:solidFill>
                <a:latin typeface="Georgia" charset="0"/>
                <a:ea typeface="Georgia" charset="0"/>
                <a:cs typeface="Georgia" charset="0"/>
              </a:rPr>
              <a:t>Is It </a:t>
            </a:r>
            <a:r>
              <a:rPr lang="en-US" altLang="ja-JP" sz="4000" dirty="0" smtClean="0">
                <a:solidFill>
                  <a:schemeClr val="bg1"/>
                </a:solidFill>
                <a:latin typeface="Georgia" charset="0"/>
                <a:ea typeface="Georgia" charset="0"/>
                <a:cs typeface="Georgia" charset="0"/>
              </a:rPr>
              <a:t>Difficult </a:t>
            </a:r>
            <a:r>
              <a:rPr lang="en-US" altLang="ja-JP" sz="4000" dirty="0">
                <a:solidFill>
                  <a:schemeClr val="bg1"/>
                </a:solidFill>
                <a:latin typeface="Georgia" charset="0"/>
                <a:ea typeface="Georgia" charset="0"/>
                <a:cs typeface="Georgia" charset="0"/>
              </a:rPr>
              <a:t>to Measure </a:t>
            </a:r>
            <a:r>
              <a:rPr lang="en-US" altLang="ja-JP" sz="4000" baseline="30000" dirty="0">
                <a:solidFill>
                  <a:schemeClr val="bg1"/>
                </a:solidFill>
                <a:latin typeface="Georgia" charset="0"/>
                <a:ea typeface="Georgia" charset="0"/>
                <a:cs typeface="Georgia" charset="0"/>
              </a:rPr>
              <a:t>90</a:t>
            </a:r>
            <a:r>
              <a:rPr lang="en-US" altLang="ja-JP" sz="4000" dirty="0">
                <a:solidFill>
                  <a:schemeClr val="bg1"/>
                </a:solidFill>
                <a:latin typeface="Georgia" charset="0"/>
                <a:ea typeface="Georgia" charset="0"/>
                <a:cs typeface="Georgia" charset="0"/>
              </a:rPr>
              <a:t>Sr?</a:t>
            </a:r>
          </a:p>
        </p:txBody>
      </p:sp>
    </p:spTree>
    <p:extLst>
      <p:ext uri="{BB962C8B-B14F-4D97-AF65-F5344CB8AC3E}">
        <p14:creationId xmlns:p14="http://schemas.microsoft.com/office/powerpoint/2010/main" val="1522972549"/>
      </p:ext>
    </p:extLst>
  </p:cSld>
  <p:clrMapOvr>
    <a:masterClrMapping/>
  </p:clrMapOvr>
  <p:transition>
    <p:fade/>
  </p:transition>
  <p:timing>
    <p:tnLst>
      <p:par>
        <p:cTn id="1" dur="indefinite" restart="never" nodeType="tmRoot">
          <p:childTnLst>
            <p:seq>
              <p:cTn id="2" nodeType="mainSeq">
                <p:childTnLst>
                  <p:par>
                    <p:cTn id="3" fill="freeze">
                      <p:stCondLst>
                        <p:cond delay="indefinite"/>
                      </p:stCondLst>
                      <p:childTnLst>
                        <p:par>
                          <p:cTn id="4"/>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3369600" y="540000"/>
            <a:ext cx="5756400" cy="697320"/>
          </a:xfrm>
          <a:prstGeom prst="rect">
            <a:avLst/>
          </a:prstGeom>
        </p:spPr>
        <p:txBody>
          <a:bodyPr lIns="90000" tIns="45000" rIns="90000" bIns="45000"/>
          <a:lstStyle/>
          <a:p>
            <a:pPr algn="ctr">
              <a:lnSpc>
                <a:spcPct val="100000"/>
              </a:lnSpc>
            </a:pPr>
            <a:r>
              <a:rPr lang="en-US" sz="4000">
                <a:solidFill>
                  <a:srgbClr val="FFFFFF"/>
                </a:solidFill>
                <a:latin typeface="Georgia"/>
                <a:ea typeface="DejaVu Sans"/>
              </a:rPr>
              <a:t>Introduction</a:t>
            </a:r>
            <a:endParaRPr/>
          </a:p>
        </p:txBody>
      </p:sp>
      <p:sp>
        <p:nvSpPr>
          <p:cNvPr id="3" name="正方形/長方形 2"/>
          <p:cNvSpPr/>
          <p:nvPr/>
        </p:nvSpPr>
        <p:spPr>
          <a:xfrm>
            <a:off x="1144662" y="5774010"/>
            <a:ext cx="3146179" cy="646331"/>
          </a:xfrm>
          <a:prstGeom prst="rect">
            <a:avLst/>
          </a:prstGeom>
        </p:spPr>
        <p:txBody>
          <a:bodyPr wrap="square">
            <a:spAutoFit/>
          </a:bodyPr>
          <a:lstStyle/>
          <a:p>
            <a:r>
              <a:rPr lang="en-US" altLang="ja-JP" baseline="30000" dirty="0" smtClean="0">
                <a:solidFill>
                  <a:schemeClr val="bg1"/>
                </a:solidFill>
              </a:rPr>
              <a:t>137</a:t>
            </a:r>
            <a:r>
              <a:rPr lang="en-US" altLang="ja-JP" dirty="0" smtClean="0">
                <a:solidFill>
                  <a:schemeClr val="bg1"/>
                </a:solidFill>
              </a:rPr>
              <a:t>Cs limit: 100 </a:t>
            </a:r>
            <a:r>
              <a:rPr lang="en-US" altLang="ja-JP" dirty="0" err="1" smtClean="0">
                <a:solidFill>
                  <a:schemeClr val="bg1"/>
                </a:solidFill>
              </a:rPr>
              <a:t>Bq</a:t>
            </a:r>
            <a:r>
              <a:rPr lang="en-US" altLang="ja-JP" dirty="0" smtClean="0">
                <a:solidFill>
                  <a:schemeClr val="bg1"/>
                </a:solidFill>
              </a:rPr>
              <a:t>/kg</a:t>
            </a:r>
          </a:p>
          <a:p>
            <a:r>
              <a:rPr lang="en-US" altLang="ja-JP" dirty="0" smtClean="0">
                <a:solidFill>
                  <a:schemeClr val="bg1"/>
                </a:solidFill>
              </a:rPr>
              <a:t>Decide as </a:t>
            </a:r>
            <a:r>
              <a:rPr lang="en-US" altLang="ja-JP" baseline="30000" dirty="0" smtClean="0">
                <a:solidFill>
                  <a:schemeClr val="bg1"/>
                </a:solidFill>
              </a:rPr>
              <a:t>40</a:t>
            </a:r>
            <a:r>
              <a:rPr lang="en-US" altLang="ja-JP" dirty="0" smtClean="0">
                <a:solidFill>
                  <a:schemeClr val="bg1"/>
                </a:solidFill>
              </a:rPr>
              <a:t>K radioactivity</a:t>
            </a:r>
            <a:endParaRPr lang="ja-JP" altLang="en-US" dirty="0"/>
          </a:p>
        </p:txBody>
      </p:sp>
      <p:grpSp>
        <p:nvGrpSpPr>
          <p:cNvPr id="29" name="図形グループ 28"/>
          <p:cNvGrpSpPr/>
          <p:nvPr/>
        </p:nvGrpSpPr>
        <p:grpSpPr>
          <a:xfrm>
            <a:off x="144815" y="1815306"/>
            <a:ext cx="5718302" cy="3671094"/>
            <a:chOff x="144815" y="1815306"/>
            <a:chExt cx="5718302" cy="3671094"/>
          </a:xfrm>
        </p:grpSpPr>
        <p:grpSp>
          <p:nvGrpSpPr>
            <p:cNvPr id="6" name="図形グループ 5"/>
            <p:cNvGrpSpPr/>
            <p:nvPr/>
          </p:nvGrpSpPr>
          <p:grpSpPr>
            <a:xfrm>
              <a:off x="201966" y="2116667"/>
              <a:ext cx="5661151" cy="3369733"/>
              <a:chOff x="201966" y="2116667"/>
              <a:chExt cx="5661151" cy="3369733"/>
            </a:xfrm>
          </p:grpSpPr>
          <p:grpSp>
            <p:nvGrpSpPr>
              <p:cNvPr id="11" name="図形グループ 10"/>
              <p:cNvGrpSpPr/>
              <p:nvPr/>
            </p:nvGrpSpPr>
            <p:grpSpPr>
              <a:xfrm>
                <a:off x="201966" y="2116667"/>
                <a:ext cx="5661151" cy="3369733"/>
                <a:chOff x="201966" y="1761067"/>
                <a:chExt cx="6656832" cy="396240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66" y="1761067"/>
                  <a:ext cx="6656832" cy="3962400"/>
                </a:xfrm>
                <a:prstGeom prst="rect">
                  <a:avLst/>
                </a:prstGeom>
              </p:spPr>
            </p:pic>
            <p:sp>
              <p:nvSpPr>
                <p:cNvPr id="7" name="正方形/長方形 6"/>
                <p:cNvSpPr/>
                <p:nvPr/>
              </p:nvSpPr>
              <p:spPr>
                <a:xfrm>
                  <a:off x="5009991" y="2915229"/>
                  <a:ext cx="1237809" cy="646331"/>
                </a:xfrm>
                <a:prstGeom prst="rect">
                  <a:avLst/>
                </a:prstGeom>
              </p:spPr>
              <p:txBody>
                <a:bodyPr wrap="square">
                  <a:spAutoFit/>
                </a:bodyPr>
                <a:lstStyle/>
                <a:p>
                  <a:r>
                    <a:rPr lang="en-US" altLang="ja-JP" baseline="30000" dirty="0" smtClean="0"/>
                    <a:t>137</a:t>
                  </a:r>
                  <a:r>
                    <a:rPr lang="en-US" altLang="ja-JP" dirty="0" smtClean="0"/>
                    <a:t>Cs</a:t>
                  </a:r>
                </a:p>
                <a:p>
                  <a:r>
                    <a:rPr lang="en-US" altLang="ja-JP" baseline="30000" dirty="0" smtClean="0"/>
                    <a:t>40</a:t>
                  </a:r>
                  <a:r>
                    <a:rPr lang="en-US" altLang="ja-JP" dirty="0" smtClean="0"/>
                    <a:t>K</a:t>
                  </a:r>
                  <a:endParaRPr lang="ja-JP" altLang="en-US" dirty="0"/>
                </a:p>
              </p:txBody>
            </p:sp>
            <p:cxnSp>
              <p:nvCxnSpPr>
                <p:cNvPr id="10" name="直線コネクタ 9"/>
                <p:cNvCxnSpPr/>
                <p:nvPr/>
              </p:nvCxnSpPr>
              <p:spPr>
                <a:xfrm>
                  <a:off x="4436533" y="3064933"/>
                  <a:ext cx="440267" cy="0"/>
                </a:xfrm>
                <a:prstGeom prst="line">
                  <a:avLst/>
                </a:prstGeom>
                <a:ln w="38100" cmpd="sng">
                  <a:solidFill>
                    <a:schemeClr val="tx2"/>
                  </a:solidFill>
                  <a:headEnd type="none"/>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4436533" y="3386666"/>
                  <a:ext cx="440267" cy="0"/>
                </a:xfrm>
                <a:prstGeom prst="line">
                  <a:avLst/>
                </a:prstGeom>
                <a:ln w="38100" cmpd="sng">
                  <a:solidFill>
                    <a:srgbClr val="92D050"/>
                  </a:solidFill>
                  <a:headEnd type="none"/>
                </a:ln>
              </p:spPr>
              <p:style>
                <a:lnRef idx="1">
                  <a:schemeClr val="accent1"/>
                </a:lnRef>
                <a:fillRef idx="0">
                  <a:schemeClr val="accent1"/>
                </a:fillRef>
                <a:effectRef idx="0">
                  <a:schemeClr val="accent1"/>
                </a:effectRef>
                <a:fontRef idx="minor">
                  <a:schemeClr val="tx1"/>
                </a:fontRef>
              </p:style>
            </p:cxnSp>
          </p:grpSp>
          <p:sp>
            <p:nvSpPr>
              <p:cNvPr id="5" name="正方形/長方形 4"/>
              <p:cNvSpPr/>
              <p:nvPr/>
            </p:nvSpPr>
            <p:spPr>
              <a:xfrm>
                <a:off x="5024927" y="5238571"/>
                <a:ext cx="318580" cy="213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201966" y="2427006"/>
                <a:ext cx="293690" cy="477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テキスト ボックス 3"/>
            <p:cNvSpPr txBox="1"/>
            <p:nvPr/>
          </p:nvSpPr>
          <p:spPr>
            <a:xfrm>
              <a:off x="5068358" y="5117068"/>
              <a:ext cx="794759" cy="369332"/>
            </a:xfrm>
            <a:prstGeom prst="rect">
              <a:avLst/>
            </a:prstGeom>
            <a:noFill/>
          </p:spPr>
          <p:txBody>
            <a:bodyPr wrap="square" rtlCol="0">
              <a:spAutoFit/>
            </a:bodyPr>
            <a:lstStyle/>
            <a:p>
              <a:r>
                <a:rPr kumimoji="1" lang="en-US" altLang="ja-JP" smtClean="0"/>
                <a:t>Days</a:t>
              </a:r>
              <a:endParaRPr kumimoji="1" lang="ja-JP" altLang="en-US" dirty="0"/>
            </a:p>
          </p:txBody>
        </p:sp>
        <p:sp>
          <p:nvSpPr>
            <p:cNvPr id="26" name="テキスト ボックス 25"/>
            <p:cNvSpPr txBox="1"/>
            <p:nvPr/>
          </p:nvSpPr>
          <p:spPr>
            <a:xfrm rot="16200000">
              <a:off x="-67899" y="2028020"/>
              <a:ext cx="794759" cy="369332"/>
            </a:xfrm>
            <a:prstGeom prst="rect">
              <a:avLst/>
            </a:prstGeom>
            <a:noFill/>
          </p:spPr>
          <p:txBody>
            <a:bodyPr wrap="square" rtlCol="0">
              <a:spAutoFit/>
            </a:bodyPr>
            <a:lstStyle/>
            <a:p>
              <a:r>
                <a:rPr lang="en-US" altLang="ja-JP" smtClean="0"/>
                <a:t>Bq</a:t>
              </a:r>
              <a:endParaRPr kumimoji="1" lang="ja-JP" altLang="en-US" dirty="0"/>
            </a:p>
          </p:txBody>
        </p:sp>
      </p:grpSp>
      <p:sp>
        <p:nvSpPr>
          <p:cNvPr id="28" name="テキスト ボックス 27"/>
          <p:cNvSpPr txBox="1"/>
          <p:nvPr/>
        </p:nvSpPr>
        <p:spPr>
          <a:xfrm>
            <a:off x="1237938" y="1482324"/>
            <a:ext cx="3589206" cy="369332"/>
          </a:xfrm>
          <a:prstGeom prst="rect">
            <a:avLst/>
          </a:prstGeom>
          <a:noFill/>
        </p:spPr>
        <p:txBody>
          <a:bodyPr wrap="square" rtlCol="0">
            <a:spAutoFit/>
          </a:bodyPr>
          <a:lstStyle/>
          <a:p>
            <a:r>
              <a:rPr kumimoji="1" lang="en-US" altLang="ja-JP" dirty="0" smtClean="0">
                <a:solidFill>
                  <a:schemeClr val="bg1"/>
                </a:solidFill>
              </a:rPr>
              <a:t>Radioactivity in </a:t>
            </a:r>
            <a:r>
              <a:rPr kumimoji="1" lang="en-US" altLang="ja-JP" smtClean="0">
                <a:solidFill>
                  <a:schemeClr val="bg1"/>
                </a:solidFill>
              </a:rPr>
              <a:t>body everyday</a:t>
            </a:r>
            <a:endParaRPr kumimoji="1" lang="ja-JP" altLang="en-US" dirty="0">
              <a:solidFill>
                <a:schemeClr val="bg1"/>
              </a:solidFill>
            </a:endParaRPr>
          </a:p>
        </p:txBody>
      </p:sp>
    </p:spTree>
    <p:extLst>
      <p:ext uri="{BB962C8B-B14F-4D97-AF65-F5344CB8AC3E}">
        <p14:creationId xmlns:p14="http://schemas.microsoft.com/office/powerpoint/2010/main" val="30511511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図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7800" y="2114023"/>
            <a:ext cx="5661151" cy="3369732"/>
          </a:xfrm>
          <a:prstGeom prst="rect">
            <a:avLst/>
          </a:prstGeom>
        </p:spPr>
      </p:pic>
      <p:sp>
        <p:nvSpPr>
          <p:cNvPr id="143" name="CustomShape 1"/>
          <p:cNvSpPr/>
          <p:nvPr/>
        </p:nvSpPr>
        <p:spPr>
          <a:xfrm>
            <a:off x="3369600" y="540000"/>
            <a:ext cx="5756400" cy="697320"/>
          </a:xfrm>
          <a:prstGeom prst="rect">
            <a:avLst/>
          </a:prstGeom>
        </p:spPr>
        <p:txBody>
          <a:bodyPr lIns="90000" tIns="45000" rIns="90000" bIns="45000"/>
          <a:lstStyle/>
          <a:p>
            <a:pPr algn="ctr">
              <a:lnSpc>
                <a:spcPct val="100000"/>
              </a:lnSpc>
            </a:pPr>
            <a:r>
              <a:rPr lang="en-US" sz="4000">
                <a:solidFill>
                  <a:srgbClr val="FFFFFF"/>
                </a:solidFill>
                <a:latin typeface="Georgia"/>
                <a:ea typeface="DejaVu Sans"/>
              </a:rPr>
              <a:t>Introduction</a:t>
            </a:r>
            <a:endParaRPr/>
          </a:p>
        </p:txBody>
      </p:sp>
      <p:sp>
        <p:nvSpPr>
          <p:cNvPr id="8" name="正方形/長方形 7"/>
          <p:cNvSpPr/>
          <p:nvPr/>
        </p:nvSpPr>
        <p:spPr>
          <a:xfrm>
            <a:off x="7825952" y="2642405"/>
            <a:ext cx="1063566" cy="923330"/>
          </a:xfrm>
          <a:prstGeom prst="rect">
            <a:avLst/>
          </a:prstGeom>
        </p:spPr>
        <p:txBody>
          <a:bodyPr wrap="square">
            <a:spAutoFit/>
          </a:bodyPr>
          <a:lstStyle/>
          <a:p>
            <a:r>
              <a:rPr lang="en-US" altLang="ja-JP" baseline="30000" dirty="0" smtClean="0"/>
              <a:t>137</a:t>
            </a:r>
            <a:r>
              <a:rPr lang="en-US" altLang="ja-JP" dirty="0" smtClean="0"/>
              <a:t>Cs</a:t>
            </a:r>
          </a:p>
          <a:p>
            <a:r>
              <a:rPr lang="en-US" altLang="ja-JP" baseline="30000" dirty="0" smtClean="0"/>
              <a:t>40</a:t>
            </a:r>
            <a:r>
              <a:rPr lang="en-US" altLang="ja-JP" dirty="0" smtClean="0"/>
              <a:t>K</a:t>
            </a:r>
          </a:p>
          <a:p>
            <a:r>
              <a:rPr lang="en-US" altLang="ja-JP" baseline="30000" dirty="0" smtClean="0"/>
              <a:t>90</a:t>
            </a:r>
            <a:r>
              <a:rPr lang="en-US" altLang="ja-JP" dirty="0" smtClean="0"/>
              <a:t>Sr</a:t>
            </a:r>
            <a:endParaRPr lang="ja-JP" altLang="en-US" dirty="0"/>
          </a:p>
        </p:txBody>
      </p:sp>
      <p:cxnSp>
        <p:nvCxnSpPr>
          <p:cNvPr id="9" name="直線コネクタ 8"/>
          <p:cNvCxnSpPr/>
          <p:nvPr/>
        </p:nvCxnSpPr>
        <p:spPr>
          <a:xfrm>
            <a:off x="7252493" y="2792109"/>
            <a:ext cx="378292" cy="1"/>
          </a:xfrm>
          <a:prstGeom prst="line">
            <a:avLst/>
          </a:prstGeom>
          <a:ln w="38100" cmpd="sng">
            <a:solidFill>
              <a:schemeClr val="tx2"/>
            </a:solidFill>
            <a:headEnd type="none"/>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7252493" y="3113842"/>
            <a:ext cx="378292" cy="1"/>
          </a:xfrm>
          <a:prstGeom prst="line">
            <a:avLst/>
          </a:prstGeom>
          <a:ln w="38100" cmpd="sng">
            <a:solidFill>
              <a:srgbClr val="92D050"/>
            </a:solidFill>
            <a:headEnd type="none"/>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7252496" y="3418639"/>
            <a:ext cx="378292" cy="1"/>
          </a:xfrm>
          <a:prstGeom prst="line">
            <a:avLst/>
          </a:prstGeom>
          <a:ln w="38100" cmpd="sng">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3" name="直線コネクタ 2"/>
          <p:cNvCxnSpPr/>
          <p:nvPr/>
        </p:nvCxnSpPr>
        <p:spPr>
          <a:xfrm flipV="1">
            <a:off x="10945707" y="2427007"/>
            <a:ext cx="0" cy="2811564"/>
          </a:xfrm>
          <a:prstGeom prst="line">
            <a:avLst/>
          </a:prstGeom>
          <a:ln w="254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45" name="正方形/長方形 44"/>
          <p:cNvSpPr/>
          <p:nvPr/>
        </p:nvSpPr>
        <p:spPr>
          <a:xfrm>
            <a:off x="1144662" y="5774010"/>
            <a:ext cx="3146179" cy="646331"/>
          </a:xfrm>
          <a:prstGeom prst="rect">
            <a:avLst/>
          </a:prstGeom>
        </p:spPr>
        <p:txBody>
          <a:bodyPr wrap="square">
            <a:spAutoFit/>
          </a:bodyPr>
          <a:lstStyle/>
          <a:p>
            <a:r>
              <a:rPr lang="en-US" altLang="ja-JP" baseline="30000" dirty="0" smtClean="0">
                <a:solidFill>
                  <a:schemeClr val="bg1"/>
                </a:solidFill>
              </a:rPr>
              <a:t>90</a:t>
            </a:r>
            <a:r>
              <a:rPr lang="en-US" altLang="ja-JP" dirty="0" smtClean="0">
                <a:solidFill>
                  <a:schemeClr val="bg1"/>
                </a:solidFill>
              </a:rPr>
              <a:t>Sr limit: no decided</a:t>
            </a:r>
          </a:p>
          <a:p>
            <a:r>
              <a:rPr lang="en-US" altLang="ja-JP" dirty="0" smtClean="0">
                <a:solidFill>
                  <a:schemeClr val="bg1"/>
                </a:solidFill>
              </a:rPr>
              <a:t>If we take 100 </a:t>
            </a:r>
            <a:r>
              <a:rPr lang="en-US" altLang="ja-JP" dirty="0" err="1" smtClean="0">
                <a:solidFill>
                  <a:schemeClr val="bg1"/>
                </a:solidFill>
              </a:rPr>
              <a:t>Bq</a:t>
            </a:r>
            <a:r>
              <a:rPr lang="en-US" altLang="ja-JP" dirty="0" smtClean="0">
                <a:solidFill>
                  <a:schemeClr val="bg1"/>
                </a:solidFill>
              </a:rPr>
              <a:t>/kg </a:t>
            </a:r>
            <a:r>
              <a:rPr lang="en-US" altLang="ja-JP" baseline="30000" dirty="0" smtClean="0">
                <a:solidFill>
                  <a:schemeClr val="bg1"/>
                </a:solidFill>
              </a:rPr>
              <a:t>90</a:t>
            </a:r>
            <a:r>
              <a:rPr lang="en-US" altLang="ja-JP" dirty="0" smtClean="0">
                <a:solidFill>
                  <a:schemeClr val="bg1"/>
                </a:solidFill>
              </a:rPr>
              <a:t>Sr …</a:t>
            </a:r>
          </a:p>
        </p:txBody>
      </p:sp>
      <p:sp>
        <p:nvSpPr>
          <p:cNvPr id="46" name="テキスト ボックス 45"/>
          <p:cNvSpPr txBox="1"/>
          <p:nvPr/>
        </p:nvSpPr>
        <p:spPr>
          <a:xfrm>
            <a:off x="1237938" y="1482324"/>
            <a:ext cx="3589206" cy="369332"/>
          </a:xfrm>
          <a:prstGeom prst="rect">
            <a:avLst/>
          </a:prstGeom>
          <a:noFill/>
        </p:spPr>
        <p:txBody>
          <a:bodyPr wrap="square" rtlCol="0">
            <a:spAutoFit/>
          </a:bodyPr>
          <a:lstStyle/>
          <a:p>
            <a:r>
              <a:rPr kumimoji="1" lang="en-US" altLang="ja-JP" dirty="0" smtClean="0">
                <a:solidFill>
                  <a:schemeClr val="bg1"/>
                </a:solidFill>
              </a:rPr>
              <a:t>Radioactivity in </a:t>
            </a:r>
            <a:r>
              <a:rPr kumimoji="1" lang="en-US" altLang="ja-JP" smtClean="0">
                <a:solidFill>
                  <a:schemeClr val="bg1"/>
                </a:solidFill>
              </a:rPr>
              <a:t>body everyday</a:t>
            </a:r>
            <a:endParaRPr kumimoji="1" lang="ja-JP" altLang="en-US" dirty="0">
              <a:solidFill>
                <a:schemeClr val="bg1"/>
              </a:solidFill>
            </a:endParaRPr>
          </a:p>
        </p:txBody>
      </p:sp>
      <p:sp>
        <p:nvSpPr>
          <p:cNvPr id="47" name="テキスト ボックス 46"/>
          <p:cNvSpPr txBox="1"/>
          <p:nvPr/>
        </p:nvSpPr>
        <p:spPr>
          <a:xfrm>
            <a:off x="7265061" y="1452810"/>
            <a:ext cx="3589206" cy="369332"/>
          </a:xfrm>
          <a:prstGeom prst="rect">
            <a:avLst/>
          </a:prstGeom>
          <a:noFill/>
        </p:spPr>
        <p:txBody>
          <a:bodyPr wrap="square" rtlCol="0">
            <a:spAutoFit/>
          </a:bodyPr>
          <a:lstStyle/>
          <a:p>
            <a:r>
              <a:rPr kumimoji="1" lang="en-US" altLang="ja-JP" dirty="0" smtClean="0">
                <a:solidFill>
                  <a:schemeClr val="bg1"/>
                </a:solidFill>
              </a:rPr>
              <a:t>Integral Exposures (</a:t>
            </a:r>
            <a:r>
              <a:rPr kumimoji="1" lang="en-US" altLang="ja-JP" dirty="0" err="1" smtClean="0">
                <a:solidFill>
                  <a:schemeClr val="bg1"/>
                </a:solidFill>
              </a:rPr>
              <a:t>mSv</a:t>
            </a:r>
            <a:r>
              <a:rPr kumimoji="1" lang="en-US" altLang="ja-JP" dirty="0" smtClean="0">
                <a:solidFill>
                  <a:schemeClr val="bg1"/>
                </a:solidFill>
              </a:rPr>
              <a:t>) </a:t>
            </a:r>
            <a:endParaRPr kumimoji="1" lang="ja-JP" altLang="en-US" dirty="0">
              <a:solidFill>
                <a:schemeClr val="bg1"/>
              </a:solidFill>
            </a:endParaRPr>
          </a:p>
        </p:txBody>
      </p:sp>
      <p:grpSp>
        <p:nvGrpSpPr>
          <p:cNvPr id="48" name="図形グループ 47"/>
          <p:cNvGrpSpPr/>
          <p:nvPr/>
        </p:nvGrpSpPr>
        <p:grpSpPr>
          <a:xfrm>
            <a:off x="144815" y="1815306"/>
            <a:ext cx="5718302" cy="3671094"/>
            <a:chOff x="144815" y="1815306"/>
            <a:chExt cx="5718302" cy="3671094"/>
          </a:xfrm>
        </p:grpSpPr>
        <p:grpSp>
          <p:nvGrpSpPr>
            <p:cNvPr id="49" name="図形グループ 48"/>
            <p:cNvGrpSpPr/>
            <p:nvPr/>
          </p:nvGrpSpPr>
          <p:grpSpPr>
            <a:xfrm>
              <a:off x="201966" y="2116667"/>
              <a:ext cx="5661151" cy="3369733"/>
              <a:chOff x="201966" y="2116667"/>
              <a:chExt cx="5661151" cy="3369733"/>
            </a:xfrm>
          </p:grpSpPr>
          <p:grpSp>
            <p:nvGrpSpPr>
              <p:cNvPr id="52" name="図形グループ 51"/>
              <p:cNvGrpSpPr/>
              <p:nvPr/>
            </p:nvGrpSpPr>
            <p:grpSpPr>
              <a:xfrm>
                <a:off x="201966" y="2116667"/>
                <a:ext cx="5661151" cy="3369733"/>
                <a:chOff x="201966" y="1761067"/>
                <a:chExt cx="6656832" cy="3962400"/>
              </a:xfrm>
            </p:grpSpPr>
            <p:pic>
              <p:nvPicPr>
                <p:cNvPr id="55" name="図 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966" y="1761067"/>
                  <a:ext cx="6656832" cy="3962400"/>
                </a:xfrm>
                <a:prstGeom prst="rect">
                  <a:avLst/>
                </a:prstGeom>
              </p:spPr>
            </p:pic>
            <p:sp>
              <p:nvSpPr>
                <p:cNvPr id="56" name="正方形/長方形 55"/>
                <p:cNvSpPr/>
                <p:nvPr/>
              </p:nvSpPr>
              <p:spPr>
                <a:xfrm>
                  <a:off x="5009991" y="2915229"/>
                  <a:ext cx="1237809" cy="646331"/>
                </a:xfrm>
                <a:prstGeom prst="rect">
                  <a:avLst/>
                </a:prstGeom>
              </p:spPr>
              <p:txBody>
                <a:bodyPr wrap="square">
                  <a:spAutoFit/>
                </a:bodyPr>
                <a:lstStyle/>
                <a:p>
                  <a:r>
                    <a:rPr lang="en-US" altLang="ja-JP" baseline="30000" dirty="0" smtClean="0"/>
                    <a:t>137</a:t>
                  </a:r>
                  <a:r>
                    <a:rPr lang="en-US" altLang="ja-JP" dirty="0" smtClean="0"/>
                    <a:t>Cs</a:t>
                  </a:r>
                </a:p>
                <a:p>
                  <a:r>
                    <a:rPr lang="en-US" altLang="ja-JP" baseline="30000" dirty="0" smtClean="0"/>
                    <a:t>40</a:t>
                  </a:r>
                  <a:r>
                    <a:rPr lang="en-US" altLang="ja-JP" dirty="0" smtClean="0"/>
                    <a:t>K</a:t>
                  </a:r>
                  <a:endParaRPr lang="ja-JP" altLang="en-US" dirty="0"/>
                </a:p>
              </p:txBody>
            </p:sp>
            <p:cxnSp>
              <p:nvCxnSpPr>
                <p:cNvPr id="57" name="直線コネクタ 56"/>
                <p:cNvCxnSpPr/>
                <p:nvPr/>
              </p:nvCxnSpPr>
              <p:spPr>
                <a:xfrm>
                  <a:off x="4436533" y="3064933"/>
                  <a:ext cx="440267" cy="0"/>
                </a:xfrm>
                <a:prstGeom prst="line">
                  <a:avLst/>
                </a:prstGeom>
                <a:ln w="38100" cmpd="sng">
                  <a:solidFill>
                    <a:schemeClr val="tx2"/>
                  </a:solidFill>
                  <a:headEnd type="none"/>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4436533" y="3386666"/>
                  <a:ext cx="440267" cy="0"/>
                </a:xfrm>
                <a:prstGeom prst="line">
                  <a:avLst/>
                </a:prstGeom>
                <a:ln w="38100" cmpd="sng">
                  <a:solidFill>
                    <a:srgbClr val="92D050"/>
                  </a:solidFill>
                  <a:headEnd type="none"/>
                </a:ln>
              </p:spPr>
              <p:style>
                <a:lnRef idx="1">
                  <a:schemeClr val="accent1"/>
                </a:lnRef>
                <a:fillRef idx="0">
                  <a:schemeClr val="accent1"/>
                </a:fillRef>
                <a:effectRef idx="0">
                  <a:schemeClr val="accent1"/>
                </a:effectRef>
                <a:fontRef idx="minor">
                  <a:schemeClr val="tx1"/>
                </a:fontRef>
              </p:style>
            </p:cxnSp>
          </p:grpSp>
          <p:sp>
            <p:nvSpPr>
              <p:cNvPr id="53" name="正方形/長方形 52"/>
              <p:cNvSpPr/>
              <p:nvPr/>
            </p:nvSpPr>
            <p:spPr>
              <a:xfrm>
                <a:off x="5024927" y="5238571"/>
                <a:ext cx="318580" cy="213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201966" y="2427006"/>
                <a:ext cx="293690" cy="477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 name="テキスト ボックス 49"/>
            <p:cNvSpPr txBox="1"/>
            <p:nvPr/>
          </p:nvSpPr>
          <p:spPr>
            <a:xfrm>
              <a:off x="5068358" y="5117068"/>
              <a:ext cx="794759" cy="369332"/>
            </a:xfrm>
            <a:prstGeom prst="rect">
              <a:avLst/>
            </a:prstGeom>
            <a:noFill/>
          </p:spPr>
          <p:txBody>
            <a:bodyPr wrap="square" rtlCol="0">
              <a:spAutoFit/>
            </a:bodyPr>
            <a:lstStyle/>
            <a:p>
              <a:r>
                <a:rPr kumimoji="1" lang="en-US" altLang="ja-JP" smtClean="0"/>
                <a:t>Days</a:t>
              </a:r>
              <a:endParaRPr kumimoji="1" lang="ja-JP" altLang="en-US" dirty="0"/>
            </a:p>
          </p:txBody>
        </p:sp>
        <p:sp>
          <p:nvSpPr>
            <p:cNvPr id="51" name="テキスト ボックス 50"/>
            <p:cNvSpPr txBox="1"/>
            <p:nvPr/>
          </p:nvSpPr>
          <p:spPr>
            <a:xfrm rot="16200000">
              <a:off x="-67899" y="2028020"/>
              <a:ext cx="794759" cy="369332"/>
            </a:xfrm>
            <a:prstGeom prst="rect">
              <a:avLst/>
            </a:prstGeom>
            <a:noFill/>
          </p:spPr>
          <p:txBody>
            <a:bodyPr wrap="square" rtlCol="0">
              <a:spAutoFit/>
            </a:bodyPr>
            <a:lstStyle/>
            <a:p>
              <a:r>
                <a:rPr lang="en-US" altLang="ja-JP" smtClean="0"/>
                <a:t>Bq</a:t>
              </a:r>
              <a:endParaRPr kumimoji="1" lang="ja-JP" altLang="en-US" dirty="0"/>
            </a:p>
          </p:txBody>
        </p:sp>
      </p:grpSp>
      <p:sp>
        <p:nvSpPr>
          <p:cNvPr id="71" name="正方形/長方形 70"/>
          <p:cNvSpPr/>
          <p:nvPr/>
        </p:nvSpPr>
        <p:spPr>
          <a:xfrm>
            <a:off x="11033760" y="5238571"/>
            <a:ext cx="548640" cy="213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10957560" y="5160727"/>
            <a:ext cx="794759" cy="369332"/>
          </a:xfrm>
          <a:prstGeom prst="rect">
            <a:avLst/>
          </a:prstGeom>
          <a:noFill/>
        </p:spPr>
        <p:txBody>
          <a:bodyPr wrap="square" rtlCol="0">
            <a:spAutoFit/>
          </a:bodyPr>
          <a:lstStyle/>
          <a:p>
            <a:r>
              <a:rPr kumimoji="1" lang="en-US" altLang="ja-JP" smtClean="0"/>
              <a:t>Days</a:t>
            </a:r>
            <a:endParaRPr kumimoji="1" lang="ja-JP" altLang="en-US" dirty="0"/>
          </a:p>
        </p:txBody>
      </p:sp>
      <p:sp>
        <p:nvSpPr>
          <p:cNvPr id="74" name="正方形/長方形 73"/>
          <p:cNvSpPr/>
          <p:nvPr/>
        </p:nvSpPr>
        <p:spPr>
          <a:xfrm>
            <a:off x="6247799" y="2451930"/>
            <a:ext cx="328841" cy="1113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p:cNvSpPr txBox="1"/>
          <p:nvPr/>
        </p:nvSpPr>
        <p:spPr>
          <a:xfrm rot="16200000">
            <a:off x="4975472" y="3258946"/>
            <a:ext cx="2935399" cy="369332"/>
          </a:xfrm>
          <a:prstGeom prst="rect">
            <a:avLst/>
          </a:prstGeom>
          <a:noFill/>
        </p:spPr>
        <p:txBody>
          <a:bodyPr wrap="square" rtlCol="0">
            <a:spAutoFit/>
          </a:bodyPr>
          <a:lstStyle/>
          <a:p>
            <a:r>
              <a:rPr kumimoji="1" lang="en-US" altLang="ja-JP" dirty="0" smtClean="0"/>
              <a:t>Integral Exposure (</a:t>
            </a:r>
            <a:r>
              <a:rPr kumimoji="1" lang="en-US" altLang="ja-JP" dirty="0" err="1" smtClean="0"/>
              <a:t>mSv</a:t>
            </a:r>
            <a:r>
              <a:rPr kumimoji="1" lang="en-US" altLang="ja-JP" dirty="0" smtClean="0"/>
              <a:t>)</a:t>
            </a:r>
            <a:endParaRPr kumimoji="1" lang="ja-JP" altLang="en-US" dirty="0"/>
          </a:p>
        </p:txBody>
      </p:sp>
      <p:sp>
        <p:nvSpPr>
          <p:cNvPr id="80" name="テキスト ボックス 79"/>
          <p:cNvSpPr txBox="1"/>
          <p:nvPr/>
        </p:nvSpPr>
        <p:spPr>
          <a:xfrm>
            <a:off x="10957560" y="2427006"/>
            <a:ext cx="951391" cy="369332"/>
          </a:xfrm>
          <a:prstGeom prst="rect">
            <a:avLst/>
          </a:prstGeom>
          <a:noFill/>
        </p:spPr>
        <p:txBody>
          <a:bodyPr wrap="square" rtlCol="0">
            <a:spAutoFit/>
          </a:bodyPr>
          <a:lstStyle/>
          <a:p>
            <a:r>
              <a:rPr kumimoji="1" lang="en-US" altLang="ja-JP" smtClean="0"/>
              <a:t>A year</a:t>
            </a:r>
            <a:endParaRPr kumimoji="1" lang="ja-JP" altLang="en-US" dirty="0"/>
          </a:p>
        </p:txBody>
      </p:sp>
      <p:grpSp>
        <p:nvGrpSpPr>
          <p:cNvPr id="81" name="図形グループ 80"/>
          <p:cNvGrpSpPr/>
          <p:nvPr/>
        </p:nvGrpSpPr>
        <p:grpSpPr>
          <a:xfrm>
            <a:off x="148270" y="1815306"/>
            <a:ext cx="5714280" cy="3671094"/>
            <a:chOff x="148270" y="1815306"/>
            <a:chExt cx="5714280" cy="3671094"/>
          </a:xfrm>
        </p:grpSpPr>
        <p:pic>
          <p:nvPicPr>
            <p:cNvPr id="82" name="図 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397" y="2096660"/>
              <a:ext cx="5661153" cy="3369733"/>
            </a:xfrm>
            <a:prstGeom prst="rect">
              <a:avLst/>
            </a:prstGeom>
          </p:spPr>
        </p:pic>
        <p:sp>
          <p:nvSpPr>
            <p:cNvPr id="83" name="正方形/長方形 82"/>
            <p:cNvSpPr/>
            <p:nvPr/>
          </p:nvSpPr>
          <p:spPr>
            <a:xfrm>
              <a:off x="5026178" y="5171439"/>
              <a:ext cx="318580" cy="213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5067791" y="5117068"/>
              <a:ext cx="794759" cy="369332"/>
            </a:xfrm>
            <a:prstGeom prst="rect">
              <a:avLst/>
            </a:prstGeom>
            <a:noFill/>
          </p:spPr>
          <p:txBody>
            <a:bodyPr wrap="square" rtlCol="0">
              <a:spAutoFit/>
            </a:bodyPr>
            <a:lstStyle/>
            <a:p>
              <a:r>
                <a:rPr kumimoji="1" lang="en-US" altLang="ja-JP" smtClean="0"/>
                <a:t>Days</a:t>
              </a:r>
              <a:endParaRPr kumimoji="1" lang="ja-JP" altLang="en-US" dirty="0"/>
            </a:p>
          </p:txBody>
        </p:sp>
        <p:sp>
          <p:nvSpPr>
            <p:cNvPr id="85" name="正方形/長方形 84"/>
            <p:cNvSpPr/>
            <p:nvPr/>
          </p:nvSpPr>
          <p:spPr>
            <a:xfrm>
              <a:off x="382091" y="2429533"/>
              <a:ext cx="356748" cy="361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p:cNvSpPr txBox="1"/>
            <p:nvPr/>
          </p:nvSpPr>
          <p:spPr>
            <a:xfrm rot="16200000">
              <a:off x="-64444" y="2028020"/>
              <a:ext cx="794759" cy="369332"/>
            </a:xfrm>
            <a:prstGeom prst="rect">
              <a:avLst/>
            </a:prstGeom>
            <a:noFill/>
          </p:spPr>
          <p:txBody>
            <a:bodyPr wrap="square" rtlCol="0">
              <a:spAutoFit/>
            </a:bodyPr>
            <a:lstStyle/>
            <a:p>
              <a:r>
                <a:rPr lang="en-US" altLang="ja-JP" dirty="0" err="1" smtClean="0"/>
                <a:t>Bq</a:t>
              </a:r>
              <a:endParaRPr kumimoji="1" lang="ja-JP" altLang="en-US" dirty="0"/>
            </a:p>
          </p:txBody>
        </p:sp>
        <p:sp>
          <p:nvSpPr>
            <p:cNvPr id="87" name="正方形/長方形 86"/>
            <p:cNvSpPr/>
            <p:nvPr/>
          </p:nvSpPr>
          <p:spPr>
            <a:xfrm>
              <a:off x="4291538" y="3089573"/>
              <a:ext cx="1052653" cy="785215"/>
            </a:xfrm>
            <a:prstGeom prst="rect">
              <a:avLst/>
            </a:prstGeom>
          </p:spPr>
          <p:txBody>
            <a:bodyPr wrap="square">
              <a:spAutoFit/>
            </a:bodyPr>
            <a:lstStyle/>
            <a:p>
              <a:r>
                <a:rPr lang="en-US" altLang="ja-JP" baseline="30000" dirty="0" smtClean="0"/>
                <a:t>137</a:t>
              </a:r>
              <a:r>
                <a:rPr lang="en-US" altLang="ja-JP" dirty="0" smtClean="0"/>
                <a:t>Cs</a:t>
              </a:r>
            </a:p>
            <a:p>
              <a:r>
                <a:rPr lang="en-US" altLang="ja-JP" baseline="30000" dirty="0" smtClean="0"/>
                <a:t>40</a:t>
              </a:r>
              <a:r>
                <a:rPr lang="en-US" altLang="ja-JP" dirty="0" smtClean="0"/>
                <a:t>K</a:t>
              </a:r>
            </a:p>
            <a:p>
              <a:r>
                <a:rPr lang="en-US" altLang="ja-JP" baseline="30000" dirty="0" smtClean="0"/>
                <a:t>90</a:t>
              </a:r>
              <a:r>
                <a:rPr lang="en-US" altLang="ja-JP" dirty="0" smtClean="0"/>
                <a:t>Sr</a:t>
              </a:r>
              <a:endParaRPr lang="ja-JP" altLang="en-US" dirty="0"/>
            </a:p>
          </p:txBody>
        </p:sp>
        <p:cxnSp>
          <p:nvCxnSpPr>
            <p:cNvPr id="88" name="直線コネクタ 87"/>
            <p:cNvCxnSpPr/>
            <p:nvPr/>
          </p:nvCxnSpPr>
          <p:spPr>
            <a:xfrm>
              <a:off x="3803860" y="3216883"/>
              <a:ext cx="374410" cy="0"/>
            </a:xfrm>
            <a:prstGeom prst="line">
              <a:avLst/>
            </a:prstGeom>
            <a:ln w="38100" cmpd="sng">
              <a:solidFill>
                <a:schemeClr val="tx2"/>
              </a:solidFill>
              <a:headEnd type="none"/>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3803860" y="3490490"/>
              <a:ext cx="374410" cy="0"/>
            </a:xfrm>
            <a:prstGeom prst="line">
              <a:avLst/>
            </a:prstGeom>
            <a:ln w="38100" cmpd="sng">
              <a:solidFill>
                <a:srgbClr val="92D050"/>
              </a:solidFill>
              <a:headEnd type="none"/>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3803863" y="3749695"/>
              <a:ext cx="374410" cy="0"/>
            </a:xfrm>
            <a:prstGeom prst="line">
              <a:avLst/>
            </a:prstGeom>
            <a:ln w="38100" cmpd="sng">
              <a:solidFill>
                <a:srgbClr val="FF0000"/>
              </a:solidFill>
              <a:headEnd type="none"/>
            </a:ln>
          </p:spPr>
          <p:style>
            <a:lnRef idx="1">
              <a:schemeClr val="accent1"/>
            </a:lnRef>
            <a:fillRef idx="0">
              <a:schemeClr val="accent1"/>
            </a:fillRef>
            <a:effectRef idx="0">
              <a:schemeClr val="accent1"/>
            </a:effectRef>
            <a:fontRef idx="minor">
              <a:schemeClr val="tx1"/>
            </a:fontRef>
          </p:style>
        </p:cxnSp>
      </p:grpSp>
      <p:sp>
        <p:nvSpPr>
          <p:cNvPr id="91" name="正方形/長方形 90"/>
          <p:cNvSpPr/>
          <p:nvPr/>
        </p:nvSpPr>
        <p:spPr>
          <a:xfrm>
            <a:off x="6679497" y="5700176"/>
            <a:ext cx="4797755" cy="923330"/>
          </a:xfrm>
          <a:prstGeom prst="rect">
            <a:avLst/>
          </a:prstGeom>
        </p:spPr>
        <p:txBody>
          <a:bodyPr wrap="square">
            <a:spAutoFit/>
          </a:bodyPr>
          <a:lstStyle/>
          <a:p>
            <a:r>
              <a:rPr lang="en-US" altLang="ja-JP" dirty="0" smtClean="0">
                <a:solidFill>
                  <a:schemeClr val="bg1"/>
                </a:solidFill>
              </a:rPr>
              <a:t>- </a:t>
            </a:r>
            <a:r>
              <a:rPr lang="en-US" altLang="ja-JP" baseline="30000" dirty="0" smtClean="0">
                <a:solidFill>
                  <a:schemeClr val="bg1"/>
                </a:solidFill>
              </a:rPr>
              <a:t>90</a:t>
            </a:r>
            <a:r>
              <a:rPr lang="en-US" altLang="ja-JP" dirty="0" smtClean="0">
                <a:solidFill>
                  <a:schemeClr val="bg1"/>
                </a:solidFill>
              </a:rPr>
              <a:t>Sr accumulates into the born.</a:t>
            </a:r>
            <a:endParaRPr lang="en-US" altLang="ja-JP" dirty="0">
              <a:solidFill>
                <a:schemeClr val="bg1"/>
              </a:solidFill>
            </a:endParaRPr>
          </a:p>
          <a:p>
            <a:r>
              <a:rPr lang="en-US" altLang="ja-JP" dirty="0" smtClean="0">
                <a:solidFill>
                  <a:schemeClr val="bg1"/>
                </a:solidFill>
              </a:rPr>
              <a:t>- Integral exposure per year is more than  natural radiation.</a:t>
            </a:r>
          </a:p>
        </p:txBody>
      </p:sp>
    </p:spTree>
    <p:extLst>
      <p:ext uri="{BB962C8B-B14F-4D97-AF65-F5344CB8AC3E}">
        <p14:creationId xmlns:p14="http://schemas.microsoft.com/office/powerpoint/2010/main" val="45925801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3369600" y="540000"/>
            <a:ext cx="5756400" cy="697320"/>
          </a:xfrm>
          <a:prstGeom prst="rect">
            <a:avLst/>
          </a:prstGeom>
        </p:spPr>
        <p:txBody>
          <a:bodyPr lIns="90000" tIns="45000" rIns="90000" bIns="45000"/>
          <a:lstStyle/>
          <a:p>
            <a:pPr algn="ctr">
              <a:lnSpc>
                <a:spcPct val="100000"/>
              </a:lnSpc>
            </a:pPr>
            <a:r>
              <a:rPr lang="en-US" sz="4000">
                <a:solidFill>
                  <a:srgbClr val="FFFFFF"/>
                </a:solidFill>
                <a:latin typeface="Georgia"/>
                <a:ea typeface="DejaVu Sans"/>
              </a:rPr>
              <a:t>Introduction</a:t>
            </a:r>
            <a:endParaRPr/>
          </a:p>
        </p:txBody>
      </p:sp>
      <p:sp>
        <p:nvSpPr>
          <p:cNvPr id="45" name="正方形/長方形 44"/>
          <p:cNvSpPr/>
          <p:nvPr/>
        </p:nvSpPr>
        <p:spPr>
          <a:xfrm>
            <a:off x="940552" y="5760006"/>
            <a:ext cx="4524618" cy="646331"/>
          </a:xfrm>
          <a:prstGeom prst="rect">
            <a:avLst/>
          </a:prstGeom>
        </p:spPr>
        <p:txBody>
          <a:bodyPr wrap="square">
            <a:spAutoFit/>
          </a:bodyPr>
          <a:lstStyle/>
          <a:p>
            <a:r>
              <a:rPr lang="en-US" altLang="ja-JP" dirty="0">
                <a:solidFill>
                  <a:schemeClr val="bg1"/>
                </a:solidFill>
              </a:rPr>
              <a:t>Lifelong </a:t>
            </a:r>
            <a:r>
              <a:rPr lang="en-US" altLang="ja-JP" dirty="0" smtClean="0">
                <a:solidFill>
                  <a:schemeClr val="bg1"/>
                </a:solidFill>
              </a:rPr>
              <a:t>exposure (50 years)</a:t>
            </a:r>
          </a:p>
          <a:p>
            <a:r>
              <a:rPr lang="en-US" altLang="ja-JP" dirty="0" smtClean="0">
                <a:solidFill>
                  <a:schemeClr val="bg1"/>
                </a:solidFill>
              </a:rPr>
              <a:t>If it is perceive to take </a:t>
            </a:r>
            <a:r>
              <a:rPr lang="en-US" altLang="ja-JP" baseline="30000" dirty="0" smtClean="0">
                <a:solidFill>
                  <a:schemeClr val="bg1"/>
                </a:solidFill>
              </a:rPr>
              <a:t>90</a:t>
            </a:r>
            <a:r>
              <a:rPr lang="en-US" altLang="ja-JP" dirty="0" smtClean="0">
                <a:solidFill>
                  <a:schemeClr val="bg1"/>
                </a:solidFill>
              </a:rPr>
              <a:t>Sr and stop…</a:t>
            </a:r>
          </a:p>
        </p:txBody>
      </p:sp>
      <p:sp>
        <p:nvSpPr>
          <p:cNvPr id="46" name="テキスト ボックス 45"/>
          <p:cNvSpPr txBox="1"/>
          <p:nvPr/>
        </p:nvSpPr>
        <p:spPr>
          <a:xfrm>
            <a:off x="1237938" y="1482324"/>
            <a:ext cx="3589206" cy="369332"/>
          </a:xfrm>
          <a:prstGeom prst="rect">
            <a:avLst/>
          </a:prstGeom>
          <a:noFill/>
        </p:spPr>
        <p:txBody>
          <a:bodyPr wrap="square" rtlCol="0">
            <a:spAutoFit/>
          </a:bodyPr>
          <a:lstStyle/>
          <a:p>
            <a:r>
              <a:rPr kumimoji="1" lang="en-US" altLang="ja-JP" dirty="0" smtClean="0">
                <a:solidFill>
                  <a:schemeClr val="bg1"/>
                </a:solidFill>
              </a:rPr>
              <a:t>Radioactivity in </a:t>
            </a:r>
            <a:r>
              <a:rPr kumimoji="1" lang="en-US" altLang="ja-JP" smtClean="0">
                <a:solidFill>
                  <a:schemeClr val="bg1"/>
                </a:solidFill>
              </a:rPr>
              <a:t>body everyday</a:t>
            </a:r>
            <a:endParaRPr kumimoji="1" lang="ja-JP" altLang="en-US" dirty="0">
              <a:solidFill>
                <a:schemeClr val="bg1"/>
              </a:solidFill>
            </a:endParaRPr>
          </a:p>
        </p:txBody>
      </p:sp>
      <p:sp>
        <p:nvSpPr>
          <p:cNvPr id="47" name="テキスト ボックス 46"/>
          <p:cNvSpPr txBox="1"/>
          <p:nvPr/>
        </p:nvSpPr>
        <p:spPr>
          <a:xfrm>
            <a:off x="7265061" y="1452810"/>
            <a:ext cx="3589206" cy="369332"/>
          </a:xfrm>
          <a:prstGeom prst="rect">
            <a:avLst/>
          </a:prstGeom>
          <a:noFill/>
        </p:spPr>
        <p:txBody>
          <a:bodyPr wrap="square" rtlCol="0">
            <a:spAutoFit/>
          </a:bodyPr>
          <a:lstStyle/>
          <a:p>
            <a:r>
              <a:rPr kumimoji="1" lang="en-US" altLang="ja-JP" dirty="0" smtClean="0">
                <a:solidFill>
                  <a:schemeClr val="bg1"/>
                </a:solidFill>
              </a:rPr>
              <a:t>Integral Exposures (</a:t>
            </a:r>
            <a:r>
              <a:rPr kumimoji="1" lang="en-US" altLang="ja-JP" dirty="0" err="1" smtClean="0">
                <a:solidFill>
                  <a:schemeClr val="bg1"/>
                </a:solidFill>
              </a:rPr>
              <a:t>mSv</a:t>
            </a:r>
            <a:r>
              <a:rPr kumimoji="1" lang="en-US" altLang="ja-JP" dirty="0" smtClean="0">
                <a:solidFill>
                  <a:schemeClr val="bg1"/>
                </a:solidFill>
              </a:rPr>
              <a:t>) </a:t>
            </a:r>
            <a:endParaRPr kumimoji="1" lang="ja-JP" altLang="en-US" dirty="0">
              <a:solidFill>
                <a:schemeClr val="bg1"/>
              </a:solidFill>
            </a:endParaRPr>
          </a:p>
        </p:txBody>
      </p:sp>
      <p:grpSp>
        <p:nvGrpSpPr>
          <p:cNvPr id="48" name="図形グループ 47"/>
          <p:cNvGrpSpPr/>
          <p:nvPr/>
        </p:nvGrpSpPr>
        <p:grpSpPr>
          <a:xfrm>
            <a:off x="144815" y="1815306"/>
            <a:ext cx="5718302" cy="3671094"/>
            <a:chOff x="144815" y="1815306"/>
            <a:chExt cx="5718302" cy="3671094"/>
          </a:xfrm>
        </p:grpSpPr>
        <p:grpSp>
          <p:nvGrpSpPr>
            <p:cNvPr id="49" name="図形グループ 48"/>
            <p:cNvGrpSpPr/>
            <p:nvPr/>
          </p:nvGrpSpPr>
          <p:grpSpPr>
            <a:xfrm>
              <a:off x="201966" y="2116667"/>
              <a:ext cx="5661151" cy="3369733"/>
              <a:chOff x="201966" y="2116667"/>
              <a:chExt cx="5661151" cy="3369733"/>
            </a:xfrm>
          </p:grpSpPr>
          <p:grpSp>
            <p:nvGrpSpPr>
              <p:cNvPr id="52" name="図形グループ 51"/>
              <p:cNvGrpSpPr/>
              <p:nvPr/>
            </p:nvGrpSpPr>
            <p:grpSpPr>
              <a:xfrm>
                <a:off x="201966" y="2116667"/>
                <a:ext cx="5661151" cy="3369733"/>
                <a:chOff x="201966" y="1761067"/>
                <a:chExt cx="6656832" cy="3962400"/>
              </a:xfrm>
            </p:grpSpPr>
            <p:pic>
              <p:nvPicPr>
                <p:cNvPr id="55" name="図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66" y="1761067"/>
                  <a:ext cx="6656832" cy="3962400"/>
                </a:xfrm>
                <a:prstGeom prst="rect">
                  <a:avLst/>
                </a:prstGeom>
              </p:spPr>
            </p:pic>
            <p:sp>
              <p:nvSpPr>
                <p:cNvPr id="56" name="正方形/長方形 55"/>
                <p:cNvSpPr/>
                <p:nvPr/>
              </p:nvSpPr>
              <p:spPr>
                <a:xfrm>
                  <a:off x="5009991" y="2915229"/>
                  <a:ext cx="1237809" cy="646331"/>
                </a:xfrm>
                <a:prstGeom prst="rect">
                  <a:avLst/>
                </a:prstGeom>
              </p:spPr>
              <p:txBody>
                <a:bodyPr wrap="square">
                  <a:spAutoFit/>
                </a:bodyPr>
                <a:lstStyle/>
                <a:p>
                  <a:r>
                    <a:rPr lang="en-US" altLang="ja-JP" baseline="30000" dirty="0" smtClean="0"/>
                    <a:t>137</a:t>
                  </a:r>
                  <a:r>
                    <a:rPr lang="en-US" altLang="ja-JP" dirty="0" smtClean="0"/>
                    <a:t>Cs</a:t>
                  </a:r>
                </a:p>
                <a:p>
                  <a:r>
                    <a:rPr lang="en-US" altLang="ja-JP" baseline="30000" dirty="0" smtClean="0"/>
                    <a:t>40</a:t>
                  </a:r>
                  <a:r>
                    <a:rPr lang="en-US" altLang="ja-JP" dirty="0" smtClean="0"/>
                    <a:t>K</a:t>
                  </a:r>
                  <a:endParaRPr lang="ja-JP" altLang="en-US" dirty="0"/>
                </a:p>
              </p:txBody>
            </p:sp>
            <p:cxnSp>
              <p:nvCxnSpPr>
                <p:cNvPr id="57" name="直線コネクタ 56"/>
                <p:cNvCxnSpPr/>
                <p:nvPr/>
              </p:nvCxnSpPr>
              <p:spPr>
                <a:xfrm>
                  <a:off x="4436533" y="3064933"/>
                  <a:ext cx="440267" cy="0"/>
                </a:xfrm>
                <a:prstGeom prst="line">
                  <a:avLst/>
                </a:prstGeom>
                <a:ln w="38100" cmpd="sng">
                  <a:solidFill>
                    <a:schemeClr val="tx2"/>
                  </a:solidFill>
                  <a:headEnd type="none"/>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4436533" y="3386666"/>
                  <a:ext cx="440267" cy="0"/>
                </a:xfrm>
                <a:prstGeom prst="line">
                  <a:avLst/>
                </a:prstGeom>
                <a:ln w="38100" cmpd="sng">
                  <a:solidFill>
                    <a:srgbClr val="92D050"/>
                  </a:solidFill>
                  <a:headEnd type="none"/>
                </a:ln>
              </p:spPr>
              <p:style>
                <a:lnRef idx="1">
                  <a:schemeClr val="accent1"/>
                </a:lnRef>
                <a:fillRef idx="0">
                  <a:schemeClr val="accent1"/>
                </a:fillRef>
                <a:effectRef idx="0">
                  <a:schemeClr val="accent1"/>
                </a:effectRef>
                <a:fontRef idx="minor">
                  <a:schemeClr val="tx1"/>
                </a:fontRef>
              </p:style>
            </p:cxnSp>
          </p:grpSp>
          <p:sp>
            <p:nvSpPr>
              <p:cNvPr id="53" name="正方形/長方形 52"/>
              <p:cNvSpPr/>
              <p:nvPr/>
            </p:nvSpPr>
            <p:spPr>
              <a:xfrm>
                <a:off x="5024927" y="5238571"/>
                <a:ext cx="318580" cy="213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201966" y="2427006"/>
                <a:ext cx="293690" cy="477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 name="テキスト ボックス 49"/>
            <p:cNvSpPr txBox="1"/>
            <p:nvPr/>
          </p:nvSpPr>
          <p:spPr>
            <a:xfrm>
              <a:off x="5068358" y="5117068"/>
              <a:ext cx="794759" cy="369332"/>
            </a:xfrm>
            <a:prstGeom prst="rect">
              <a:avLst/>
            </a:prstGeom>
            <a:noFill/>
          </p:spPr>
          <p:txBody>
            <a:bodyPr wrap="square" rtlCol="0">
              <a:spAutoFit/>
            </a:bodyPr>
            <a:lstStyle/>
            <a:p>
              <a:r>
                <a:rPr kumimoji="1" lang="en-US" altLang="ja-JP" smtClean="0"/>
                <a:t>Days</a:t>
              </a:r>
              <a:endParaRPr kumimoji="1" lang="ja-JP" altLang="en-US" dirty="0"/>
            </a:p>
          </p:txBody>
        </p:sp>
        <p:sp>
          <p:nvSpPr>
            <p:cNvPr id="51" name="テキスト ボックス 50"/>
            <p:cNvSpPr txBox="1"/>
            <p:nvPr/>
          </p:nvSpPr>
          <p:spPr>
            <a:xfrm rot="16200000">
              <a:off x="-67899" y="2028020"/>
              <a:ext cx="794759" cy="369332"/>
            </a:xfrm>
            <a:prstGeom prst="rect">
              <a:avLst/>
            </a:prstGeom>
            <a:noFill/>
          </p:spPr>
          <p:txBody>
            <a:bodyPr wrap="square" rtlCol="0">
              <a:spAutoFit/>
            </a:bodyPr>
            <a:lstStyle/>
            <a:p>
              <a:r>
                <a:rPr lang="en-US" altLang="ja-JP" smtClean="0"/>
                <a:t>Bq</a:t>
              </a:r>
              <a:endParaRPr kumimoji="1" lang="ja-JP" altLang="en-US" dirty="0"/>
            </a:p>
          </p:txBody>
        </p:sp>
      </p:grpSp>
      <p:pic>
        <p:nvPicPr>
          <p:cNvPr id="82" name="図 8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397" y="2096660"/>
            <a:ext cx="5661153" cy="3369733"/>
          </a:xfrm>
          <a:prstGeom prst="rect">
            <a:avLst/>
          </a:prstGeom>
        </p:spPr>
      </p:pic>
      <p:pic>
        <p:nvPicPr>
          <p:cNvPr id="38" name="図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830" y="2096659"/>
            <a:ext cx="5661152" cy="3369733"/>
          </a:xfrm>
          <a:prstGeom prst="rect">
            <a:avLst/>
          </a:prstGeom>
        </p:spPr>
      </p:pic>
      <p:sp>
        <p:nvSpPr>
          <p:cNvPr id="83" name="正方形/長方形 82"/>
          <p:cNvSpPr/>
          <p:nvPr/>
        </p:nvSpPr>
        <p:spPr>
          <a:xfrm>
            <a:off x="5054314" y="5157371"/>
            <a:ext cx="318580" cy="213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5067791" y="5117069"/>
            <a:ext cx="794759" cy="369332"/>
          </a:xfrm>
          <a:prstGeom prst="rect">
            <a:avLst/>
          </a:prstGeom>
          <a:noFill/>
        </p:spPr>
        <p:txBody>
          <a:bodyPr wrap="square" rtlCol="0">
            <a:spAutoFit/>
          </a:bodyPr>
          <a:lstStyle/>
          <a:p>
            <a:r>
              <a:rPr kumimoji="1" lang="en-US" altLang="ja-JP" dirty="0" smtClean="0"/>
              <a:t>Days</a:t>
            </a:r>
            <a:endParaRPr kumimoji="1" lang="ja-JP" altLang="en-US" dirty="0"/>
          </a:p>
        </p:txBody>
      </p:sp>
      <p:sp>
        <p:nvSpPr>
          <p:cNvPr id="87" name="正方形/長方形 86"/>
          <p:cNvSpPr/>
          <p:nvPr/>
        </p:nvSpPr>
        <p:spPr>
          <a:xfrm>
            <a:off x="4291538" y="3089573"/>
            <a:ext cx="1052653" cy="785215"/>
          </a:xfrm>
          <a:prstGeom prst="rect">
            <a:avLst/>
          </a:prstGeom>
        </p:spPr>
        <p:txBody>
          <a:bodyPr wrap="square">
            <a:spAutoFit/>
          </a:bodyPr>
          <a:lstStyle/>
          <a:p>
            <a:r>
              <a:rPr lang="en-US" altLang="ja-JP" baseline="30000" dirty="0" smtClean="0"/>
              <a:t>137</a:t>
            </a:r>
            <a:r>
              <a:rPr lang="en-US" altLang="ja-JP" dirty="0" smtClean="0"/>
              <a:t>Cs</a:t>
            </a:r>
          </a:p>
          <a:p>
            <a:r>
              <a:rPr lang="en-US" altLang="ja-JP" baseline="30000" dirty="0" smtClean="0"/>
              <a:t>40</a:t>
            </a:r>
            <a:r>
              <a:rPr lang="en-US" altLang="ja-JP" dirty="0" smtClean="0"/>
              <a:t>K</a:t>
            </a:r>
          </a:p>
          <a:p>
            <a:r>
              <a:rPr lang="en-US" altLang="ja-JP" baseline="30000" dirty="0" smtClean="0"/>
              <a:t>90</a:t>
            </a:r>
            <a:r>
              <a:rPr lang="en-US" altLang="ja-JP" dirty="0" smtClean="0"/>
              <a:t>Sr</a:t>
            </a:r>
            <a:endParaRPr lang="ja-JP" altLang="en-US" dirty="0"/>
          </a:p>
        </p:txBody>
      </p:sp>
      <p:cxnSp>
        <p:nvCxnSpPr>
          <p:cNvPr id="88" name="直線コネクタ 87"/>
          <p:cNvCxnSpPr/>
          <p:nvPr/>
        </p:nvCxnSpPr>
        <p:spPr>
          <a:xfrm>
            <a:off x="3803860" y="3216883"/>
            <a:ext cx="374410" cy="0"/>
          </a:xfrm>
          <a:prstGeom prst="line">
            <a:avLst/>
          </a:prstGeom>
          <a:ln w="38100" cmpd="sng">
            <a:solidFill>
              <a:schemeClr val="tx2"/>
            </a:solidFill>
            <a:headEnd type="none"/>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3803860" y="3490490"/>
            <a:ext cx="374410" cy="0"/>
          </a:xfrm>
          <a:prstGeom prst="line">
            <a:avLst/>
          </a:prstGeom>
          <a:ln w="38100" cmpd="sng">
            <a:solidFill>
              <a:srgbClr val="92D050"/>
            </a:solidFill>
            <a:headEnd type="none"/>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3803863" y="3749695"/>
            <a:ext cx="374410" cy="0"/>
          </a:xfrm>
          <a:prstGeom prst="line">
            <a:avLst/>
          </a:prstGeom>
          <a:ln w="38100" cmpd="sng">
            <a:solidFill>
              <a:srgbClr val="FF0000"/>
            </a:solidFill>
            <a:headEnd type="none"/>
          </a:ln>
        </p:spPr>
        <p:style>
          <a:lnRef idx="1">
            <a:schemeClr val="accent1"/>
          </a:lnRef>
          <a:fillRef idx="0">
            <a:schemeClr val="accent1"/>
          </a:fillRef>
          <a:effectRef idx="0">
            <a:schemeClr val="accent1"/>
          </a:effectRef>
          <a:fontRef idx="minor">
            <a:schemeClr val="tx1"/>
          </a:fontRef>
        </p:style>
      </p:cxnSp>
      <p:sp>
        <p:nvSpPr>
          <p:cNvPr id="85" name="正方形/長方形 84"/>
          <p:cNvSpPr/>
          <p:nvPr/>
        </p:nvSpPr>
        <p:spPr>
          <a:xfrm>
            <a:off x="382091" y="2429533"/>
            <a:ext cx="356748" cy="361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p:cNvSpPr txBox="1"/>
          <p:nvPr/>
        </p:nvSpPr>
        <p:spPr>
          <a:xfrm rot="16200000">
            <a:off x="-64444" y="2028020"/>
            <a:ext cx="794759" cy="369332"/>
          </a:xfrm>
          <a:prstGeom prst="rect">
            <a:avLst/>
          </a:prstGeom>
          <a:noFill/>
        </p:spPr>
        <p:txBody>
          <a:bodyPr wrap="square" rtlCol="0">
            <a:spAutoFit/>
          </a:bodyPr>
          <a:lstStyle/>
          <a:p>
            <a:r>
              <a:rPr lang="en-US" altLang="ja-JP" dirty="0" err="1" smtClean="0"/>
              <a:t>Bq</a:t>
            </a:r>
            <a:endParaRPr kumimoji="1" lang="ja-JP" altLang="en-US" dirty="0"/>
          </a:p>
        </p:txBody>
      </p:sp>
      <p:cxnSp>
        <p:nvCxnSpPr>
          <p:cNvPr id="39" name="直線コネクタ 38"/>
          <p:cNvCxnSpPr/>
          <p:nvPr/>
        </p:nvCxnSpPr>
        <p:spPr>
          <a:xfrm flipV="1">
            <a:off x="871754" y="2425593"/>
            <a:ext cx="0" cy="2731778"/>
          </a:xfrm>
          <a:prstGeom prst="line">
            <a:avLst/>
          </a:prstGeom>
          <a:ln w="254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883607" y="2425592"/>
            <a:ext cx="951391" cy="369332"/>
          </a:xfrm>
          <a:prstGeom prst="rect">
            <a:avLst/>
          </a:prstGeom>
          <a:noFill/>
        </p:spPr>
        <p:txBody>
          <a:bodyPr wrap="square" rtlCol="0">
            <a:spAutoFit/>
          </a:bodyPr>
          <a:lstStyle/>
          <a:p>
            <a:r>
              <a:rPr kumimoji="1" lang="en-US" altLang="ja-JP" smtClean="0"/>
              <a:t>A year</a:t>
            </a:r>
            <a:endParaRPr kumimoji="1" lang="ja-JP" altLang="en-US" dirty="0"/>
          </a:p>
        </p:txBody>
      </p:sp>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9128" y="2100299"/>
            <a:ext cx="5688651" cy="3386101"/>
          </a:xfrm>
          <a:prstGeom prst="rect">
            <a:avLst/>
          </a:prstGeom>
        </p:spPr>
      </p:pic>
      <p:sp>
        <p:nvSpPr>
          <p:cNvPr id="8" name="正方形/長方形 7"/>
          <p:cNvSpPr/>
          <p:nvPr/>
        </p:nvSpPr>
        <p:spPr>
          <a:xfrm>
            <a:off x="7825952" y="2642405"/>
            <a:ext cx="1063566" cy="923330"/>
          </a:xfrm>
          <a:prstGeom prst="rect">
            <a:avLst/>
          </a:prstGeom>
        </p:spPr>
        <p:txBody>
          <a:bodyPr wrap="square">
            <a:spAutoFit/>
          </a:bodyPr>
          <a:lstStyle/>
          <a:p>
            <a:r>
              <a:rPr lang="en-US" altLang="ja-JP" baseline="30000" dirty="0" smtClean="0"/>
              <a:t>137</a:t>
            </a:r>
            <a:r>
              <a:rPr lang="en-US" altLang="ja-JP" dirty="0" smtClean="0"/>
              <a:t>Cs</a:t>
            </a:r>
          </a:p>
          <a:p>
            <a:r>
              <a:rPr lang="en-US" altLang="ja-JP" baseline="30000" dirty="0" smtClean="0"/>
              <a:t>40</a:t>
            </a:r>
            <a:r>
              <a:rPr lang="en-US" altLang="ja-JP" dirty="0" smtClean="0"/>
              <a:t>K</a:t>
            </a:r>
          </a:p>
          <a:p>
            <a:r>
              <a:rPr lang="en-US" altLang="ja-JP" baseline="30000" dirty="0" smtClean="0"/>
              <a:t>90</a:t>
            </a:r>
            <a:r>
              <a:rPr lang="en-US" altLang="ja-JP" dirty="0" smtClean="0"/>
              <a:t>Sr</a:t>
            </a:r>
            <a:endParaRPr lang="ja-JP" altLang="en-US" dirty="0"/>
          </a:p>
        </p:txBody>
      </p:sp>
      <p:cxnSp>
        <p:nvCxnSpPr>
          <p:cNvPr id="9" name="直線コネクタ 8"/>
          <p:cNvCxnSpPr/>
          <p:nvPr/>
        </p:nvCxnSpPr>
        <p:spPr>
          <a:xfrm>
            <a:off x="7252493" y="2792109"/>
            <a:ext cx="378292" cy="1"/>
          </a:xfrm>
          <a:prstGeom prst="line">
            <a:avLst/>
          </a:prstGeom>
          <a:ln w="38100" cmpd="sng">
            <a:solidFill>
              <a:schemeClr val="tx2"/>
            </a:solidFill>
            <a:headEnd type="none"/>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7252493" y="3113842"/>
            <a:ext cx="378292" cy="1"/>
          </a:xfrm>
          <a:prstGeom prst="line">
            <a:avLst/>
          </a:prstGeom>
          <a:ln w="38100" cmpd="sng">
            <a:solidFill>
              <a:srgbClr val="92D050"/>
            </a:solidFill>
            <a:headEnd type="none"/>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7252496" y="3418639"/>
            <a:ext cx="378292" cy="1"/>
          </a:xfrm>
          <a:prstGeom prst="line">
            <a:avLst/>
          </a:prstGeom>
          <a:ln w="38100" cmpd="sng">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3" name="直線コネクタ 2"/>
          <p:cNvCxnSpPr/>
          <p:nvPr/>
        </p:nvCxnSpPr>
        <p:spPr>
          <a:xfrm flipV="1">
            <a:off x="10945707" y="2427007"/>
            <a:ext cx="0" cy="2690061"/>
          </a:xfrm>
          <a:prstGeom prst="line">
            <a:avLst/>
          </a:prstGeom>
          <a:ln w="254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71" name="正方形/長方形 70"/>
          <p:cNvSpPr/>
          <p:nvPr/>
        </p:nvSpPr>
        <p:spPr>
          <a:xfrm>
            <a:off x="11033760" y="5238571"/>
            <a:ext cx="548640" cy="213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10957560" y="5160727"/>
            <a:ext cx="794759" cy="369332"/>
          </a:xfrm>
          <a:prstGeom prst="rect">
            <a:avLst/>
          </a:prstGeom>
          <a:noFill/>
        </p:spPr>
        <p:txBody>
          <a:bodyPr wrap="square" rtlCol="0">
            <a:spAutoFit/>
          </a:bodyPr>
          <a:lstStyle/>
          <a:p>
            <a:r>
              <a:rPr kumimoji="1" lang="en-US" altLang="ja-JP" smtClean="0"/>
              <a:t>Days</a:t>
            </a:r>
            <a:endParaRPr kumimoji="1" lang="ja-JP" altLang="en-US" dirty="0"/>
          </a:p>
        </p:txBody>
      </p:sp>
      <p:sp>
        <p:nvSpPr>
          <p:cNvPr id="74" name="正方形/長方形 73"/>
          <p:cNvSpPr/>
          <p:nvPr/>
        </p:nvSpPr>
        <p:spPr>
          <a:xfrm>
            <a:off x="6247799" y="2451930"/>
            <a:ext cx="328841" cy="1113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p:cNvSpPr txBox="1"/>
          <p:nvPr/>
        </p:nvSpPr>
        <p:spPr>
          <a:xfrm rot="16200000">
            <a:off x="4975472" y="3258946"/>
            <a:ext cx="2935399" cy="369332"/>
          </a:xfrm>
          <a:prstGeom prst="rect">
            <a:avLst/>
          </a:prstGeom>
          <a:noFill/>
        </p:spPr>
        <p:txBody>
          <a:bodyPr wrap="square" rtlCol="0">
            <a:spAutoFit/>
          </a:bodyPr>
          <a:lstStyle/>
          <a:p>
            <a:r>
              <a:rPr kumimoji="1" lang="en-US" altLang="ja-JP" dirty="0" smtClean="0"/>
              <a:t>Integral Exposure (</a:t>
            </a:r>
            <a:r>
              <a:rPr kumimoji="1" lang="en-US" altLang="ja-JP" dirty="0" err="1" smtClean="0"/>
              <a:t>mSv</a:t>
            </a:r>
            <a:r>
              <a:rPr kumimoji="1" lang="en-US" altLang="ja-JP" dirty="0" smtClean="0"/>
              <a:t>)</a:t>
            </a:r>
            <a:endParaRPr kumimoji="1" lang="ja-JP" altLang="en-US" dirty="0"/>
          </a:p>
        </p:txBody>
      </p:sp>
      <p:sp>
        <p:nvSpPr>
          <p:cNvPr id="80" name="テキスト ボックス 79"/>
          <p:cNvSpPr txBox="1"/>
          <p:nvPr/>
        </p:nvSpPr>
        <p:spPr>
          <a:xfrm>
            <a:off x="10446068" y="2089592"/>
            <a:ext cx="1175383" cy="369332"/>
          </a:xfrm>
          <a:prstGeom prst="rect">
            <a:avLst/>
          </a:prstGeom>
          <a:noFill/>
        </p:spPr>
        <p:txBody>
          <a:bodyPr wrap="square" rtlCol="0">
            <a:spAutoFit/>
          </a:bodyPr>
          <a:lstStyle/>
          <a:p>
            <a:r>
              <a:rPr lang="en-US" altLang="ja-JP" smtClean="0"/>
              <a:t>50</a:t>
            </a:r>
            <a:r>
              <a:rPr kumimoji="1" lang="en-US" altLang="ja-JP" smtClean="0"/>
              <a:t> years</a:t>
            </a:r>
            <a:endParaRPr kumimoji="1" lang="ja-JP" altLang="en-US" dirty="0"/>
          </a:p>
        </p:txBody>
      </p:sp>
      <p:sp>
        <p:nvSpPr>
          <p:cNvPr id="44" name="テキスト ボックス 43"/>
          <p:cNvSpPr txBox="1"/>
          <p:nvPr/>
        </p:nvSpPr>
        <p:spPr>
          <a:xfrm>
            <a:off x="6834343" y="2056640"/>
            <a:ext cx="1175383" cy="369332"/>
          </a:xfrm>
          <a:prstGeom prst="rect">
            <a:avLst/>
          </a:prstGeom>
          <a:noFill/>
        </p:spPr>
        <p:txBody>
          <a:bodyPr wrap="square" rtlCol="0">
            <a:spAutoFit/>
          </a:bodyPr>
          <a:lstStyle/>
          <a:p>
            <a:r>
              <a:rPr lang="en-US" altLang="ja-JP" dirty="0"/>
              <a:t>A</a:t>
            </a:r>
            <a:r>
              <a:rPr kumimoji="1" lang="en-US" altLang="ja-JP" dirty="0" smtClean="0"/>
              <a:t> years</a:t>
            </a:r>
            <a:endParaRPr kumimoji="1" lang="ja-JP" altLang="en-US" dirty="0"/>
          </a:p>
        </p:txBody>
      </p:sp>
      <p:cxnSp>
        <p:nvCxnSpPr>
          <p:cNvPr id="59" name="直線コネクタ 58"/>
          <p:cNvCxnSpPr/>
          <p:nvPr/>
        </p:nvCxnSpPr>
        <p:spPr>
          <a:xfrm flipV="1">
            <a:off x="6934069" y="2436494"/>
            <a:ext cx="0" cy="2690061"/>
          </a:xfrm>
          <a:prstGeom prst="line">
            <a:avLst/>
          </a:prstGeom>
          <a:ln w="254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6247799" y="5786569"/>
            <a:ext cx="5861968" cy="646331"/>
          </a:xfrm>
          <a:prstGeom prst="rect">
            <a:avLst/>
          </a:prstGeom>
        </p:spPr>
        <p:txBody>
          <a:bodyPr wrap="square">
            <a:spAutoFit/>
          </a:bodyPr>
          <a:lstStyle/>
          <a:p>
            <a:r>
              <a:rPr lang="en-US" altLang="ja-JP" dirty="0">
                <a:solidFill>
                  <a:schemeClr val="bg1"/>
                </a:solidFill>
              </a:rPr>
              <a:t>Lifelong exposure (50 years</a:t>
            </a:r>
            <a:r>
              <a:rPr lang="en-US" altLang="ja-JP" dirty="0" smtClean="0">
                <a:solidFill>
                  <a:schemeClr val="bg1"/>
                </a:solidFill>
              </a:rPr>
              <a:t>) is calculated as 500 </a:t>
            </a:r>
            <a:r>
              <a:rPr lang="en-US" altLang="ja-JP" dirty="0" err="1" smtClean="0">
                <a:solidFill>
                  <a:schemeClr val="bg1"/>
                </a:solidFill>
              </a:rPr>
              <a:t>mSv</a:t>
            </a:r>
            <a:r>
              <a:rPr lang="en-US" altLang="ja-JP" dirty="0" smtClean="0">
                <a:solidFill>
                  <a:schemeClr val="bg1"/>
                </a:solidFill>
              </a:rPr>
              <a:t>.</a:t>
            </a:r>
          </a:p>
          <a:p>
            <a:r>
              <a:rPr lang="en-US" altLang="ja-JP" dirty="0" smtClean="0">
                <a:solidFill>
                  <a:schemeClr val="bg1"/>
                </a:solidFill>
              </a:rPr>
              <a:t>Exposure up of 200 </a:t>
            </a:r>
            <a:r>
              <a:rPr lang="en-US" altLang="ja-JP" dirty="0" err="1" smtClean="0">
                <a:solidFill>
                  <a:schemeClr val="bg1"/>
                </a:solidFill>
              </a:rPr>
              <a:t>mSv</a:t>
            </a:r>
            <a:r>
              <a:rPr lang="en-US" altLang="ja-JP" dirty="0" smtClean="0">
                <a:solidFill>
                  <a:schemeClr val="bg1"/>
                </a:solidFill>
              </a:rPr>
              <a:t> means cancer risk with 1% up.</a:t>
            </a:r>
            <a:endParaRPr lang="en-US" altLang="ja-JP" dirty="0">
              <a:solidFill>
                <a:schemeClr val="bg1"/>
              </a:solidFill>
            </a:endParaRPr>
          </a:p>
        </p:txBody>
      </p:sp>
    </p:spTree>
    <p:extLst>
      <p:ext uri="{BB962C8B-B14F-4D97-AF65-F5344CB8AC3E}">
        <p14:creationId xmlns:p14="http://schemas.microsoft.com/office/powerpoint/2010/main" val="39152800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881124" y="3413208"/>
            <a:ext cx="8438174" cy="1077218"/>
          </a:xfrm>
          <a:prstGeom prst="rect">
            <a:avLst/>
          </a:prstGeom>
        </p:spPr>
        <p:txBody>
          <a:bodyPr wrap="square">
            <a:spAutoFit/>
          </a:bodyPr>
          <a:lstStyle/>
          <a:p>
            <a:r>
              <a:rPr lang="en-US" altLang="ja-JP" sz="3200" baseline="30000" dirty="0" smtClean="0">
                <a:solidFill>
                  <a:schemeClr val="bg1"/>
                </a:solidFill>
              </a:rPr>
              <a:t>90</a:t>
            </a:r>
            <a:r>
              <a:rPr lang="en-US" altLang="ja-JP" sz="3200" dirty="0" smtClean="0">
                <a:solidFill>
                  <a:schemeClr val="bg1"/>
                </a:solidFill>
              </a:rPr>
              <a:t>Sr limit should be decided less than 1 </a:t>
            </a:r>
            <a:r>
              <a:rPr lang="en-US" altLang="ja-JP" sz="3200" dirty="0" err="1" smtClean="0">
                <a:solidFill>
                  <a:schemeClr val="bg1"/>
                </a:solidFill>
              </a:rPr>
              <a:t>Bq</a:t>
            </a:r>
            <a:r>
              <a:rPr lang="en-US" altLang="ja-JP" sz="3200" dirty="0" smtClean="0">
                <a:solidFill>
                  <a:schemeClr val="bg1"/>
                </a:solidFill>
              </a:rPr>
              <a:t>/kg,</a:t>
            </a:r>
          </a:p>
          <a:p>
            <a:r>
              <a:rPr lang="en-US" altLang="ja-JP" sz="3200" dirty="0" smtClean="0">
                <a:solidFill>
                  <a:schemeClr val="bg1"/>
                </a:solidFill>
              </a:rPr>
              <a:t>but measurement of the activity is difficult!</a:t>
            </a:r>
          </a:p>
        </p:txBody>
      </p:sp>
      <p:sp>
        <p:nvSpPr>
          <p:cNvPr id="145" name="CustomShape 1"/>
          <p:cNvSpPr/>
          <p:nvPr/>
        </p:nvSpPr>
        <p:spPr>
          <a:xfrm>
            <a:off x="3369240" y="540000"/>
            <a:ext cx="5756400" cy="697320"/>
          </a:xfrm>
          <a:prstGeom prst="rect">
            <a:avLst/>
          </a:prstGeom>
        </p:spPr>
        <p:txBody>
          <a:bodyPr lIns="90000" tIns="45000" rIns="90000" bIns="45000"/>
          <a:lstStyle/>
          <a:p>
            <a:pPr algn="ctr">
              <a:lnSpc>
                <a:spcPct val="100000"/>
              </a:lnSpc>
            </a:pPr>
            <a:r>
              <a:rPr lang="en-US" sz="4000">
                <a:solidFill>
                  <a:srgbClr val="FFFFFF"/>
                </a:solidFill>
                <a:latin typeface="Georgia"/>
                <a:ea typeface="DejaVu Sans"/>
              </a:rPr>
              <a:t>Introduction</a:t>
            </a:r>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633" y="1405467"/>
            <a:ext cx="8839156" cy="5092700"/>
          </a:xfrm>
          <a:prstGeom prst="rect">
            <a:avLst/>
          </a:prstGeom>
        </p:spPr>
      </p:pic>
      <p:sp>
        <p:nvSpPr>
          <p:cNvPr id="2" name="テキスト ボックス 1"/>
          <p:cNvSpPr txBox="1"/>
          <p:nvPr/>
        </p:nvSpPr>
        <p:spPr>
          <a:xfrm>
            <a:off x="4255477" y="1415888"/>
            <a:ext cx="4220308" cy="369332"/>
          </a:xfrm>
          <a:prstGeom prst="rect">
            <a:avLst/>
          </a:prstGeom>
          <a:solidFill>
            <a:schemeClr val="bg1"/>
          </a:solidFill>
        </p:spPr>
        <p:txBody>
          <a:bodyPr wrap="square" rtlCol="0">
            <a:spAutoFit/>
          </a:bodyPr>
          <a:lstStyle/>
          <a:p>
            <a:r>
              <a:rPr kumimoji="1" lang="en-US" altLang="ja-JP" dirty="0" smtClean="0"/>
              <a:t>Detection of deposit </a:t>
            </a:r>
            <a:r>
              <a:rPr kumimoji="1" lang="en-US" altLang="ja-JP" smtClean="0"/>
              <a:t>energy distribution</a:t>
            </a:r>
            <a:endParaRPr kumimoji="1" lang="ja-JP" altLang="en-US" dirty="0"/>
          </a:p>
        </p:txBody>
      </p:sp>
      <p:sp>
        <p:nvSpPr>
          <p:cNvPr id="6" name="テキスト ボックス 5"/>
          <p:cNvSpPr txBox="1"/>
          <p:nvPr/>
        </p:nvSpPr>
        <p:spPr>
          <a:xfrm>
            <a:off x="7492679" y="4404657"/>
            <a:ext cx="2826619" cy="253916"/>
          </a:xfrm>
          <a:prstGeom prst="rect">
            <a:avLst/>
          </a:prstGeom>
          <a:noFill/>
        </p:spPr>
        <p:txBody>
          <a:bodyPr wrap="square" rtlCol="0">
            <a:spAutoFit/>
          </a:bodyPr>
          <a:lstStyle/>
          <a:p>
            <a:r>
              <a:rPr kumimoji="1" lang="en-US" altLang="ja-JP" sz="1050" dirty="0" smtClean="0"/>
              <a:t>Using plastic scintillator with 1 cm thickness</a:t>
            </a:r>
            <a:endParaRPr kumimoji="1" lang="ja-JP" altLang="en-US" sz="1050" dirty="0"/>
          </a:p>
        </p:txBody>
      </p:sp>
    </p:spTree>
    <p:extLst>
      <p:ext uri="{BB962C8B-B14F-4D97-AF65-F5344CB8AC3E}">
        <p14:creationId xmlns:p14="http://schemas.microsoft.com/office/powerpoint/2010/main" val="1335128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ustomShape 1"/>
          <p:cNvSpPr/>
          <p:nvPr/>
        </p:nvSpPr>
        <p:spPr>
          <a:xfrm>
            <a:off x="3369240" y="540000"/>
            <a:ext cx="5756400" cy="697320"/>
          </a:xfrm>
          <a:prstGeom prst="rect">
            <a:avLst/>
          </a:prstGeom>
        </p:spPr>
        <p:txBody>
          <a:bodyPr lIns="90000" tIns="45000" rIns="90000" bIns="45000"/>
          <a:lstStyle/>
          <a:p>
            <a:pPr algn="ctr">
              <a:lnSpc>
                <a:spcPct val="100000"/>
              </a:lnSpc>
            </a:pPr>
            <a:r>
              <a:rPr lang="en-US" sz="4000">
                <a:solidFill>
                  <a:srgbClr val="FFFFFF"/>
                </a:solidFill>
                <a:latin typeface="Georgia"/>
                <a:ea typeface="DejaVu Sans"/>
              </a:rPr>
              <a:t>Introduction</a:t>
            </a:r>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633" y="1405467"/>
            <a:ext cx="8839156" cy="5092700"/>
          </a:xfrm>
          <a:prstGeom prst="rect">
            <a:avLst/>
          </a:prstGeom>
        </p:spPr>
      </p:pic>
      <p:cxnSp>
        <p:nvCxnSpPr>
          <p:cNvPr id="3" name="直線矢印コネクタ 2"/>
          <p:cNvCxnSpPr/>
          <p:nvPr/>
        </p:nvCxnSpPr>
        <p:spPr>
          <a:xfrm>
            <a:off x="4792133" y="5046133"/>
            <a:ext cx="16934" cy="643467"/>
          </a:xfrm>
          <a:prstGeom prst="straightConnector1">
            <a:avLst/>
          </a:prstGeom>
          <a:ln w="889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4255477" y="1415888"/>
            <a:ext cx="4220308" cy="369332"/>
          </a:xfrm>
          <a:prstGeom prst="rect">
            <a:avLst/>
          </a:prstGeom>
          <a:solidFill>
            <a:schemeClr val="bg1"/>
          </a:solidFill>
        </p:spPr>
        <p:txBody>
          <a:bodyPr wrap="square" rtlCol="0">
            <a:spAutoFit/>
          </a:bodyPr>
          <a:lstStyle/>
          <a:p>
            <a:r>
              <a:rPr kumimoji="1" lang="en-US" altLang="ja-JP" dirty="0" smtClean="0"/>
              <a:t>Detection of deposit </a:t>
            </a:r>
            <a:r>
              <a:rPr kumimoji="1" lang="en-US" altLang="ja-JP" smtClean="0"/>
              <a:t>energy distribution</a:t>
            </a:r>
            <a:endParaRPr kumimoji="1" lang="ja-JP" altLang="en-US" dirty="0"/>
          </a:p>
        </p:txBody>
      </p:sp>
      <p:sp>
        <p:nvSpPr>
          <p:cNvPr id="7" name="テキスト ボックス 6"/>
          <p:cNvSpPr txBox="1"/>
          <p:nvPr/>
        </p:nvSpPr>
        <p:spPr>
          <a:xfrm>
            <a:off x="7492679" y="4404657"/>
            <a:ext cx="2826619" cy="253916"/>
          </a:xfrm>
          <a:prstGeom prst="rect">
            <a:avLst/>
          </a:prstGeom>
          <a:noFill/>
        </p:spPr>
        <p:txBody>
          <a:bodyPr wrap="square" rtlCol="0">
            <a:spAutoFit/>
          </a:bodyPr>
          <a:lstStyle/>
          <a:p>
            <a:r>
              <a:rPr kumimoji="1" lang="en-US" altLang="ja-JP" sz="1050" dirty="0" smtClean="0"/>
              <a:t>Using plastic scintillator with 1 cm thickness</a:t>
            </a:r>
            <a:endParaRPr kumimoji="1" lang="ja-JP" altLang="en-US" sz="1050" dirty="0"/>
          </a:p>
        </p:txBody>
      </p:sp>
    </p:spTree>
    <p:extLst>
      <p:ext uri="{BB962C8B-B14F-4D97-AF65-F5344CB8AC3E}">
        <p14:creationId xmlns:p14="http://schemas.microsoft.com/office/powerpoint/2010/main" val="17208630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ustomShape 2"/>
          <p:cNvSpPr/>
          <p:nvPr/>
        </p:nvSpPr>
        <p:spPr>
          <a:xfrm>
            <a:off x="6504039" y="2284399"/>
            <a:ext cx="5123700" cy="1669534"/>
          </a:xfrm>
          <a:prstGeom prst="rect">
            <a:avLst/>
          </a:prstGeom>
        </p:spPr>
        <p:txBody>
          <a:bodyPr wrap="none" lIns="90000" tIns="45000" rIns="90000" bIns="45000"/>
          <a:lstStyle/>
          <a:p>
            <a:pPr>
              <a:lnSpc>
                <a:spcPct val="100000"/>
              </a:lnSpc>
            </a:pPr>
            <a:r>
              <a:rPr lang="en-US" sz="2800" dirty="0" smtClean="0">
                <a:solidFill>
                  <a:srgbClr val="FFFFFF"/>
                </a:solidFill>
                <a:latin typeface="Arial"/>
                <a:ea typeface="DejaVu Sans"/>
              </a:rPr>
              <a:t>Cherenkov Radiation Condition:</a:t>
            </a:r>
          </a:p>
          <a:p>
            <a:pPr>
              <a:lnSpc>
                <a:spcPct val="100000"/>
              </a:lnSpc>
            </a:pPr>
            <a:endParaRPr lang="en-US" sz="2800" dirty="0" smtClean="0">
              <a:solidFill>
                <a:srgbClr val="FFFFFF"/>
              </a:solidFill>
              <a:latin typeface="Arial"/>
              <a:ea typeface="DejaVu Sans"/>
            </a:endParaRPr>
          </a:p>
          <a:p>
            <a:pPr algn="ctr">
              <a:lnSpc>
                <a:spcPct val="100000"/>
              </a:lnSpc>
            </a:pPr>
            <a:r>
              <a:rPr lang="en-US" altLang="ja-JP" sz="2800" dirty="0" smtClean="0">
                <a:solidFill>
                  <a:srgbClr val="FFFFFF"/>
                </a:solidFill>
                <a:latin typeface="Arial"/>
                <a:ea typeface="DejaVu Sans"/>
              </a:rPr>
              <a:t>β = </a:t>
            </a:r>
            <a:r>
              <a:rPr lang="en-US" sz="2800" dirty="0" smtClean="0">
                <a:solidFill>
                  <a:srgbClr val="FFFFFF"/>
                </a:solidFill>
                <a:latin typeface="Arial"/>
                <a:ea typeface="DejaVu Sans"/>
              </a:rPr>
              <a:t>v/c &gt; 1/n</a:t>
            </a:r>
            <a:endParaRPr lang="en-US" sz="2800" dirty="0">
              <a:solidFill>
                <a:srgbClr val="FFFFFF"/>
              </a:solidFill>
              <a:latin typeface="Arial"/>
              <a:ea typeface="DejaVu Sans"/>
            </a:endParaRPr>
          </a:p>
        </p:txBody>
      </p:sp>
      <p:pic>
        <p:nvPicPr>
          <p:cNvPr id="7" name="図 150"/>
          <p:cNvPicPr/>
          <p:nvPr/>
        </p:nvPicPr>
        <p:blipFill>
          <a:blip r:embed="rId3"/>
          <a:stretch>
            <a:fillRect/>
          </a:stretch>
        </p:blipFill>
        <p:spPr>
          <a:xfrm>
            <a:off x="803935" y="1975879"/>
            <a:ext cx="5262967" cy="4189017"/>
          </a:xfrm>
          <a:prstGeom prst="rect">
            <a:avLst/>
          </a:prstGeom>
        </p:spPr>
      </p:pic>
      <p:sp>
        <p:nvSpPr>
          <p:cNvPr id="8" name="CustomShape 2"/>
          <p:cNvSpPr/>
          <p:nvPr/>
        </p:nvSpPr>
        <p:spPr>
          <a:xfrm>
            <a:off x="6504039" y="4368800"/>
            <a:ext cx="5525505" cy="1625600"/>
          </a:xfrm>
          <a:prstGeom prst="rect">
            <a:avLst/>
          </a:prstGeom>
        </p:spPr>
        <p:txBody>
          <a:bodyPr wrap="none" lIns="90000" tIns="45000" rIns="90000" bIns="45000"/>
          <a:lstStyle/>
          <a:p>
            <a:pPr>
              <a:lnSpc>
                <a:spcPct val="100000"/>
              </a:lnSpc>
            </a:pPr>
            <a:r>
              <a:rPr lang="en-US" sz="2800" dirty="0">
                <a:solidFill>
                  <a:srgbClr val="FFFFFF"/>
                </a:solidFill>
                <a:latin typeface="Arial"/>
                <a:ea typeface="DejaVu Sans"/>
              </a:rPr>
              <a:t>Threshold velocity ratio β</a:t>
            </a:r>
            <a:r>
              <a:rPr lang="en-US" sz="2800" baseline="-25000" dirty="0" err="1">
                <a:solidFill>
                  <a:srgbClr val="FFFFFF"/>
                </a:solidFill>
                <a:latin typeface="Arial"/>
                <a:ea typeface="DejaVu Sans"/>
              </a:rPr>
              <a:t>th</a:t>
            </a:r>
            <a:r>
              <a:rPr lang="en-US" sz="2800" dirty="0">
                <a:solidFill>
                  <a:srgbClr val="FFFFFF"/>
                </a:solidFill>
                <a:latin typeface="Arial"/>
                <a:ea typeface="DejaVu Sans"/>
              </a:rPr>
              <a:t> (= v/c)： </a:t>
            </a:r>
            <a:endParaRPr dirty="0"/>
          </a:p>
          <a:p>
            <a:pPr algn="ctr">
              <a:lnSpc>
                <a:spcPct val="100000"/>
              </a:lnSpc>
            </a:pPr>
            <a:endParaRPr dirty="0"/>
          </a:p>
          <a:p>
            <a:pPr algn="ctr">
              <a:lnSpc>
                <a:spcPct val="100000"/>
              </a:lnSpc>
            </a:pPr>
            <a:r>
              <a:rPr lang="en-US" sz="2800" dirty="0">
                <a:solidFill>
                  <a:srgbClr val="FFFFFF"/>
                </a:solidFill>
                <a:latin typeface="Arial"/>
                <a:ea typeface="DejaVu Sans"/>
              </a:rPr>
              <a:t>β</a:t>
            </a:r>
            <a:r>
              <a:rPr lang="en-US" sz="2800" baseline="-25000" dirty="0" err="1">
                <a:solidFill>
                  <a:srgbClr val="FFFFFF"/>
                </a:solidFill>
                <a:latin typeface="Arial"/>
                <a:ea typeface="DejaVu Sans"/>
              </a:rPr>
              <a:t>th</a:t>
            </a:r>
            <a:r>
              <a:rPr lang="en-US" sz="2800" dirty="0">
                <a:solidFill>
                  <a:srgbClr val="FFFFFF"/>
                </a:solidFill>
                <a:latin typeface="Arial"/>
                <a:ea typeface="DejaVu Sans"/>
              </a:rPr>
              <a:t> = </a:t>
            </a:r>
            <a:r>
              <a:rPr lang="en-US" sz="2800" dirty="0" smtClean="0">
                <a:solidFill>
                  <a:srgbClr val="FFFFFF"/>
                </a:solidFill>
                <a:latin typeface="Arial"/>
                <a:ea typeface="DejaVu Sans"/>
              </a:rPr>
              <a:t>1/n</a:t>
            </a:r>
            <a:r>
              <a:rPr lang="en-US" sz="2800" baseline="-25000" dirty="0" smtClean="0">
                <a:solidFill>
                  <a:srgbClr val="FFFFFF"/>
                </a:solidFill>
                <a:latin typeface="Arial"/>
                <a:ea typeface="DejaVu Sans"/>
              </a:rPr>
              <a:t>th</a:t>
            </a:r>
            <a:endParaRPr baseline="-25000" dirty="0"/>
          </a:p>
        </p:txBody>
      </p:sp>
      <p:sp>
        <p:nvSpPr>
          <p:cNvPr id="10" name="CustomShape 1"/>
          <p:cNvSpPr/>
          <p:nvPr/>
        </p:nvSpPr>
        <p:spPr>
          <a:xfrm>
            <a:off x="2029214" y="427627"/>
            <a:ext cx="8598310" cy="697320"/>
          </a:xfrm>
          <a:prstGeom prst="rect">
            <a:avLst/>
          </a:prstGeom>
        </p:spPr>
        <p:txBody>
          <a:bodyPr lIns="90000" tIns="45000" rIns="90000" bIns="45000"/>
          <a:lstStyle/>
          <a:p>
            <a:pPr algn="ctr">
              <a:lnSpc>
                <a:spcPct val="100000"/>
              </a:lnSpc>
            </a:pPr>
            <a:r>
              <a:rPr lang="en-US" altLang="ja-JP" sz="4000" dirty="0" smtClean="0">
                <a:solidFill>
                  <a:schemeClr val="bg1"/>
                </a:solidFill>
                <a:latin typeface="Georgia" charset="0"/>
                <a:ea typeface="Georgia" charset="0"/>
                <a:cs typeface="Georgia" charset="0"/>
              </a:rPr>
              <a:t>Cherenkov Radiation</a:t>
            </a:r>
            <a:endParaRPr lang="en-US" altLang="ja-JP" sz="4000" dirty="0">
              <a:solidFill>
                <a:schemeClr val="bg1"/>
              </a:solidFill>
              <a:latin typeface="Georgia" charset="0"/>
              <a:ea typeface="Georgia" charset="0"/>
              <a:cs typeface="Georgia" charset="0"/>
            </a:endParaRPr>
          </a:p>
        </p:txBody>
      </p:sp>
      <p:sp>
        <p:nvSpPr>
          <p:cNvPr id="2" name="正方形/長方形 1"/>
          <p:cNvSpPr/>
          <p:nvPr/>
        </p:nvSpPr>
        <p:spPr>
          <a:xfrm>
            <a:off x="1023811" y="2126734"/>
            <a:ext cx="1005403" cy="369332"/>
          </a:xfrm>
          <a:prstGeom prst="rect">
            <a:avLst/>
          </a:prstGeom>
        </p:spPr>
        <p:txBody>
          <a:bodyPr wrap="none">
            <a:spAutoFit/>
          </a:bodyPr>
          <a:lstStyle/>
          <a:p>
            <a:r>
              <a:rPr lang="en-US" altLang="ja-JP" smtClean="0"/>
              <a:t>Index: n</a:t>
            </a:r>
            <a:endParaRPr lang="ja-JP" altLang="en-US" dirty="0"/>
          </a:p>
        </p:txBody>
      </p:sp>
    </p:spTree>
    <p:extLst>
      <p:ext uri="{BB962C8B-B14F-4D97-AF65-F5344CB8AC3E}">
        <p14:creationId xmlns:p14="http://schemas.microsoft.com/office/powerpoint/2010/main" val="1592822761"/>
      </p:ext>
    </p:extLst>
  </p:cSld>
  <p:clrMapOvr>
    <a:masterClrMapping/>
  </p:clrMapOvr>
  <p:transition>
    <p:fade/>
  </p:transition>
  <p:timing>
    <p:tnLst>
      <p:par>
        <p:cTn id="1" dur="indefinite" restart="never" nodeType="tmRoot">
          <p:childTnLst>
            <p:seq>
              <p:cTn id="2" nodeType="mainSeq">
                <p:childTnLst>
                  <p:par>
                    <p:cTn id="3" fill="freeze">
                      <p:stCondLst>
                        <p:cond delay="indefinite"/>
                      </p:stCondLst>
                      <p:childTnLst>
                        <p:par>
                          <p:cTn id="4"/>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p:nvPr/>
        </p:nvPicPr>
        <p:blipFill>
          <a:blip r:embed="rId3"/>
          <a:stretch>
            <a:fillRect/>
          </a:stretch>
        </p:blipFill>
        <p:spPr>
          <a:xfrm>
            <a:off x="473760" y="1872000"/>
            <a:ext cx="5069880" cy="4247640"/>
          </a:xfrm>
          <a:prstGeom prst="rect">
            <a:avLst/>
          </a:prstGeom>
        </p:spPr>
      </p:pic>
      <p:sp>
        <p:nvSpPr>
          <p:cNvPr id="7" name="CustomShape 2"/>
          <p:cNvSpPr/>
          <p:nvPr/>
        </p:nvSpPr>
        <p:spPr>
          <a:xfrm>
            <a:off x="6000360" y="1872000"/>
            <a:ext cx="6191640" cy="2303640"/>
          </a:xfrm>
          <a:prstGeom prst="rect">
            <a:avLst/>
          </a:prstGeom>
        </p:spPr>
        <p:txBody>
          <a:bodyPr wrap="none" lIns="90000" tIns="45000" rIns="90000" bIns="45000"/>
          <a:lstStyle/>
          <a:p>
            <a:pPr>
              <a:lnSpc>
                <a:spcPct val="100000"/>
              </a:lnSpc>
            </a:pPr>
            <a:r>
              <a:rPr lang="en-US" sz="2800" dirty="0">
                <a:solidFill>
                  <a:srgbClr val="FFFFFF"/>
                </a:solidFill>
                <a:latin typeface="Arial"/>
                <a:ea typeface="DejaVu Sans"/>
              </a:rPr>
              <a:t>Silica </a:t>
            </a:r>
            <a:r>
              <a:rPr lang="en-US" sz="2800" dirty="0" smtClean="0">
                <a:solidFill>
                  <a:srgbClr val="FFFFFF"/>
                </a:solidFill>
                <a:latin typeface="Arial"/>
                <a:ea typeface="DejaVu Sans"/>
              </a:rPr>
              <a:t>Aerogel</a:t>
            </a:r>
            <a:endParaRPr dirty="0"/>
          </a:p>
          <a:p>
            <a:pPr>
              <a:lnSpc>
                <a:spcPct val="100000"/>
              </a:lnSpc>
            </a:pPr>
            <a:r>
              <a:rPr lang="en-US" sz="2800" dirty="0">
                <a:solidFill>
                  <a:srgbClr val="FFFFFF"/>
                </a:solidFill>
                <a:latin typeface="Arial"/>
                <a:ea typeface="DejaVu Sans"/>
              </a:rPr>
              <a:t>	SiO</a:t>
            </a:r>
            <a:r>
              <a:rPr lang="en-US" sz="2800" baseline="-25000" dirty="0">
                <a:solidFill>
                  <a:srgbClr val="FFFFFF"/>
                </a:solidFill>
                <a:latin typeface="Arial"/>
                <a:ea typeface="DejaVu Sans"/>
              </a:rPr>
              <a:t>2</a:t>
            </a:r>
            <a:r>
              <a:rPr lang="en-US" sz="2800" dirty="0">
                <a:solidFill>
                  <a:srgbClr val="FFFFFF"/>
                </a:solidFill>
                <a:latin typeface="Arial"/>
                <a:ea typeface="DejaVu Sans"/>
              </a:rPr>
              <a:t> + Air</a:t>
            </a:r>
            <a:endParaRPr dirty="0"/>
          </a:p>
          <a:p>
            <a:pPr>
              <a:lnSpc>
                <a:spcPct val="100000"/>
              </a:lnSpc>
            </a:pPr>
            <a:r>
              <a:rPr lang="en-US" sz="2800" dirty="0">
                <a:solidFill>
                  <a:srgbClr val="FFFFFF"/>
                </a:solidFill>
                <a:latin typeface="Arial"/>
                <a:ea typeface="DejaVu Sans"/>
              </a:rPr>
              <a:t>	ref. index = 1.003 – </a:t>
            </a:r>
            <a:r>
              <a:rPr lang="en-US" sz="2800" dirty="0" smtClean="0">
                <a:solidFill>
                  <a:srgbClr val="FFFFFF"/>
                </a:solidFill>
                <a:latin typeface="Arial"/>
                <a:ea typeface="DejaVu Sans"/>
              </a:rPr>
              <a:t>1.26</a:t>
            </a:r>
            <a:endParaRPr dirty="0"/>
          </a:p>
          <a:p>
            <a:pPr>
              <a:lnSpc>
                <a:spcPct val="100000"/>
              </a:lnSpc>
            </a:pPr>
            <a:r>
              <a:rPr lang="en-US" sz="2800" dirty="0">
                <a:solidFill>
                  <a:srgbClr val="FFFFFF"/>
                </a:solidFill>
                <a:latin typeface="Arial"/>
                <a:ea typeface="DejaVu Sans"/>
              </a:rPr>
              <a:t>	error: </a:t>
            </a:r>
            <a:r>
              <a:rPr lang="en-US" sz="2800" dirty="0" err="1">
                <a:solidFill>
                  <a:srgbClr val="FFFFFF"/>
                </a:solidFill>
                <a:latin typeface="Arial"/>
                <a:ea typeface="DejaVu Sans"/>
              </a:rPr>
              <a:t>dn</a:t>
            </a:r>
            <a:r>
              <a:rPr lang="en-US" sz="2800" dirty="0" smtClean="0">
                <a:solidFill>
                  <a:srgbClr val="FFFFFF"/>
                </a:solidFill>
                <a:latin typeface="Arial"/>
                <a:ea typeface="DejaVu Sans"/>
              </a:rPr>
              <a:t>/(n - 1) </a:t>
            </a:r>
            <a:r>
              <a:rPr lang="en-US" sz="2800" dirty="0">
                <a:solidFill>
                  <a:srgbClr val="FFFFFF"/>
                </a:solidFill>
                <a:latin typeface="Arial"/>
                <a:ea typeface="DejaVu Sans"/>
              </a:rPr>
              <a:t>&lt; </a:t>
            </a:r>
            <a:r>
              <a:rPr lang="en-US" sz="2800" dirty="0" smtClean="0">
                <a:solidFill>
                  <a:srgbClr val="FFFFFF"/>
                </a:solidFill>
                <a:latin typeface="Arial"/>
                <a:ea typeface="DejaVu Sans"/>
              </a:rPr>
              <a:t>0.01</a:t>
            </a:r>
          </a:p>
          <a:p>
            <a:pPr>
              <a:lnSpc>
                <a:spcPct val="100000"/>
              </a:lnSpc>
            </a:pPr>
            <a:r>
              <a:rPr lang="en-US" sz="2800" dirty="0" smtClean="0">
                <a:solidFill>
                  <a:srgbClr val="FFFFFF"/>
                </a:solidFill>
                <a:latin typeface="Arial"/>
                <a:ea typeface="DejaVu Sans"/>
              </a:rPr>
              <a:t>	Made in Chiba Univ.</a:t>
            </a:r>
            <a:endParaRPr dirty="0"/>
          </a:p>
        </p:txBody>
      </p:sp>
      <p:sp>
        <p:nvSpPr>
          <p:cNvPr id="5" name="CustomShape 1"/>
          <p:cNvSpPr/>
          <p:nvPr/>
        </p:nvSpPr>
        <p:spPr>
          <a:xfrm>
            <a:off x="2029214" y="427627"/>
            <a:ext cx="8598310" cy="697320"/>
          </a:xfrm>
          <a:prstGeom prst="rect">
            <a:avLst/>
          </a:prstGeom>
        </p:spPr>
        <p:txBody>
          <a:bodyPr lIns="90000" tIns="45000" rIns="90000" bIns="45000"/>
          <a:lstStyle/>
          <a:p>
            <a:pPr algn="ctr">
              <a:lnSpc>
                <a:spcPct val="100000"/>
              </a:lnSpc>
            </a:pPr>
            <a:r>
              <a:rPr lang="en-US" altLang="ja-JP" sz="4000" dirty="0" smtClean="0">
                <a:solidFill>
                  <a:schemeClr val="bg1"/>
                </a:solidFill>
                <a:latin typeface="Georgia" charset="0"/>
                <a:ea typeface="Georgia" charset="0"/>
                <a:cs typeface="Georgia" charset="0"/>
              </a:rPr>
              <a:t>Silica Aerogel as Cherenkov radiator </a:t>
            </a:r>
            <a:endParaRPr lang="en-US" altLang="ja-JP" sz="4000" dirty="0">
              <a:solidFill>
                <a:schemeClr val="bg1"/>
              </a:solidFill>
              <a:latin typeface="Georgia" charset="0"/>
              <a:ea typeface="Georgia" charset="0"/>
              <a:cs typeface="Georgia" charset="0"/>
            </a:endParaRPr>
          </a:p>
        </p:txBody>
      </p:sp>
    </p:spTree>
    <p:extLst>
      <p:ext uri="{BB962C8B-B14F-4D97-AF65-F5344CB8AC3E}">
        <p14:creationId xmlns:p14="http://schemas.microsoft.com/office/powerpoint/2010/main" val="1073005947"/>
      </p:ext>
    </p:extLst>
  </p:cSld>
  <p:clrMapOvr>
    <a:masterClrMapping/>
  </p:clrMapOvr>
  <p:transition>
    <p:fade/>
  </p:transition>
  <p:timing>
    <p:tnLst>
      <p:par>
        <p:cTn id="1" dur="indefinite" restart="never" nodeType="tmRoot">
          <p:childTnLst>
            <p:seq>
              <p:cTn id="2" nodeType="mainSeq">
                <p:childTnLst>
                  <p:par>
                    <p:cTn id="3" fill="freeze">
                      <p:stCondLst>
                        <p:cond delay="indefinite"/>
                      </p:stCondLst>
                      <p:childTnLst>
                        <p:par>
                          <p:cTn id="4"/>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5132</TotalTime>
  <Words>2369</Words>
  <Application>Microsoft Macintosh PowerPoint</Application>
  <PresentationFormat>ワイド画面</PresentationFormat>
  <Paragraphs>561</Paragraphs>
  <Slides>29</Slides>
  <Notes>28</Notes>
  <HiddenSlides>1</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29</vt:i4>
      </vt:variant>
    </vt:vector>
  </HeadingPairs>
  <TitlesOfParts>
    <vt:vector size="38" baseType="lpstr">
      <vt:lpstr>Arial</vt:lpstr>
      <vt:lpstr>DejaVu Sans</vt:lpstr>
      <vt:lpstr>Georgia</vt:lpstr>
      <vt:lpstr>Meiryo UI</vt:lpstr>
      <vt:lpstr>StarSymbol</vt:lpstr>
      <vt:lpstr>TakaoPGothic</vt:lpstr>
      <vt:lpstr>Yu Gothic</vt:lpstr>
      <vt:lpstr>Office Theme</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afca3008</cp:lastModifiedBy>
  <cp:revision>173</cp:revision>
  <cp:lastPrinted>2016-01-15T03:13:14Z</cp:lastPrinted>
  <dcterms:modified xsi:type="dcterms:W3CDTF">2016-01-22T08:41:31Z</dcterms:modified>
</cp:coreProperties>
</file>