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9" r:id="rId4"/>
  </p:sldMasterIdLst>
  <p:sldIdLst>
    <p:sldId id="256" r:id="rId5"/>
    <p:sldId id="259" r:id="rId6"/>
    <p:sldId id="276" r:id="rId7"/>
    <p:sldId id="257" r:id="rId8"/>
    <p:sldId id="258" r:id="rId9"/>
    <p:sldId id="264" r:id="rId10"/>
    <p:sldId id="273" r:id="rId11"/>
    <p:sldId id="277" r:id="rId12"/>
    <p:sldId id="275" r:id="rId13"/>
    <p:sldId id="279" r:id="rId14"/>
    <p:sldId id="278" r:id="rId15"/>
    <p:sldId id="266" r:id="rId16"/>
    <p:sldId id="267" r:id="rId17"/>
    <p:sldId id="268" r:id="rId18"/>
    <p:sldId id="280" r:id="rId19"/>
    <p:sldId id="269" r:id="rId20"/>
    <p:sldId id="270" r:id="rId21"/>
    <p:sldId id="271" r:id="rId22"/>
    <p:sldId id="281" r:id="rId23"/>
    <p:sldId id="272" r:id="rId24"/>
    <p:sldId id="282"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2927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187598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2731970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7D9A77-0927-4846-8CC1-8B6FB0276A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3313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D62DE3-293C-4AB4-B9A1-D92834609F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23450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E0AF00-9DD0-4B94-89CC-C704C0032D6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11894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2D0FDE-654E-4962-B638-F80619DDAB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3131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EEAFF4-AFE8-4681-A86D-D007DADE32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310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D877340-D1F5-464C-8940-B9249404056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0749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430ADC-A203-40C3-A4E9-0F2C7E55E2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5668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9B08C3-40B8-4DF5-9EFD-ACA4310AA7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724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3148152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D830D1-4C81-489D-ACCF-91F86210E0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86501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812174-4949-4AE4-9C2B-555B8DF8AC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67584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1B86C-FE96-472E-B4E1-0A9DC3AD894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5928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E0DE34-ECD4-4E36-B541-71921AFB5E7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8264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9B1F131-C47A-43EB-BBEB-99FDC5FF305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2658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9DB1E0-3A58-4DAC-A28C-9BA8CC06B95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60441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フリーフォーム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kumimoji="0" lang="en-US">
              <a:solidFill>
                <a:prstClr val="white"/>
              </a:solidFill>
              <a:ea typeface="ＭＳ Ｐゴシック" pitchFamily="50" charset="-128"/>
            </a:endParaRPr>
          </a:p>
        </p:txBody>
      </p:sp>
      <p:sp>
        <p:nvSpPr>
          <p:cNvPr id="5" name="フリーフォーム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kumimoji="0" lang="en-US">
              <a:solidFill>
                <a:prstClr val="white"/>
              </a:solidFill>
              <a:ea typeface="ＭＳ Ｐゴシック" pitchFamily="50" charset="-128"/>
            </a:endParaRPr>
          </a:p>
        </p:txBody>
      </p:sp>
      <p:sp>
        <p:nvSpPr>
          <p:cNvPr id="9" name="タイトル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ja-JP" altLang="en-US" smtClean="0"/>
              <a:t>マスタ タイトルの書式設定</a:t>
            </a:r>
            <a:endParaRPr lang="en-US"/>
          </a:p>
        </p:txBody>
      </p:sp>
      <p:sp>
        <p:nvSpPr>
          <p:cNvPr id="17" name="サブタイトル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6" name="日付プレースホルダ 29"/>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7" name="フッター プレースホルダ 18"/>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8" name="スライド番号プレースホルダ 26"/>
          <p:cNvSpPr>
            <a:spLocks noGrp="1"/>
          </p:cNvSpPr>
          <p:nvPr>
            <p:ph type="sldNum" sz="quarter" idx="12"/>
          </p:nvPr>
        </p:nvSpPr>
        <p:spPr/>
        <p:txBody>
          <a:bodyPr/>
          <a:lstStyle>
            <a:lvl1pPr>
              <a:defRPr/>
            </a:lvl1pPr>
          </a:lstStyle>
          <a:p>
            <a:pPr>
              <a:defRPr/>
            </a:pPr>
            <a:fld id="{4CA0E1CA-BA01-435A-84AC-B7F9019C2F48}"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137197436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5" name="フッター プレースホルダ 21"/>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6" name="スライド番号プレースホルダ 17"/>
          <p:cNvSpPr>
            <a:spLocks noGrp="1"/>
          </p:cNvSpPr>
          <p:nvPr>
            <p:ph type="sldNum" sz="quarter" idx="12"/>
          </p:nvPr>
        </p:nvSpPr>
        <p:spPr/>
        <p:txBody>
          <a:bodyPr/>
          <a:lstStyle>
            <a:lvl1pPr>
              <a:defRPr/>
            </a:lvl1pPr>
          </a:lstStyle>
          <a:p>
            <a:pPr>
              <a:defRPr/>
            </a:pPr>
            <a:fld id="{22432014-5889-4AD3-AA56-0278F13269DA}"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3852898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フリーフォーム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kumimoji="0" lang="en-US">
              <a:solidFill>
                <a:prstClr val="white"/>
              </a:solidFill>
              <a:ea typeface="ＭＳ Ｐゴシック" pitchFamily="50" charset="-128"/>
            </a:endParaRPr>
          </a:p>
        </p:txBody>
      </p:sp>
      <p:sp>
        <p:nvSpPr>
          <p:cNvPr id="5" name="フリーフォーム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kumimoji="0" lang="en-US">
              <a:solidFill>
                <a:prstClr val="white"/>
              </a:solidFill>
              <a:ea typeface="ＭＳ Ｐゴシック" pitchFamily="50" charset="-128"/>
            </a:endParaRPr>
          </a:p>
        </p:txBody>
      </p:sp>
      <p:sp>
        <p:nvSpPr>
          <p:cNvPr id="2" name="タイトル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6" name="日付プレースホルダ 3"/>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8" name="スライド番号プレースホルダ 5"/>
          <p:cNvSpPr>
            <a:spLocks noGrp="1"/>
          </p:cNvSpPr>
          <p:nvPr>
            <p:ph type="sldNum" sz="quarter" idx="12"/>
          </p:nvPr>
        </p:nvSpPr>
        <p:spPr/>
        <p:txBody>
          <a:bodyPr/>
          <a:lstStyle>
            <a:lvl1pPr>
              <a:defRPr/>
            </a:lvl1pPr>
          </a:lstStyle>
          <a:p>
            <a:pPr>
              <a:defRPr/>
            </a:pPr>
            <a:fld id="{B5EC6F40-1615-4FF6-96F4-418BA50CAF30}"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335627301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6" name="フッター プレースホルダ 21"/>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7" name="スライド番号プレースホルダ 17"/>
          <p:cNvSpPr>
            <a:spLocks noGrp="1"/>
          </p:cNvSpPr>
          <p:nvPr>
            <p:ph type="sldNum" sz="quarter" idx="12"/>
          </p:nvPr>
        </p:nvSpPr>
        <p:spPr/>
        <p:txBody>
          <a:bodyPr/>
          <a:lstStyle>
            <a:lvl1pPr>
              <a:defRPr/>
            </a:lvl1pPr>
          </a:lstStyle>
          <a:p>
            <a:pPr>
              <a:defRPr/>
            </a:pPr>
            <a:fld id="{AB1FAE39-1B74-4599-AE72-7B506BCC6714}"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362090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365710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8" name="フッター プレースホルダ 7"/>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9" name="スライド番号プレースホルダ 8"/>
          <p:cNvSpPr>
            <a:spLocks noGrp="1"/>
          </p:cNvSpPr>
          <p:nvPr>
            <p:ph type="sldNum" sz="quarter" idx="12"/>
          </p:nvPr>
        </p:nvSpPr>
        <p:spPr/>
        <p:txBody>
          <a:bodyPr/>
          <a:lstStyle>
            <a:lvl1pPr>
              <a:defRPr/>
            </a:lvl1pPr>
          </a:lstStyle>
          <a:p>
            <a:pPr>
              <a:defRPr/>
            </a:pPr>
            <a:fld id="{34FC950B-DB81-484F-9216-1BAAF3099945}"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409104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320"/>
            <a:ext cx="7470648" cy="1143000"/>
          </a:xfrm>
        </p:spPr>
        <p:txBody>
          <a:bodyPr/>
          <a:lstStyle>
            <a:lvl1pPr algn="l">
              <a:defRPr sz="4600"/>
            </a:lvl1pPr>
          </a:lstStyle>
          <a:p>
            <a:r>
              <a:rPr lang="ja-JP" altLang="en-US" smtClean="0"/>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4" name="フッター プレースホルダ 21"/>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5" name="スライド番号プレースホルダ 17"/>
          <p:cNvSpPr>
            <a:spLocks noGrp="1"/>
          </p:cNvSpPr>
          <p:nvPr>
            <p:ph type="sldNum" sz="quarter" idx="12"/>
          </p:nvPr>
        </p:nvSpPr>
        <p:spPr/>
        <p:txBody>
          <a:bodyPr/>
          <a:lstStyle>
            <a:lvl1pPr>
              <a:defRPr/>
            </a:lvl1pPr>
          </a:lstStyle>
          <a:p>
            <a:pPr>
              <a:defRPr/>
            </a:pPr>
            <a:fld id="{A08169FB-03CD-4E98-9F65-4E550CE6ECC8}"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1027484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3" name="フッター プレースホルダ 21"/>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4" name="スライド番号プレースホルダ 17"/>
          <p:cNvSpPr>
            <a:spLocks noGrp="1"/>
          </p:cNvSpPr>
          <p:nvPr>
            <p:ph type="sldNum" sz="quarter" idx="12"/>
          </p:nvPr>
        </p:nvSpPr>
        <p:spPr/>
        <p:txBody>
          <a:bodyPr/>
          <a:lstStyle>
            <a:lvl1pPr>
              <a:defRPr/>
            </a:lvl1pPr>
          </a:lstStyle>
          <a:p>
            <a:pPr>
              <a:defRPr/>
            </a:pPr>
            <a:fld id="{A1AFF07C-A958-42BF-907E-34B09F055C56}"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2200952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6" name="フッター プレースホルダ 5"/>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7" name="スライド番号プレースホルダ 6"/>
          <p:cNvSpPr>
            <a:spLocks noGrp="1"/>
          </p:cNvSpPr>
          <p:nvPr>
            <p:ph type="sldNum" sz="quarter" idx="12"/>
          </p:nvPr>
        </p:nvSpPr>
        <p:spPr>
          <a:xfrm>
            <a:off x="8156575" y="6421438"/>
            <a:ext cx="762000" cy="365125"/>
          </a:xfrm>
        </p:spPr>
        <p:txBody>
          <a:bodyPr/>
          <a:lstStyle>
            <a:lvl1pPr>
              <a:defRPr/>
            </a:lvl1pPr>
          </a:lstStyle>
          <a:p>
            <a:pPr>
              <a:defRPr/>
            </a:pPr>
            <a:fld id="{4688C2FC-0E92-407A-A32F-D78C830834C6}"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2706966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6" name="フッター プレースホルダ 5"/>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7" name="スライド番号プレースホルダ 6"/>
          <p:cNvSpPr>
            <a:spLocks noGrp="1"/>
          </p:cNvSpPr>
          <p:nvPr>
            <p:ph type="sldNum" sz="quarter" idx="12"/>
          </p:nvPr>
        </p:nvSpPr>
        <p:spPr/>
        <p:txBody>
          <a:bodyPr/>
          <a:lstStyle>
            <a:lvl1pPr>
              <a:defRPr/>
            </a:lvl1pPr>
          </a:lstStyle>
          <a:p>
            <a:pPr>
              <a:defRPr/>
            </a:pPr>
            <a:fld id="{4EA10827-883A-4280-AF6F-4E35CCAD89AA}"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4170814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5" name="フッター プレースホルダ 21"/>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6" name="スライド番号プレースホルダ 17"/>
          <p:cNvSpPr>
            <a:spLocks noGrp="1"/>
          </p:cNvSpPr>
          <p:nvPr>
            <p:ph type="sldNum" sz="quarter" idx="12"/>
          </p:nvPr>
        </p:nvSpPr>
        <p:spPr/>
        <p:txBody>
          <a:bodyPr/>
          <a:lstStyle>
            <a:lvl1pPr>
              <a:defRPr/>
            </a:lvl1pPr>
          </a:lstStyle>
          <a:p>
            <a:pPr>
              <a:defRPr/>
            </a:pPr>
            <a:fld id="{2B962F1E-69D2-40FF-AA9B-B71A1BDCEFA6}"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3999866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en-US" altLang="ja-JP">
              <a:solidFill>
                <a:srgbClr val="D4D2D0">
                  <a:shade val="50000"/>
                </a:srgbClr>
              </a:solidFill>
            </a:endParaRPr>
          </a:p>
        </p:txBody>
      </p:sp>
      <p:sp>
        <p:nvSpPr>
          <p:cNvPr id="5" name="フッター プレースホルダ 21"/>
          <p:cNvSpPr>
            <a:spLocks noGrp="1"/>
          </p:cNvSpPr>
          <p:nvPr>
            <p:ph type="ftr" sz="quarter" idx="11"/>
          </p:nvPr>
        </p:nvSpPr>
        <p:spPr/>
        <p:txBody>
          <a:bodyPr/>
          <a:lstStyle>
            <a:lvl1pPr>
              <a:defRPr/>
            </a:lvl1pPr>
          </a:lstStyle>
          <a:p>
            <a:pPr>
              <a:defRPr/>
            </a:pPr>
            <a:endParaRPr lang="en-US" altLang="ja-JP">
              <a:solidFill>
                <a:srgbClr val="D4D2D0">
                  <a:shade val="50000"/>
                </a:srgbClr>
              </a:solidFill>
            </a:endParaRPr>
          </a:p>
        </p:txBody>
      </p:sp>
      <p:sp>
        <p:nvSpPr>
          <p:cNvPr id="6" name="スライド番号プレースホルダ 17"/>
          <p:cNvSpPr>
            <a:spLocks noGrp="1"/>
          </p:cNvSpPr>
          <p:nvPr>
            <p:ph type="sldNum" sz="quarter" idx="12"/>
          </p:nvPr>
        </p:nvSpPr>
        <p:spPr/>
        <p:txBody>
          <a:bodyPr/>
          <a:lstStyle>
            <a:lvl1pPr>
              <a:defRPr/>
            </a:lvl1pPr>
          </a:lstStyle>
          <a:p>
            <a:pPr>
              <a:defRPr/>
            </a:pPr>
            <a:fld id="{4FD1E435-EA28-4C77-8F2A-2E8C409F2CB9}"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1729207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457200" y="6245225"/>
            <a:ext cx="2133600" cy="476250"/>
          </a:xfrm>
        </p:spPr>
        <p:txBody>
          <a:bodyPr/>
          <a:lstStyle>
            <a:lvl1pPr>
              <a:defRPr/>
            </a:lvl1pPr>
          </a:lstStyle>
          <a:p>
            <a:pPr>
              <a:defRPr/>
            </a:pPr>
            <a:endParaRPr lang="en-US" altLang="ja-JP">
              <a:solidFill>
                <a:srgbClr val="D4D2D0">
                  <a:shade val="50000"/>
                </a:srgbClr>
              </a:solidFill>
            </a:endParaRPr>
          </a:p>
        </p:txBody>
      </p:sp>
      <p:sp>
        <p:nvSpPr>
          <p:cNvPr id="8" name="フッター プレースホルダ 7"/>
          <p:cNvSpPr>
            <a:spLocks noGrp="1"/>
          </p:cNvSpPr>
          <p:nvPr>
            <p:ph type="ftr" sz="quarter" idx="11"/>
          </p:nvPr>
        </p:nvSpPr>
        <p:spPr>
          <a:xfrm>
            <a:off x="3124200" y="6245225"/>
            <a:ext cx="2895600" cy="476250"/>
          </a:xfrm>
        </p:spPr>
        <p:txBody>
          <a:bodyPr/>
          <a:lstStyle>
            <a:lvl1pPr>
              <a:defRPr/>
            </a:lvl1pPr>
          </a:lstStyle>
          <a:p>
            <a:pPr>
              <a:defRPr/>
            </a:pPr>
            <a:endParaRPr lang="en-US" altLang="ja-JP">
              <a:solidFill>
                <a:srgbClr val="D4D2D0">
                  <a:shade val="50000"/>
                </a:srgbClr>
              </a:solidFill>
            </a:endParaRPr>
          </a:p>
        </p:txBody>
      </p:sp>
      <p:sp>
        <p:nvSpPr>
          <p:cNvPr id="9" name="スライド番号プレースホルダ 8"/>
          <p:cNvSpPr>
            <a:spLocks noGrp="1"/>
          </p:cNvSpPr>
          <p:nvPr>
            <p:ph type="sldNum" sz="quarter" idx="12"/>
          </p:nvPr>
        </p:nvSpPr>
        <p:spPr>
          <a:xfrm>
            <a:off x="6553200" y="6245225"/>
            <a:ext cx="2133600" cy="476250"/>
          </a:xfrm>
        </p:spPr>
        <p:txBody>
          <a:bodyPr/>
          <a:lstStyle>
            <a:lvl1pPr>
              <a:defRPr/>
            </a:lvl1pPr>
          </a:lstStyle>
          <a:p>
            <a:pPr>
              <a:defRPr/>
            </a:pPr>
            <a:fld id="{628A01F0-2E84-4EA3-9443-D3C352F4F417}" type="slidenum">
              <a:rPr lang="en-US" altLang="ja-JP">
                <a:solidFill>
                  <a:srgbClr val="D4D2D0">
                    <a:shade val="50000"/>
                  </a:srgbClr>
                </a:solidFill>
              </a:rPr>
              <a:pPr>
                <a:defRPr/>
              </a:pPr>
              <a:t>‹#›</a:t>
            </a:fld>
            <a:endParaRPr lang="en-US" altLang="ja-JP">
              <a:solidFill>
                <a:srgbClr val="D4D2D0">
                  <a:shade val="50000"/>
                </a:srgbClr>
              </a:solidFill>
            </a:endParaRPr>
          </a:p>
        </p:txBody>
      </p:sp>
    </p:spTree>
    <p:extLst>
      <p:ext uri="{BB962C8B-B14F-4D97-AF65-F5344CB8AC3E}">
        <p14:creationId xmlns:p14="http://schemas.microsoft.com/office/powerpoint/2010/main" val="303285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457200"/>
            <a:ext cx="8229600" cy="5410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フッター プレースホルダ 2"/>
          <p:cNvSpPr>
            <a:spLocks noGrp="1"/>
          </p:cNvSpPr>
          <p:nvPr>
            <p:ph type="ftr" sz="quarter" idx="10"/>
          </p:nvPr>
        </p:nvSpPr>
        <p:spPr>
          <a:xfrm>
            <a:off x="3124200" y="6248400"/>
            <a:ext cx="2895600" cy="457200"/>
          </a:xfrm>
        </p:spPr>
        <p:txBody>
          <a:bodyPr/>
          <a:lstStyle>
            <a:lvl1pPr>
              <a:defRPr/>
            </a:lvl1pPr>
          </a:lstStyle>
          <a:p>
            <a:pPr>
              <a:defRPr/>
            </a:pPr>
            <a:endParaRPr lang="en-US" altLang="ja-JP">
              <a:solidFill>
                <a:srgbClr val="D4D2D0">
                  <a:shade val="50000"/>
                </a:srgbClr>
              </a:solidFill>
            </a:endParaRPr>
          </a:p>
        </p:txBody>
      </p:sp>
      <p:sp>
        <p:nvSpPr>
          <p:cNvPr id="4" name="スライド番号プレースホルダ 3"/>
          <p:cNvSpPr>
            <a:spLocks noGrp="1"/>
          </p:cNvSpPr>
          <p:nvPr>
            <p:ph type="sldNum" sz="quarter" idx="11"/>
          </p:nvPr>
        </p:nvSpPr>
        <p:spPr>
          <a:xfrm>
            <a:off x="6553200" y="6248400"/>
            <a:ext cx="2133600" cy="457200"/>
          </a:xfrm>
        </p:spPr>
        <p:txBody>
          <a:bodyPr/>
          <a:lstStyle>
            <a:lvl1pPr>
              <a:defRPr/>
            </a:lvl1pPr>
          </a:lstStyle>
          <a:p>
            <a:pPr>
              <a:defRPr/>
            </a:pPr>
            <a:fld id="{374EB5C5-5E49-464B-813D-617B6A727178}" type="slidenum">
              <a:rPr lang="en-US" altLang="ja-JP">
                <a:solidFill>
                  <a:srgbClr val="D4D2D0">
                    <a:shade val="50000"/>
                  </a:srgbClr>
                </a:solidFill>
              </a:rPr>
              <a:pPr>
                <a:defRPr/>
              </a:pPr>
              <a:t>‹#›</a:t>
            </a:fld>
            <a:endParaRPr lang="en-US" altLang="ja-JP">
              <a:solidFill>
                <a:srgbClr val="D4D2D0">
                  <a:shade val="50000"/>
                </a:srgbClr>
              </a:solidFill>
            </a:endParaRPr>
          </a:p>
        </p:txBody>
      </p:sp>
      <p:sp>
        <p:nvSpPr>
          <p:cNvPr id="5" name="日付プレースホルダ 4"/>
          <p:cNvSpPr>
            <a:spLocks noGrp="1"/>
          </p:cNvSpPr>
          <p:nvPr>
            <p:ph type="dt" sz="half" idx="12"/>
          </p:nvPr>
        </p:nvSpPr>
        <p:spPr>
          <a:xfrm>
            <a:off x="457200" y="6245225"/>
            <a:ext cx="2133600" cy="476250"/>
          </a:xfrm>
        </p:spPr>
        <p:txBody>
          <a:bodyPr/>
          <a:lstStyle>
            <a:lvl1pPr>
              <a:defRPr/>
            </a:lvl1pPr>
          </a:lstStyle>
          <a:p>
            <a:pPr>
              <a:defRPr/>
            </a:pPr>
            <a:endParaRPr lang="en-US" altLang="ja-JP">
              <a:solidFill>
                <a:srgbClr val="D4D2D0">
                  <a:shade val="50000"/>
                </a:srgbClr>
              </a:solidFill>
            </a:endParaRPr>
          </a:p>
        </p:txBody>
      </p:sp>
    </p:spTree>
    <p:extLst>
      <p:ext uri="{BB962C8B-B14F-4D97-AF65-F5344CB8AC3E}">
        <p14:creationId xmlns:p14="http://schemas.microsoft.com/office/powerpoint/2010/main" val="1036611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3E670EC-485F-4A58-BA7E-6D07EB8D33F1}"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994A163-4B30-45D6-B2FF-35966BC88F0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2922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738911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2A5F640-04AC-48C7-B24D-98EC8B81DD55}"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6FFB999-81FB-443E-9592-ECF6443410F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9749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4DDD97D-F4B5-467F-A619-EA09E91DA6A2}"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CAD18BC-04F0-49E1-98E2-FE26E513280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56723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7481B1F3-6920-4515-A776-B789ED033699}"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ED39882-7E34-4204-9F73-E15962C3877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99898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2EFBCCA9-A8CB-42EF-B1B1-A08AE1730380}"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1A74919-A1A9-4908-8DCF-FF6EBD137E3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1812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6E57E6DE-CF3E-4D1B-A55A-B6145FFAF5A1}"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18F7090D-D8FC-4530-BD1F-094D6BE0D3D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96751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7F81AA3-1F50-44C5-A9B0-EA44D26FE9A7}"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1727747-57C6-481C-9C53-A9B1379A710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31678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A9DF6A3-06F3-40DA-B108-940C10D3EE3A}"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007050D-382A-498A-862C-4BF477B5D8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08886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BFDE5AC-D36F-4C41-BB85-BB7CEEAD2823}"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0779ECF-3627-406B-A7B5-EB5FEFF98EC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79583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67A6F05-086B-4D38-8F39-E5B431CB52B7}"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21EC885-5C53-4760-924F-4026177AC9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88936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51816C4-F1F7-484A-9E5B-FEE31F936B69}"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6323621-3EA2-4329-BF7F-C76E0EC43CC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2519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2141531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0" y="6245225"/>
            <a:ext cx="2133600" cy="476250"/>
          </a:xfrm>
        </p:spPr>
        <p:txBody>
          <a:bodyPr/>
          <a:lstStyle>
            <a:lvl1pPr>
              <a:defRPr/>
            </a:lvl1pPr>
          </a:lstStyle>
          <a:p>
            <a:pPr>
              <a:defRPr/>
            </a:pPr>
            <a:endParaRPr lang="en-US" altLang="ja-JP">
              <a:solidFill>
                <a:prstClr val="black">
                  <a:tint val="75000"/>
                </a:prstClr>
              </a:solidFill>
            </a:endParaRPr>
          </a:p>
        </p:txBody>
      </p:sp>
      <p:sp>
        <p:nvSpPr>
          <p:cNvPr id="7" name="フッター プレースホルダー 6"/>
          <p:cNvSpPr>
            <a:spLocks noGrp="1"/>
          </p:cNvSpPr>
          <p:nvPr>
            <p:ph type="ftr" sz="quarter" idx="11"/>
          </p:nvPr>
        </p:nvSpPr>
        <p:spPr>
          <a:xfrm>
            <a:off x="3124200" y="6245225"/>
            <a:ext cx="2895600" cy="476250"/>
          </a:xfrm>
        </p:spPr>
        <p:txBody>
          <a:bodyPr/>
          <a:lstStyle>
            <a:lvl1pPr>
              <a:defRPr/>
            </a:lvl1pPr>
          </a:lstStyle>
          <a:p>
            <a:pPr>
              <a:defRPr/>
            </a:pPr>
            <a:endParaRPr lang="en-US" altLang="ja-JP">
              <a:solidFill>
                <a:prstClr val="black">
                  <a:tint val="75000"/>
                </a:prstClr>
              </a:solidFill>
            </a:endParaRPr>
          </a:p>
        </p:txBody>
      </p:sp>
      <p:sp>
        <p:nvSpPr>
          <p:cNvPr id="8" name="スライド番号プレースホルダー 7"/>
          <p:cNvSpPr>
            <a:spLocks noGrp="1"/>
          </p:cNvSpPr>
          <p:nvPr>
            <p:ph type="sldNum" sz="quarter" idx="12"/>
          </p:nvPr>
        </p:nvSpPr>
        <p:spPr>
          <a:xfrm>
            <a:off x="6553200" y="6245225"/>
            <a:ext cx="2133600" cy="476250"/>
          </a:xfrm>
        </p:spPr>
        <p:txBody>
          <a:bodyPr/>
          <a:lstStyle>
            <a:lvl1pPr>
              <a:defRPr/>
            </a:lvl1pPr>
          </a:lstStyle>
          <a:p>
            <a:pPr>
              <a:defRPr/>
            </a:pPr>
            <a:fld id="{B9B8037A-7F51-4320-83E4-6B1B7EF0A51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1495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176377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389348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304137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F26CEF-C065-462C-AFE3-634D17EC7219}" type="datetimeFigureOut">
              <a:rPr kumimoji="1" lang="ja-JP" altLang="en-US" smtClean="0"/>
              <a:t>2016/1/31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315372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6CEF-C065-462C-AFE3-634D17EC7219}" type="datetimeFigureOut">
              <a:rPr kumimoji="1" lang="ja-JP" altLang="en-US" smtClean="0"/>
              <a:t>2016/1/31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4F284-C96C-4F21-AEE3-6EB4F8556957}" type="slidenum">
              <a:rPr kumimoji="1" lang="ja-JP" altLang="en-US" smtClean="0"/>
              <a:t>‹#›</a:t>
            </a:fld>
            <a:endParaRPr kumimoji="1" lang="ja-JP" altLang="en-US"/>
          </a:p>
        </p:txBody>
      </p:sp>
    </p:spTree>
    <p:extLst>
      <p:ext uri="{BB962C8B-B14F-4D97-AF65-F5344CB8AC3E}">
        <p14:creationId xmlns:p14="http://schemas.microsoft.com/office/powerpoint/2010/main" val="383977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6D845AB7-69F4-48A3-A399-0C55F9B1E42D}"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4221378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フリーフォーム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kumimoji="0" lang="en-US">
              <a:solidFill>
                <a:prstClr val="white"/>
              </a:solidFill>
              <a:ea typeface="ＭＳ Ｐゴシック" pitchFamily="50" charset="-128"/>
            </a:endParaRPr>
          </a:p>
        </p:txBody>
      </p:sp>
      <p:sp>
        <p:nvSpPr>
          <p:cNvPr id="16" name="フリーフォーム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kumimoji="0" lang="en-US">
              <a:solidFill>
                <a:prstClr val="white"/>
              </a:solidFill>
              <a:ea typeface="ＭＳ Ｐゴシック" pitchFamily="50" charset="-128"/>
            </a:endParaRPr>
          </a:p>
        </p:txBody>
      </p:sp>
      <p:sp>
        <p:nvSpPr>
          <p:cNvPr id="9220" name="タイトル プレースホルダ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9221" name="テキスト プレースホルダ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 name="日付プレースホルダ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defRPr>
            </a:lvl1pPr>
          </a:lstStyle>
          <a:p>
            <a:pPr fontAlgn="base">
              <a:spcBef>
                <a:spcPct val="0"/>
              </a:spcBef>
              <a:spcAft>
                <a:spcPct val="0"/>
              </a:spcAft>
              <a:defRPr/>
            </a:pPr>
            <a:endParaRPr lang="en-US" altLang="ja-JP">
              <a:solidFill>
                <a:srgbClr val="D4D2D0">
                  <a:shade val="50000"/>
                </a:srgbClr>
              </a:solidFill>
              <a:ea typeface="ＭＳ Ｐゴシック" pitchFamily="50" charset="-128"/>
            </a:endParaRPr>
          </a:p>
        </p:txBody>
      </p:sp>
      <p:sp>
        <p:nvSpPr>
          <p:cNvPr id="22" name="フッター プレースホルダ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defRPr>
            </a:lvl1pPr>
          </a:lstStyle>
          <a:p>
            <a:pPr fontAlgn="base">
              <a:spcBef>
                <a:spcPct val="0"/>
              </a:spcBef>
              <a:spcAft>
                <a:spcPct val="0"/>
              </a:spcAft>
              <a:defRPr/>
            </a:pPr>
            <a:endParaRPr lang="en-US" altLang="ja-JP">
              <a:solidFill>
                <a:srgbClr val="D4D2D0">
                  <a:shade val="50000"/>
                </a:srgbClr>
              </a:solidFill>
              <a:ea typeface="ＭＳ Ｐゴシック" pitchFamily="50" charset="-128"/>
            </a:endParaRPr>
          </a:p>
        </p:txBody>
      </p:sp>
      <p:sp>
        <p:nvSpPr>
          <p:cNvPr id="18" name="スライド番号プレースホルダ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latin typeface="Arial" charset="0"/>
              </a:defRPr>
            </a:lvl1pPr>
          </a:lstStyle>
          <a:p>
            <a:pPr fontAlgn="base">
              <a:spcBef>
                <a:spcPct val="0"/>
              </a:spcBef>
              <a:spcAft>
                <a:spcPct val="0"/>
              </a:spcAft>
              <a:defRPr/>
            </a:pPr>
            <a:fld id="{00DE9E9D-F7D2-410C-BBB8-020FA82DA37C}" type="slidenum">
              <a:rPr lang="en-US" altLang="ja-JP">
                <a:solidFill>
                  <a:srgbClr val="D4D2D0">
                    <a:shade val="50000"/>
                  </a:srgbClr>
                </a:solidFill>
                <a:ea typeface="ＭＳ Ｐゴシック" pitchFamily="50" charset="-128"/>
              </a:rPr>
              <a:pPr fontAlgn="base">
                <a:spcBef>
                  <a:spcPct val="0"/>
                </a:spcBef>
                <a:spcAft>
                  <a:spcPct val="0"/>
                </a:spcAft>
                <a:defRPr/>
              </a:pPr>
              <a:t>‹#›</a:t>
            </a:fld>
            <a:endParaRPr lang="en-US" altLang="ja-JP">
              <a:solidFill>
                <a:srgbClr val="D4D2D0">
                  <a:shade val="50000"/>
                </a:srgbClr>
              </a:solidFill>
              <a:ea typeface="ＭＳ Ｐゴシック" pitchFamily="50" charset="-128"/>
            </a:endParaRPr>
          </a:p>
        </p:txBody>
      </p:sp>
    </p:spTree>
    <p:extLst>
      <p:ext uri="{BB962C8B-B14F-4D97-AF65-F5344CB8AC3E}">
        <p14:creationId xmlns:p14="http://schemas.microsoft.com/office/powerpoint/2010/main" val="76196996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rtl="0" fontAlgn="base">
        <a:spcBef>
          <a:spcPct val="0"/>
        </a:spcBef>
        <a:spcAft>
          <a:spcPct val="0"/>
        </a:spcAft>
        <a:defRPr kumimoji="1" sz="4600" kern="1200">
          <a:solidFill>
            <a:schemeClr val="tx1"/>
          </a:solidFill>
          <a:latin typeface="+mj-lt"/>
          <a:ea typeface="+mj-ea"/>
          <a:cs typeface="+mj-cs"/>
        </a:defRPr>
      </a:lvl1pPr>
      <a:lvl2pPr algn="l" rtl="0" fontAlgn="base">
        <a:spcBef>
          <a:spcPct val="0"/>
        </a:spcBef>
        <a:spcAft>
          <a:spcPct val="0"/>
        </a:spcAft>
        <a:defRPr kumimoji="1" sz="4600">
          <a:solidFill>
            <a:schemeClr val="tx1"/>
          </a:solidFill>
          <a:latin typeface="Franklin Gothic Book"/>
          <a:ea typeface="ＭＳ Ｐゴシック" pitchFamily="50" charset="-128"/>
        </a:defRPr>
      </a:lvl2pPr>
      <a:lvl3pPr algn="l" rtl="0" fontAlgn="base">
        <a:spcBef>
          <a:spcPct val="0"/>
        </a:spcBef>
        <a:spcAft>
          <a:spcPct val="0"/>
        </a:spcAft>
        <a:defRPr kumimoji="1" sz="4600">
          <a:solidFill>
            <a:schemeClr val="tx1"/>
          </a:solidFill>
          <a:latin typeface="Franklin Gothic Book"/>
          <a:ea typeface="ＭＳ Ｐゴシック" pitchFamily="50" charset="-128"/>
        </a:defRPr>
      </a:lvl3pPr>
      <a:lvl4pPr algn="l" rtl="0" fontAlgn="base">
        <a:spcBef>
          <a:spcPct val="0"/>
        </a:spcBef>
        <a:spcAft>
          <a:spcPct val="0"/>
        </a:spcAft>
        <a:defRPr kumimoji="1" sz="4600">
          <a:solidFill>
            <a:schemeClr val="tx1"/>
          </a:solidFill>
          <a:latin typeface="Franklin Gothic Book"/>
          <a:ea typeface="ＭＳ Ｐゴシック" pitchFamily="50" charset="-128"/>
        </a:defRPr>
      </a:lvl4pPr>
      <a:lvl5pPr algn="l" rtl="0" fontAlgn="base">
        <a:spcBef>
          <a:spcPct val="0"/>
        </a:spcBef>
        <a:spcAft>
          <a:spcPct val="0"/>
        </a:spcAft>
        <a:defRPr kumimoji="1" sz="4600">
          <a:solidFill>
            <a:schemeClr val="tx1"/>
          </a:solidFill>
          <a:latin typeface="Franklin Gothic Book"/>
          <a:ea typeface="ＭＳ Ｐゴシック" pitchFamily="50" charset="-128"/>
        </a:defRPr>
      </a:lvl5pPr>
      <a:lvl6pPr marL="457200" algn="l" rtl="0" fontAlgn="base">
        <a:spcBef>
          <a:spcPct val="0"/>
        </a:spcBef>
        <a:spcAft>
          <a:spcPct val="0"/>
        </a:spcAft>
        <a:defRPr kumimoji="1" sz="4600">
          <a:solidFill>
            <a:schemeClr val="tx1"/>
          </a:solidFill>
          <a:latin typeface="Franklin Gothic Book"/>
          <a:ea typeface="ＭＳ Ｐゴシック" pitchFamily="50" charset="-128"/>
        </a:defRPr>
      </a:lvl6pPr>
      <a:lvl7pPr marL="914400" algn="l" rtl="0" fontAlgn="base">
        <a:spcBef>
          <a:spcPct val="0"/>
        </a:spcBef>
        <a:spcAft>
          <a:spcPct val="0"/>
        </a:spcAft>
        <a:defRPr kumimoji="1" sz="4600">
          <a:solidFill>
            <a:schemeClr val="tx1"/>
          </a:solidFill>
          <a:latin typeface="Franklin Gothic Book"/>
          <a:ea typeface="ＭＳ Ｐゴシック" pitchFamily="50" charset="-128"/>
        </a:defRPr>
      </a:lvl7pPr>
      <a:lvl8pPr marL="1371600" algn="l" rtl="0" fontAlgn="base">
        <a:spcBef>
          <a:spcPct val="0"/>
        </a:spcBef>
        <a:spcAft>
          <a:spcPct val="0"/>
        </a:spcAft>
        <a:defRPr kumimoji="1" sz="4600">
          <a:solidFill>
            <a:schemeClr val="tx1"/>
          </a:solidFill>
          <a:latin typeface="Franklin Gothic Book"/>
          <a:ea typeface="ＭＳ Ｐゴシック" pitchFamily="50" charset="-128"/>
        </a:defRPr>
      </a:lvl8pPr>
      <a:lvl9pPr marL="1828800" algn="l" rtl="0" fontAlgn="base">
        <a:spcBef>
          <a:spcPct val="0"/>
        </a:spcBef>
        <a:spcAft>
          <a:spcPct val="0"/>
        </a:spcAft>
        <a:defRPr kumimoji="1" sz="4600">
          <a:solidFill>
            <a:schemeClr val="tx1"/>
          </a:solidFill>
          <a:latin typeface="Franklin Gothic Book"/>
          <a:ea typeface="ＭＳ Ｐゴシック" pitchFamily="50" charset="-128"/>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kumimoji="1"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kumimoji="1"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itchFamily="34" charset="0"/>
        <a:buChar char="○"/>
        <a:defRPr kumimoji="1"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kumimoji="1"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pitchFamily="34" charset="0"/>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FC9C7EB-80A3-441A-8A43-FDF7D5517D3F}" type="datetimeFigureOut">
              <a:rPr lang="ja-JP" altLang="en-US">
                <a:solidFill>
                  <a:prstClr val="black">
                    <a:tint val="75000"/>
                  </a:prstClr>
                </a:solidFill>
              </a:rPr>
              <a:pPr>
                <a:defRPr/>
              </a:pPr>
              <a:t>2016/1/31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7FAA29A-77D4-4A5C-AB78-E7F081D6BF2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53330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集中講義（１）</a:t>
            </a:r>
            <a:r>
              <a:rPr kumimoji="1" lang="en-US" altLang="ja-JP" dirty="0" smtClean="0"/>
              <a:t/>
            </a:r>
            <a:br>
              <a:rPr kumimoji="1" lang="en-US" altLang="ja-JP" dirty="0" smtClean="0"/>
            </a:br>
            <a:r>
              <a:rPr lang="ja-JP" altLang="en-US" sz="3200" dirty="0" smtClean="0"/>
              <a:t>序論とＴＯＦによる質量直接測定</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丸山和純　（ＫＥＫ）</a:t>
            </a:r>
            <a:endParaRPr kumimoji="1" lang="ja-JP" altLang="en-US" dirty="0"/>
          </a:p>
        </p:txBody>
      </p:sp>
    </p:spTree>
    <p:extLst>
      <p:ext uri="{BB962C8B-B14F-4D97-AF65-F5344CB8AC3E}">
        <p14:creationId xmlns:p14="http://schemas.microsoft.com/office/powerpoint/2010/main" val="137134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5402"/>
            <a:ext cx="8229600" cy="922114"/>
          </a:xfrm>
        </p:spPr>
        <p:txBody>
          <a:bodyPr/>
          <a:lstStyle/>
          <a:p>
            <a:r>
              <a:rPr kumimoji="1" lang="ja-JP" altLang="en-US" dirty="0" smtClean="0"/>
              <a:t>逆に質量測定にも使えるは</a:t>
            </a:r>
            <a:r>
              <a:rPr lang="ja-JP" altLang="en-US" dirty="0"/>
              <a:t>ず</a:t>
            </a:r>
            <a:endParaRPr kumimoji="1" lang="ja-JP" altLang="en-US" dirty="0"/>
          </a:p>
        </p:txBody>
      </p:sp>
      <p:sp>
        <p:nvSpPr>
          <p:cNvPr id="3" name="コンテンツ プレースホルダー 2"/>
          <p:cNvSpPr>
            <a:spLocks noGrp="1"/>
          </p:cNvSpPr>
          <p:nvPr>
            <p:ph idx="1"/>
          </p:nvPr>
        </p:nvSpPr>
        <p:spPr>
          <a:xfrm>
            <a:off x="457200" y="980728"/>
            <a:ext cx="8229600" cy="5616624"/>
          </a:xfrm>
        </p:spPr>
        <p:txBody>
          <a:bodyPr>
            <a:normAutofit/>
          </a:bodyPr>
          <a:lstStyle/>
          <a:p>
            <a:r>
              <a:rPr kumimoji="1" lang="ja-JP" altLang="en-US" sz="2800" dirty="0" smtClean="0"/>
              <a:t>一つの粒子しか来ないビームラインがあって、運動量と時間を測定できれば、逆に質量を測定することも可能なはずである。</a:t>
            </a:r>
            <a:endParaRPr kumimoji="1" lang="en-US" altLang="ja-JP" sz="2800" dirty="0" smtClean="0"/>
          </a:p>
          <a:p>
            <a:r>
              <a:rPr lang="ja-JP" altLang="en-US" sz="2800" dirty="0" smtClean="0"/>
              <a:t>課題２；　</a:t>
            </a:r>
            <a:endParaRPr lang="en-US" altLang="ja-JP" sz="2800" dirty="0" smtClean="0"/>
          </a:p>
          <a:p>
            <a:pPr lvl="1"/>
            <a:r>
              <a:rPr lang="en-US" altLang="ja-JP" sz="2400" dirty="0" smtClean="0"/>
              <a:t>3.5m</a:t>
            </a:r>
            <a:r>
              <a:rPr lang="ja-JP" altLang="en-US" sz="2400" dirty="0" smtClean="0"/>
              <a:t>離れた２つのシンチで飛行時間を測定できて、</a:t>
            </a:r>
            <a:endParaRPr lang="en-US" altLang="ja-JP" sz="2400" dirty="0" smtClean="0"/>
          </a:p>
          <a:p>
            <a:pPr lvl="1"/>
            <a:r>
              <a:rPr lang="ja-JP" altLang="en-US" sz="2400" dirty="0" smtClean="0"/>
              <a:t>運動量は磁石の設定で、</a:t>
            </a:r>
            <a:r>
              <a:rPr lang="en-US" altLang="ja-JP" sz="2400" dirty="0" smtClean="0"/>
              <a:t>200MeV/c</a:t>
            </a:r>
            <a:r>
              <a:rPr lang="ja-JP" altLang="en-US" sz="2400" dirty="0" smtClean="0"/>
              <a:t>～</a:t>
            </a:r>
            <a:r>
              <a:rPr lang="en-US" altLang="ja-JP" sz="2400" dirty="0" smtClean="0"/>
              <a:t>1000MeV/c</a:t>
            </a:r>
            <a:r>
              <a:rPr lang="ja-JP" altLang="en-US" sz="2400" dirty="0" err="1" smtClean="0"/>
              <a:t>まで</a:t>
            </a:r>
            <a:r>
              <a:rPr lang="ja-JP" altLang="en-US" sz="2400" dirty="0" smtClean="0"/>
              <a:t>変更できて、（</a:t>
            </a:r>
            <a:r>
              <a:rPr lang="en-US" altLang="ja-JP" sz="2400" dirty="0"/>
              <a:t>2</a:t>
            </a:r>
            <a:r>
              <a:rPr lang="en-US" altLang="ja-JP" sz="2400" dirty="0" smtClean="0"/>
              <a:t>00MeV/c</a:t>
            </a:r>
            <a:r>
              <a:rPr lang="ja-JP" altLang="en-US" sz="2400" dirty="0" smtClean="0"/>
              <a:t>おき）</a:t>
            </a:r>
            <a:endParaRPr lang="en-US" altLang="ja-JP" sz="2400" dirty="0" smtClean="0"/>
          </a:p>
          <a:p>
            <a:pPr lvl="1"/>
            <a:r>
              <a:rPr lang="en-US" altLang="ja-JP" sz="2400" dirty="0" smtClean="0"/>
              <a:t>K+</a:t>
            </a:r>
            <a:r>
              <a:rPr lang="ja-JP" altLang="en-US" sz="2400" dirty="0" err="1" smtClean="0"/>
              <a:t>だけを</a:t>
            </a:r>
            <a:r>
              <a:rPr lang="ja-JP" altLang="en-US" sz="2400" dirty="0" smtClean="0"/>
              <a:t>取り出せるようなビームラインがあった場合、</a:t>
            </a:r>
            <a:endParaRPr lang="en-US" altLang="ja-JP" sz="2400" dirty="0" smtClean="0"/>
          </a:p>
          <a:p>
            <a:pPr lvl="1"/>
            <a:r>
              <a:rPr lang="ja-JP" altLang="en-US" sz="2400" dirty="0" smtClean="0"/>
              <a:t>横軸が運動量、縦軸が飛行時間、という図を作る場合、どのような図が得られるか示してください。</a:t>
            </a:r>
            <a:endParaRPr lang="en-US" altLang="ja-JP" sz="2400" dirty="0" smtClean="0"/>
          </a:p>
          <a:p>
            <a:pPr lvl="1"/>
            <a:endParaRPr lang="en-US" altLang="ja-JP" sz="2400" dirty="0"/>
          </a:p>
          <a:p>
            <a:pPr lvl="1"/>
            <a:r>
              <a:rPr lang="ja-JP" altLang="en-US" sz="2400" dirty="0" smtClean="0"/>
              <a:t>そして、なぜ、この図から逆に質量が計算できるのかを述べてください。</a:t>
            </a:r>
            <a:endParaRPr lang="en-US" altLang="ja-JP" sz="2400" dirty="0" smtClean="0"/>
          </a:p>
        </p:txBody>
      </p:sp>
    </p:spTree>
    <p:extLst>
      <p:ext uri="{BB962C8B-B14F-4D97-AF65-F5344CB8AC3E}">
        <p14:creationId xmlns:p14="http://schemas.microsoft.com/office/powerpoint/2010/main" val="90841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ja-JP" altLang="en-US" dirty="0" smtClean="0"/>
              <a:t>ニュートリノに応用しましょう。</a:t>
            </a:r>
            <a:endParaRPr kumimoji="1" lang="ja-JP" altLang="en-US" dirty="0"/>
          </a:p>
        </p:txBody>
      </p:sp>
      <p:sp>
        <p:nvSpPr>
          <p:cNvPr id="6" name="サブタイトル 5"/>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807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5"/>
          <p:cNvSpPr>
            <a:spLocks noGrp="1"/>
          </p:cNvSpPr>
          <p:nvPr>
            <p:ph type="sldNum" sz="quarter" idx="12"/>
          </p:nvPr>
        </p:nvSpPr>
        <p:spPr/>
        <p:txBody>
          <a:bodyPr/>
          <a:lstStyle/>
          <a:p>
            <a:pPr>
              <a:defRPr/>
            </a:pPr>
            <a:fld id="{D827EBA0-577A-4D44-A061-42F137F2578A}" type="slidenum">
              <a:rPr lang="en-US" altLang="ja-JP">
                <a:solidFill>
                  <a:srgbClr val="D4D2D0">
                    <a:shade val="50000"/>
                  </a:srgbClr>
                </a:solidFill>
              </a:rPr>
              <a:pPr>
                <a:defRPr/>
              </a:pPr>
              <a:t>12</a:t>
            </a:fld>
            <a:endParaRPr lang="en-US" altLang="ja-JP">
              <a:solidFill>
                <a:srgbClr val="D4D2D0">
                  <a:shade val="50000"/>
                </a:srgbClr>
              </a:solidFill>
            </a:endParaRPr>
          </a:p>
        </p:txBody>
      </p:sp>
      <p:sp>
        <p:nvSpPr>
          <p:cNvPr id="31747" name="Rectangle 2"/>
          <p:cNvSpPr>
            <a:spLocks noGrp="1" noChangeArrowheads="1"/>
          </p:cNvSpPr>
          <p:nvPr>
            <p:ph type="title"/>
          </p:nvPr>
        </p:nvSpPr>
        <p:spPr/>
        <p:txBody>
          <a:bodyPr/>
          <a:lstStyle/>
          <a:p>
            <a:r>
              <a:rPr lang="en-GB" altLang="ja-JP" smtClean="0"/>
              <a:t>#</a:t>
            </a:r>
            <a:endParaRPr lang="en-US" altLang="ja-JP" smtClean="0"/>
          </a:p>
        </p:txBody>
      </p:sp>
      <p:sp>
        <p:nvSpPr>
          <p:cNvPr id="31748" name="Rectangle 3"/>
          <p:cNvSpPr>
            <a:spLocks noGrp="1" noChangeArrowheads="1"/>
          </p:cNvSpPr>
          <p:nvPr>
            <p:ph type="body" idx="1"/>
          </p:nvPr>
        </p:nvSpPr>
        <p:spPr/>
        <p:txBody>
          <a:bodyPr/>
          <a:lstStyle/>
          <a:p>
            <a:endParaRPr lang="en-US" altLang="ja-JP" smtClean="0"/>
          </a:p>
        </p:txBody>
      </p:sp>
      <p:pic>
        <p:nvPicPr>
          <p:cNvPr id="31749" name="Picture 4" descr="birdeye-JPARC-SK-Ko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7938"/>
            <a:ext cx="10980738"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Line 5"/>
          <p:cNvSpPr>
            <a:spLocks noChangeShapeType="1"/>
          </p:cNvSpPr>
          <p:nvPr/>
        </p:nvSpPr>
        <p:spPr bwMode="auto">
          <a:xfrm flipH="1" flipV="1">
            <a:off x="4932363" y="2060575"/>
            <a:ext cx="1655762" cy="33845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white"/>
              </a:solidFill>
              <a:ea typeface="ＭＳ Ｐゴシック" pitchFamily="50" charset="-128"/>
            </a:endParaRPr>
          </a:p>
        </p:txBody>
      </p:sp>
      <p:pic>
        <p:nvPicPr>
          <p:cNvPr id="317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0"/>
            <a:ext cx="24574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Line 7"/>
          <p:cNvSpPr>
            <a:spLocks noChangeShapeType="1"/>
          </p:cNvSpPr>
          <p:nvPr/>
        </p:nvSpPr>
        <p:spPr bwMode="auto">
          <a:xfrm>
            <a:off x="4716463" y="4724400"/>
            <a:ext cx="1800225" cy="720725"/>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white"/>
              </a:solidFill>
              <a:ea typeface="ＭＳ Ｐゴシック" pitchFamily="50" charset="-128"/>
            </a:endParaRPr>
          </a:p>
        </p:txBody>
      </p:sp>
      <p:sp>
        <p:nvSpPr>
          <p:cNvPr id="31753" name="Line 8"/>
          <p:cNvSpPr>
            <a:spLocks noChangeShapeType="1"/>
          </p:cNvSpPr>
          <p:nvPr/>
        </p:nvSpPr>
        <p:spPr bwMode="auto">
          <a:xfrm flipH="1">
            <a:off x="4932363" y="1773238"/>
            <a:ext cx="1655762" cy="287337"/>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white"/>
              </a:solidFill>
              <a:ea typeface="ＭＳ Ｐゴシック" pitchFamily="50" charset="-128"/>
            </a:endParaRPr>
          </a:p>
        </p:txBody>
      </p:sp>
      <p:sp>
        <p:nvSpPr>
          <p:cNvPr id="31754" name="Text Box 9"/>
          <p:cNvSpPr txBox="1">
            <a:spLocks noChangeArrowheads="1"/>
          </p:cNvSpPr>
          <p:nvPr/>
        </p:nvSpPr>
        <p:spPr bwMode="auto">
          <a:xfrm>
            <a:off x="5770294" y="3320242"/>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50000"/>
              </a:spcBef>
              <a:spcAft>
                <a:spcPct val="0"/>
              </a:spcAft>
            </a:pPr>
            <a:r>
              <a:rPr lang="en-US" altLang="ja-JP" sz="2400" dirty="0" smtClean="0">
                <a:solidFill>
                  <a:srgbClr val="FF0000"/>
                </a:solidFill>
              </a:rPr>
              <a:t>295km</a:t>
            </a:r>
          </a:p>
        </p:txBody>
      </p:sp>
      <p:pic>
        <p:nvPicPr>
          <p:cNvPr id="31755" name="Picture 17" descr="T2K-Beamline"/>
          <p:cNvPicPr>
            <a:picLocks noChangeAspect="1" noChangeArrowheads="1"/>
          </p:cNvPicPr>
          <p:nvPr/>
        </p:nvPicPr>
        <p:blipFill>
          <a:blip r:embed="rId4">
            <a:extLst>
              <a:ext uri="{28A0092B-C50C-407E-A947-70E740481C1C}">
                <a14:useLocalDpi xmlns:a14="http://schemas.microsoft.com/office/drawing/2010/main" val="0"/>
              </a:ext>
            </a:extLst>
          </a:blip>
          <a:srcRect r="-124" b="7999"/>
          <a:stretch>
            <a:fillRect/>
          </a:stretch>
        </p:blipFill>
        <p:spPr bwMode="auto">
          <a:xfrm>
            <a:off x="-36513" y="3181350"/>
            <a:ext cx="5276851"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Line 13"/>
          <p:cNvSpPr>
            <a:spLocks noChangeShapeType="1"/>
          </p:cNvSpPr>
          <p:nvPr/>
        </p:nvSpPr>
        <p:spPr bwMode="auto">
          <a:xfrm flipV="1">
            <a:off x="468313" y="6021388"/>
            <a:ext cx="71437"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white"/>
              </a:solidFill>
              <a:ea typeface="ＭＳ Ｐゴシック" pitchFamily="50" charset="-128"/>
            </a:endParaRPr>
          </a:p>
        </p:txBody>
      </p:sp>
      <p:sp>
        <p:nvSpPr>
          <p:cNvPr id="31757" name="テキスト ボックス 12"/>
          <p:cNvSpPr txBox="1">
            <a:spLocks noChangeArrowheads="1"/>
          </p:cNvSpPr>
          <p:nvPr/>
        </p:nvSpPr>
        <p:spPr bwMode="auto">
          <a:xfrm>
            <a:off x="0" y="214313"/>
            <a:ext cx="648767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z="2400" dirty="0" smtClean="0">
                <a:solidFill>
                  <a:srgbClr val="FFFF00"/>
                </a:solidFill>
              </a:rPr>
              <a:t>Ｔ２Ｋ実験　（東海</a:t>
            </a:r>
            <a:r>
              <a:rPr lang="ja-JP" altLang="en-US" sz="2400" dirty="0" err="1" smtClean="0">
                <a:solidFill>
                  <a:srgbClr val="FFFF00"/>
                </a:solidFill>
              </a:rPr>
              <a:t>ー</a:t>
            </a:r>
            <a:r>
              <a:rPr lang="ja-JP" altLang="en-US" sz="2400" dirty="0" smtClean="0">
                <a:solidFill>
                  <a:srgbClr val="FFFF00"/>
                </a:solidFill>
              </a:rPr>
              <a:t>神岡長基線ニュートリノ実験）</a:t>
            </a:r>
            <a:endParaRPr lang="en-US" altLang="ja-JP" sz="2400" dirty="0" smtClean="0">
              <a:solidFill>
                <a:srgbClr val="FFFF00"/>
              </a:solidFill>
            </a:endParaRPr>
          </a:p>
          <a:p>
            <a:pPr lvl="1" eaLnBrk="1" fontAlgn="base" hangingPunct="1">
              <a:spcBef>
                <a:spcPct val="0"/>
              </a:spcBef>
              <a:spcAft>
                <a:spcPct val="0"/>
              </a:spcAft>
              <a:buFont typeface="Arial" pitchFamily="34" charset="0"/>
              <a:buChar char="•"/>
            </a:pPr>
            <a:r>
              <a:rPr lang="ja-JP" altLang="en-US" sz="2000" dirty="0" smtClean="0">
                <a:solidFill>
                  <a:srgbClr val="FFFF00"/>
                </a:solidFill>
              </a:rPr>
              <a:t>　例えば　２９５ｋｍ進むのにかかる時間は質量が</a:t>
            </a:r>
            <a:endParaRPr lang="en-US" altLang="ja-JP" sz="2000" dirty="0" smtClean="0">
              <a:solidFill>
                <a:srgbClr val="FFFF00"/>
              </a:solidFill>
            </a:endParaRPr>
          </a:p>
          <a:p>
            <a:pPr lvl="1" eaLnBrk="1" fontAlgn="base" hangingPunct="1">
              <a:spcBef>
                <a:spcPct val="0"/>
              </a:spcBef>
              <a:spcAft>
                <a:spcPct val="0"/>
              </a:spcAft>
            </a:pPr>
            <a:r>
              <a:rPr lang="ja-JP" altLang="en-US" sz="2000" dirty="0" smtClean="0">
                <a:solidFill>
                  <a:srgbClr val="FFFF00"/>
                </a:solidFill>
              </a:rPr>
              <a:t>なければ約１ｍｓだが、質量によるずれは？</a:t>
            </a:r>
            <a:endParaRPr lang="en-US" altLang="ja-JP" sz="2000" dirty="0" smtClean="0">
              <a:solidFill>
                <a:srgbClr val="FFFF00"/>
              </a:solidFill>
            </a:endParaRPr>
          </a:p>
          <a:p>
            <a:pPr marL="800100" lvl="1" indent="-342900" eaLnBrk="1" fontAlgn="base" hangingPunct="1">
              <a:spcBef>
                <a:spcPct val="0"/>
              </a:spcBef>
              <a:spcAft>
                <a:spcPct val="0"/>
              </a:spcAft>
              <a:buFont typeface="Arial" panose="020B0604020202020204" pitchFamily="34" charset="0"/>
              <a:buChar char="•"/>
            </a:pPr>
            <a:r>
              <a:rPr lang="ja-JP" altLang="en-US" sz="2000" dirty="0" smtClean="0">
                <a:solidFill>
                  <a:srgbClr val="FFFF00"/>
                </a:solidFill>
              </a:rPr>
              <a:t>今やＧＰＳで最良で数</a:t>
            </a:r>
            <a:r>
              <a:rPr lang="en-US" altLang="ja-JP" sz="2000" dirty="0" smtClean="0">
                <a:solidFill>
                  <a:srgbClr val="FFFF00"/>
                </a:solidFill>
              </a:rPr>
              <a:t>ns</a:t>
            </a:r>
            <a:r>
              <a:rPr lang="ja-JP" altLang="en-US" sz="2000" dirty="0" smtClean="0">
                <a:solidFill>
                  <a:srgbClr val="FFFF00"/>
                </a:solidFill>
              </a:rPr>
              <a:t>の時間同期が可能な時代</a:t>
            </a:r>
            <a:endParaRPr lang="en-US" altLang="ja-JP" sz="2000" dirty="0" smtClean="0">
              <a:solidFill>
                <a:srgbClr val="FFFF00"/>
              </a:solidFill>
            </a:endParaRPr>
          </a:p>
          <a:p>
            <a:pPr marL="800100" lvl="1" indent="-342900" eaLnBrk="1" fontAlgn="base" hangingPunct="1">
              <a:spcBef>
                <a:spcPct val="0"/>
              </a:spcBef>
              <a:spcAft>
                <a:spcPct val="0"/>
              </a:spcAft>
              <a:buFont typeface="Arial" panose="020B0604020202020204" pitchFamily="34" charset="0"/>
              <a:buChar char="•"/>
            </a:pPr>
            <a:r>
              <a:rPr lang="ja-JP" altLang="en-US" sz="2000" dirty="0" smtClean="0">
                <a:solidFill>
                  <a:srgbClr val="FFFF00"/>
                </a:solidFill>
              </a:rPr>
              <a:t>ＳＫではニュートリノエネルギー再構成が可能。</a:t>
            </a:r>
            <a:endParaRPr lang="en-US" altLang="ja-JP" sz="2000" dirty="0" smtClean="0">
              <a:solidFill>
                <a:srgbClr val="FFFF00"/>
              </a:solidFill>
            </a:endParaRPr>
          </a:p>
          <a:p>
            <a:pPr marL="800100" lvl="1" indent="-342900" eaLnBrk="1" fontAlgn="base" hangingPunct="1">
              <a:spcBef>
                <a:spcPct val="0"/>
              </a:spcBef>
              <a:spcAft>
                <a:spcPct val="0"/>
              </a:spcAft>
              <a:buFont typeface="Arial" panose="020B0604020202020204" pitchFamily="34" charset="0"/>
              <a:buChar char="•"/>
            </a:pPr>
            <a:endParaRPr lang="en-US" altLang="ja-JP" sz="2000" dirty="0" smtClean="0">
              <a:solidFill>
                <a:srgbClr val="FFFF00"/>
              </a:solidFill>
            </a:endParaRPr>
          </a:p>
        </p:txBody>
      </p:sp>
    </p:spTree>
    <p:extLst>
      <p:ext uri="{BB962C8B-B14F-4D97-AF65-F5344CB8AC3E}">
        <p14:creationId xmlns:p14="http://schemas.microsoft.com/office/powerpoint/2010/main" val="2929812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55576" y="-162272"/>
            <a:ext cx="8664896" cy="1143000"/>
          </a:xfrm>
        </p:spPr>
        <p:txBody>
          <a:bodyPr/>
          <a:lstStyle/>
          <a:p>
            <a:r>
              <a:rPr lang="ja-JP" altLang="en-US" dirty="0" smtClean="0"/>
              <a:t>飛行時間</a:t>
            </a:r>
            <a:endParaRPr kumimoji="1" lang="ja-JP" altLang="en-US" dirty="0"/>
          </a:p>
        </p:txBody>
      </p:sp>
      <p:sp>
        <p:nvSpPr>
          <p:cNvPr id="6" name="AutoShape 2" descr="http://www.t2k.org/docs/plots/023/t2kskrelated/tn148plots/fc-reduction/dt_plots/dt0fc.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212976"/>
            <a:ext cx="3813831" cy="3660254"/>
          </a:xfrm>
          <a:prstGeom prst="rect">
            <a:avLst/>
          </a:prstGeom>
        </p:spPr>
      </p:pic>
      <p:sp>
        <p:nvSpPr>
          <p:cNvPr id="8" name="AutoShape 4" descr="http://www.t2k.org/docs/plots/023/t2kskrelated/tn148plots/fc-reduction/dt_plots/dt0fcres.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9" name="AutoShape 6" descr="http://www.t2k.org/docs/plots/023/t2kskrelated/tn148plots/fc-reduction/dt_plots/dt0fcres.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212976"/>
            <a:ext cx="3888860" cy="3732262"/>
          </a:xfrm>
          <a:prstGeom prst="rect">
            <a:avLst/>
          </a:prstGeom>
        </p:spPr>
      </p:pic>
      <p:sp>
        <p:nvSpPr>
          <p:cNvPr id="2" name="テキスト ボックス 1"/>
          <p:cNvSpPr txBox="1"/>
          <p:nvPr/>
        </p:nvSpPr>
        <p:spPr>
          <a:xfrm>
            <a:off x="155575" y="965627"/>
            <a:ext cx="8520881" cy="2031325"/>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solidFill>
                  <a:srgbClr val="000000"/>
                </a:solidFill>
              </a:rPr>
              <a:t>下左図；　加速器にはバンチと呼ばれる加速粒子が時間的に集まった箇所がある。　</a:t>
            </a:r>
            <a:endParaRPr lang="en-US" altLang="ja-JP" dirty="0">
              <a:solidFill>
                <a:srgbClr val="000000"/>
              </a:solidFill>
            </a:endParaRPr>
          </a:p>
          <a:p>
            <a:r>
              <a:rPr lang="ja-JP" altLang="en-US" dirty="0">
                <a:solidFill>
                  <a:srgbClr val="000000"/>
                </a:solidFill>
              </a:rPr>
              <a:t>　　　　　　→　</a:t>
            </a:r>
            <a:r>
              <a:rPr lang="en-US" altLang="ja-JP" dirty="0">
                <a:solidFill>
                  <a:srgbClr val="000000"/>
                </a:solidFill>
              </a:rPr>
              <a:t>J-PARC MR</a:t>
            </a:r>
            <a:r>
              <a:rPr lang="ja-JP" altLang="en-US" dirty="0">
                <a:solidFill>
                  <a:srgbClr val="000000"/>
                </a:solidFill>
              </a:rPr>
              <a:t>は８バンチ</a:t>
            </a:r>
            <a:endParaRPr lang="en-US" altLang="ja-JP" dirty="0">
              <a:solidFill>
                <a:srgbClr val="000000"/>
              </a:solidFill>
            </a:endParaRPr>
          </a:p>
          <a:p>
            <a:r>
              <a:rPr lang="ja-JP" altLang="en-US" dirty="0">
                <a:solidFill>
                  <a:srgbClr val="000000"/>
                </a:solidFill>
              </a:rPr>
              <a:t>　　　　　　→　</a:t>
            </a:r>
            <a:r>
              <a:rPr lang="en-US" altLang="ja-JP" dirty="0">
                <a:solidFill>
                  <a:srgbClr val="000000"/>
                </a:solidFill>
              </a:rPr>
              <a:t>GPS</a:t>
            </a:r>
            <a:r>
              <a:rPr lang="ja-JP" altLang="en-US" dirty="0">
                <a:solidFill>
                  <a:srgbClr val="000000"/>
                </a:solidFill>
              </a:rPr>
              <a:t>で加速器ニュートリノを作った時間と検出した時間を差し引いた図。</a:t>
            </a:r>
            <a:endParaRPr lang="en-US" altLang="ja-JP" dirty="0">
              <a:solidFill>
                <a:srgbClr val="000000"/>
              </a:solidFill>
            </a:endParaRPr>
          </a:p>
          <a:p>
            <a:r>
              <a:rPr lang="ja-JP" altLang="en-US" dirty="0">
                <a:solidFill>
                  <a:srgbClr val="000000"/>
                </a:solidFill>
              </a:rPr>
              <a:t>　　　　　　　　（予想飛行時間（～１ｍｓ）はあらかじめ差し引いてある。）</a:t>
            </a:r>
            <a:endParaRPr lang="en-US" altLang="ja-JP" dirty="0">
              <a:solidFill>
                <a:srgbClr val="000000"/>
              </a:solidFill>
            </a:endParaRPr>
          </a:p>
          <a:p>
            <a:r>
              <a:rPr lang="ja-JP" altLang="en-US" dirty="0">
                <a:solidFill>
                  <a:srgbClr val="000000"/>
                </a:solidFill>
              </a:rPr>
              <a:t>　　　　　　→　加速器８バンチが綺麗に見えている。</a:t>
            </a:r>
            <a:endParaRPr lang="en-US" altLang="ja-JP" dirty="0">
              <a:solidFill>
                <a:srgbClr val="000000"/>
              </a:solidFill>
            </a:endParaRPr>
          </a:p>
          <a:p>
            <a:r>
              <a:rPr lang="ja-JP" altLang="en-US" dirty="0">
                <a:solidFill>
                  <a:srgbClr val="000000"/>
                </a:solidFill>
              </a:rPr>
              <a:t>　　　　　　　　長基線ニュートリノ実験の最も美しい１面</a:t>
            </a:r>
            <a:endParaRPr lang="en-US" altLang="ja-JP" dirty="0">
              <a:solidFill>
                <a:srgbClr val="000000"/>
              </a:solidFill>
            </a:endParaRPr>
          </a:p>
          <a:p>
            <a:pPr marL="285750" indent="-285750">
              <a:buFont typeface="Arial" panose="020B0604020202020204" pitchFamily="34" charset="0"/>
              <a:buChar char="•"/>
            </a:pPr>
            <a:r>
              <a:rPr lang="ja-JP" altLang="en-US" dirty="0">
                <a:solidFill>
                  <a:srgbClr val="000000"/>
                </a:solidFill>
              </a:rPr>
              <a:t>右下図；　一番近いバンチ中央からの差分を見たもの。</a:t>
            </a:r>
            <a:endParaRPr lang="en-US" altLang="ja-JP" dirty="0">
              <a:solidFill>
                <a:srgbClr val="000000"/>
              </a:solidFill>
            </a:endParaRPr>
          </a:p>
        </p:txBody>
      </p:sp>
    </p:spTree>
    <p:extLst>
      <p:ext uri="{BB962C8B-B14F-4D97-AF65-F5344CB8AC3E}">
        <p14:creationId xmlns:p14="http://schemas.microsoft.com/office/powerpoint/2010/main" val="1509316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5402"/>
            <a:ext cx="8229600" cy="922114"/>
          </a:xfrm>
        </p:spPr>
        <p:txBody>
          <a:bodyPr/>
          <a:lstStyle/>
          <a:p>
            <a:r>
              <a:rPr kumimoji="1" lang="ja-JP" altLang="en-US" dirty="0" smtClean="0"/>
              <a:t>飛行時間から質量へ</a:t>
            </a:r>
            <a:endParaRPr kumimoji="1" lang="ja-JP" altLang="en-US" dirty="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83576"/>
            <a:ext cx="7416824" cy="502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620" y="2564904"/>
            <a:ext cx="18415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79513" y="764704"/>
            <a:ext cx="8712968" cy="1477328"/>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solidFill>
                  <a:srgbClr val="000000"/>
                </a:solidFill>
              </a:rPr>
              <a:t>下図；　点がデータ。横軸がニュートリノエネルギー。縦軸が、バンチの</a:t>
            </a:r>
            <a:endParaRPr lang="en-US" altLang="ja-JP" dirty="0">
              <a:solidFill>
                <a:srgbClr val="000000"/>
              </a:solidFill>
            </a:endParaRPr>
          </a:p>
          <a:p>
            <a:r>
              <a:rPr lang="ja-JP" altLang="en-US" dirty="0">
                <a:solidFill>
                  <a:srgbClr val="000000"/>
                </a:solidFill>
              </a:rPr>
              <a:t>　　　　　　中心からのずれ（</a:t>
            </a:r>
            <a:r>
              <a:rPr lang="en-US" altLang="ja-JP" dirty="0">
                <a:solidFill>
                  <a:srgbClr val="000000"/>
                </a:solidFill>
              </a:rPr>
              <a:t>ns = 10</a:t>
            </a:r>
            <a:r>
              <a:rPr lang="en-US" altLang="ja-JP" baseline="30000" dirty="0">
                <a:solidFill>
                  <a:srgbClr val="000000"/>
                </a:solidFill>
              </a:rPr>
              <a:t>-9</a:t>
            </a:r>
            <a:r>
              <a:rPr lang="en-US" altLang="ja-JP" dirty="0">
                <a:solidFill>
                  <a:srgbClr val="000000"/>
                </a:solidFill>
              </a:rPr>
              <a:t> s)</a:t>
            </a:r>
          </a:p>
          <a:p>
            <a:pPr marL="285750" indent="-285750">
              <a:buFont typeface="Arial" panose="020B0604020202020204" pitchFamily="34" charset="0"/>
              <a:buChar char="•"/>
            </a:pPr>
            <a:r>
              <a:rPr lang="ja-JP" altLang="en-US" dirty="0">
                <a:solidFill>
                  <a:srgbClr val="000000"/>
                </a:solidFill>
              </a:rPr>
              <a:t>スーパー神岡は、ニュートリノエネルギーを推測できる検出器。</a:t>
            </a:r>
            <a:endParaRPr lang="en-US" altLang="ja-JP" dirty="0">
              <a:solidFill>
                <a:srgbClr val="000000"/>
              </a:solidFill>
            </a:endParaRPr>
          </a:p>
          <a:p>
            <a:pPr marL="285750" indent="-285750">
              <a:buFont typeface="Arial" panose="020B0604020202020204" pitchFamily="34" charset="0"/>
              <a:buChar char="•"/>
            </a:pPr>
            <a:r>
              <a:rPr lang="ja-JP" altLang="en-US" dirty="0">
                <a:solidFill>
                  <a:srgbClr val="000000"/>
                </a:solidFill>
              </a:rPr>
              <a:t>色がニュートリノに質量があった場合の、飛行時間エネルギー依存性。（特殊相対論）</a:t>
            </a:r>
            <a:endParaRPr lang="en-US" altLang="ja-JP" dirty="0">
              <a:solidFill>
                <a:srgbClr val="000000"/>
              </a:solidFill>
            </a:endParaRPr>
          </a:p>
          <a:p>
            <a:pPr marL="285750" indent="-285750">
              <a:buFont typeface="Arial" panose="020B0604020202020204" pitchFamily="34" charset="0"/>
              <a:buChar char="•"/>
            </a:pPr>
            <a:r>
              <a:rPr lang="ja-JP" altLang="en-US" dirty="0">
                <a:solidFill>
                  <a:srgbClr val="000000"/>
                </a:solidFill>
              </a:rPr>
              <a:t>このデータから質量上限値を求めると、</a:t>
            </a:r>
            <a:r>
              <a:rPr lang="en-US" altLang="ja-JP" dirty="0" err="1">
                <a:solidFill>
                  <a:srgbClr val="000000"/>
                </a:solidFill>
              </a:rPr>
              <a:t>m</a:t>
            </a:r>
            <a:r>
              <a:rPr lang="en-US" altLang="ja-JP" baseline="-25000" dirty="0" err="1">
                <a:solidFill>
                  <a:srgbClr val="000000"/>
                </a:solidFill>
                <a:latin typeface="Symbol" panose="05050102010706020507" pitchFamily="18" charset="2"/>
              </a:rPr>
              <a:t>n</a:t>
            </a:r>
            <a:r>
              <a:rPr lang="en-US" altLang="ja-JP" dirty="0">
                <a:solidFill>
                  <a:srgbClr val="000000"/>
                </a:solidFill>
              </a:rPr>
              <a:t> &lt; 2.4 MeV</a:t>
            </a:r>
            <a:r>
              <a:rPr lang="ja-JP" altLang="en-US" dirty="0">
                <a:solidFill>
                  <a:srgbClr val="000000"/>
                </a:solidFill>
              </a:rPr>
              <a:t>　くらい。ＰＤＧに一歩及ばず。</a:t>
            </a:r>
            <a:endParaRPr lang="en-US" altLang="ja-JP" dirty="0">
              <a:solidFill>
                <a:srgbClr val="000000"/>
              </a:solidFill>
            </a:endParaRPr>
          </a:p>
        </p:txBody>
      </p:sp>
      <p:sp>
        <p:nvSpPr>
          <p:cNvPr id="4" name="テキスト ボックス 3"/>
          <p:cNvSpPr txBox="1"/>
          <p:nvPr/>
        </p:nvSpPr>
        <p:spPr>
          <a:xfrm>
            <a:off x="5364088" y="5877272"/>
            <a:ext cx="2459328" cy="369332"/>
          </a:xfrm>
          <a:prstGeom prst="rect">
            <a:avLst/>
          </a:prstGeom>
          <a:noFill/>
        </p:spPr>
        <p:txBody>
          <a:bodyPr wrap="none" rtlCol="0">
            <a:spAutoFit/>
          </a:bodyPr>
          <a:lstStyle/>
          <a:p>
            <a:r>
              <a:rPr lang="en-US" altLang="ja-JP" dirty="0">
                <a:solidFill>
                  <a:srgbClr val="000000"/>
                </a:solidFill>
              </a:rPr>
              <a:t>Neutrino2014 </a:t>
            </a:r>
            <a:r>
              <a:rPr lang="ja-JP" altLang="en-US" dirty="0">
                <a:solidFill>
                  <a:srgbClr val="000000"/>
                </a:solidFill>
              </a:rPr>
              <a:t>ポスター</a:t>
            </a:r>
          </a:p>
        </p:txBody>
      </p:sp>
      <mc:AlternateContent xmlns:mc="http://schemas.openxmlformats.org/markup-compatibility/2006" xmlns:a14="http://schemas.microsoft.com/office/drawing/2010/main">
        <mc:Choice Requires="a14">
          <p:sp>
            <p:nvSpPr>
              <p:cNvPr id="6" name="テキスト ボックス 5"/>
              <p:cNvSpPr txBox="1"/>
              <p:nvPr/>
            </p:nvSpPr>
            <p:spPr>
              <a:xfrm>
                <a:off x="2051720" y="5013176"/>
                <a:ext cx="2580578"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i="1" smtClean="0">
                          <a:solidFill>
                            <a:srgbClr val="000000"/>
                          </a:solidFill>
                          <a:latin typeface="Cambria Math"/>
                          <a:ea typeface="Cambria Math"/>
                        </a:rPr>
                        <m:t>𝑡</m:t>
                      </m:r>
                      <m:r>
                        <a:rPr lang="en-US" altLang="ja-JP" i="1" smtClean="0">
                          <a:solidFill>
                            <a:srgbClr val="000000"/>
                          </a:solidFill>
                          <a:latin typeface="Cambria Math"/>
                          <a:ea typeface="Cambria Math"/>
                        </a:rPr>
                        <m:t>=</m:t>
                      </m:r>
                      <m:f>
                        <m:fPr>
                          <m:ctrlPr>
                            <a:rPr lang="en-US" altLang="ja-JP" i="1">
                              <a:solidFill>
                                <a:srgbClr val="000000"/>
                              </a:solidFill>
                              <a:latin typeface="Cambria Math"/>
                              <a:ea typeface="Cambria Math"/>
                            </a:rPr>
                          </m:ctrlPr>
                        </m:fPr>
                        <m:num>
                          <m:r>
                            <a:rPr lang="en-US" altLang="ja-JP" i="1">
                              <a:solidFill>
                                <a:srgbClr val="000000"/>
                              </a:solidFill>
                              <a:latin typeface="Cambria Math"/>
                              <a:ea typeface="Cambria Math"/>
                            </a:rPr>
                            <m:t>𝐿</m:t>
                          </m:r>
                        </m:num>
                        <m:den>
                          <m:r>
                            <a:rPr lang="ja-JP" altLang="en-US" i="1">
                              <a:solidFill>
                                <a:srgbClr val="000000"/>
                              </a:solidFill>
                              <a:latin typeface="Cambria Math"/>
                              <a:ea typeface="Cambria Math"/>
                            </a:rPr>
                            <m:t>𝛽</m:t>
                          </m:r>
                          <m:r>
                            <a:rPr lang="en-US" altLang="ja-JP" i="1">
                              <a:solidFill>
                                <a:srgbClr val="000000"/>
                              </a:solidFill>
                              <a:latin typeface="Cambria Math"/>
                              <a:ea typeface="Cambria Math"/>
                            </a:rPr>
                            <m:t>𝑐</m:t>
                          </m:r>
                        </m:den>
                      </m:f>
                      <m:r>
                        <a:rPr lang="en-US" altLang="ja-JP" i="1">
                          <a:solidFill>
                            <a:srgbClr val="000000"/>
                          </a:solidFill>
                          <a:latin typeface="Cambria Math"/>
                          <a:ea typeface="Cambria Math"/>
                        </a:rPr>
                        <m:t>= </m:t>
                      </m:r>
                      <m:f>
                        <m:fPr>
                          <m:ctrlPr>
                            <a:rPr lang="en-US" altLang="ja-JP" i="1">
                              <a:solidFill>
                                <a:srgbClr val="000000"/>
                              </a:solidFill>
                              <a:latin typeface="Cambria Math"/>
                              <a:ea typeface="Cambria Math"/>
                            </a:rPr>
                          </m:ctrlPr>
                        </m:fPr>
                        <m:num>
                          <m:r>
                            <a:rPr lang="en-US" altLang="ja-JP" b="0" i="1" smtClean="0">
                              <a:solidFill>
                                <a:srgbClr val="000000"/>
                              </a:solidFill>
                              <a:latin typeface="Cambria Math"/>
                              <a:ea typeface="Cambria Math"/>
                            </a:rPr>
                            <m:t>𝐿</m:t>
                          </m:r>
                        </m:num>
                        <m:den>
                          <m:r>
                            <a:rPr lang="en-US" altLang="ja-JP" i="1">
                              <a:solidFill>
                                <a:srgbClr val="000000"/>
                              </a:solidFill>
                              <a:latin typeface="Cambria Math"/>
                              <a:ea typeface="Cambria Math"/>
                            </a:rPr>
                            <m:t>𝑐</m:t>
                          </m:r>
                        </m:den>
                      </m:f>
                      <m:rad>
                        <m:radPr>
                          <m:degHide m:val="on"/>
                          <m:ctrlPr>
                            <a:rPr lang="en-US" altLang="ja-JP" i="1">
                              <a:solidFill>
                                <a:srgbClr val="000000"/>
                              </a:solidFill>
                              <a:latin typeface="Cambria Math"/>
                              <a:ea typeface="Cambria Math"/>
                            </a:rPr>
                          </m:ctrlPr>
                        </m:radPr>
                        <m:deg/>
                        <m:e>
                          <m:r>
                            <a:rPr lang="en-US" altLang="ja-JP" i="1">
                              <a:solidFill>
                                <a:srgbClr val="000000"/>
                              </a:solidFill>
                              <a:latin typeface="Cambria Math"/>
                              <a:ea typeface="Cambria Math"/>
                            </a:rPr>
                            <m:t>(1+</m:t>
                          </m:r>
                          <m:f>
                            <m:fPr>
                              <m:ctrlPr>
                                <a:rPr lang="en-US" altLang="ja-JP" i="1">
                                  <a:solidFill>
                                    <a:srgbClr val="000000"/>
                                  </a:solidFill>
                                  <a:latin typeface="Cambria Math"/>
                                  <a:ea typeface="Cambria Math"/>
                                </a:rPr>
                              </m:ctrlPr>
                            </m:fPr>
                            <m:num>
                              <m:sSup>
                                <m:sSupPr>
                                  <m:ctrlPr>
                                    <a:rPr lang="en-US" altLang="ja-JP" i="1">
                                      <a:solidFill>
                                        <a:srgbClr val="000000"/>
                                      </a:solidFill>
                                      <a:latin typeface="Cambria Math"/>
                                      <a:ea typeface="Cambria Math"/>
                                    </a:rPr>
                                  </m:ctrlPr>
                                </m:sSupPr>
                                <m:e>
                                  <m:r>
                                    <a:rPr lang="en-US" altLang="ja-JP" i="1">
                                      <a:solidFill>
                                        <a:srgbClr val="000000"/>
                                      </a:solidFill>
                                      <a:latin typeface="Cambria Math"/>
                                      <a:ea typeface="Cambria Math"/>
                                    </a:rPr>
                                    <m:t>𝑚</m:t>
                                  </m:r>
                                </m:e>
                                <m:sup>
                                  <m:r>
                                    <a:rPr lang="en-US" altLang="ja-JP" i="1">
                                      <a:solidFill>
                                        <a:srgbClr val="000000"/>
                                      </a:solidFill>
                                      <a:latin typeface="Cambria Math"/>
                                      <a:ea typeface="Cambria Math"/>
                                    </a:rPr>
                                    <m:t>2</m:t>
                                  </m:r>
                                </m:sup>
                              </m:sSup>
                            </m:num>
                            <m:den>
                              <m:sSup>
                                <m:sSupPr>
                                  <m:ctrlPr>
                                    <a:rPr lang="en-US" altLang="ja-JP" i="1">
                                      <a:solidFill>
                                        <a:srgbClr val="000000"/>
                                      </a:solidFill>
                                      <a:latin typeface="Cambria Math"/>
                                      <a:ea typeface="Cambria Math"/>
                                    </a:rPr>
                                  </m:ctrlPr>
                                </m:sSupPr>
                                <m:e>
                                  <m:r>
                                    <a:rPr lang="en-US" altLang="ja-JP" i="1">
                                      <a:solidFill>
                                        <a:srgbClr val="000000"/>
                                      </a:solidFill>
                                      <a:latin typeface="Cambria Math"/>
                                      <a:ea typeface="Cambria Math"/>
                                    </a:rPr>
                                    <m:t>𝑝</m:t>
                                  </m:r>
                                </m:e>
                                <m:sup>
                                  <m:r>
                                    <a:rPr lang="en-US" altLang="ja-JP" i="1">
                                      <a:solidFill>
                                        <a:srgbClr val="000000"/>
                                      </a:solidFill>
                                      <a:latin typeface="Cambria Math"/>
                                      <a:ea typeface="Cambria Math"/>
                                    </a:rPr>
                                    <m:t>2</m:t>
                                  </m:r>
                                </m:sup>
                              </m:sSup>
                            </m:den>
                          </m:f>
                          <m:r>
                            <a:rPr lang="en-US" altLang="ja-JP" i="1">
                              <a:solidFill>
                                <a:srgbClr val="000000"/>
                              </a:solidFill>
                              <a:latin typeface="Cambria Math"/>
                              <a:ea typeface="Cambria Math"/>
                            </a:rPr>
                            <m:t>)</m:t>
                          </m:r>
                        </m:e>
                      </m:rad>
                    </m:oMath>
                  </m:oMathPara>
                </a14:m>
                <a:endParaRPr lang="ja-JP" altLang="en-US" dirty="0">
                  <a:solidFill>
                    <a:srgbClr val="0000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051720" y="5013176"/>
                <a:ext cx="2580578" cy="910699"/>
              </a:xfrm>
              <a:prstGeom prst="rect">
                <a:avLst/>
              </a:prstGeom>
              <a:blipFill rotWithShape="1">
                <a:blip r:embed="rId4"/>
                <a:stretch>
                  <a:fillRect/>
                </a:stretch>
              </a:blipFill>
            </p:spPr>
            <p:txBody>
              <a:bodyPr/>
              <a:lstStyle/>
              <a:p>
                <a:r>
                  <a:rPr lang="ja-JP" altLang="en-US">
                    <a:noFill/>
                  </a:rPr>
                  <a:t> </a:t>
                </a:r>
              </a:p>
            </p:txBody>
          </p:sp>
        </mc:Fallback>
      </mc:AlternateContent>
      <p:sp>
        <p:nvSpPr>
          <p:cNvPr id="7" name="テキスト ボックス 6"/>
          <p:cNvSpPr txBox="1"/>
          <p:nvPr/>
        </p:nvSpPr>
        <p:spPr>
          <a:xfrm>
            <a:off x="4568606" y="5145359"/>
            <a:ext cx="3297698" cy="646331"/>
          </a:xfrm>
          <a:prstGeom prst="rect">
            <a:avLst/>
          </a:prstGeom>
          <a:noFill/>
        </p:spPr>
        <p:txBody>
          <a:bodyPr wrap="none" rtlCol="0">
            <a:spAutoFit/>
          </a:bodyPr>
          <a:lstStyle/>
          <a:p>
            <a:r>
              <a:rPr lang="ja-JP" altLang="en-US" dirty="0">
                <a:solidFill>
                  <a:srgbClr val="000000"/>
                </a:solidFill>
              </a:rPr>
              <a:t>低エネルギーほど質量の影響を</a:t>
            </a:r>
            <a:endParaRPr lang="en-US" altLang="ja-JP" dirty="0">
              <a:solidFill>
                <a:srgbClr val="000000"/>
              </a:solidFill>
            </a:endParaRPr>
          </a:p>
          <a:p>
            <a:r>
              <a:rPr lang="ja-JP" altLang="en-US" dirty="0">
                <a:solidFill>
                  <a:srgbClr val="000000"/>
                </a:solidFill>
              </a:rPr>
              <a:t>受ける。</a:t>
            </a:r>
          </a:p>
        </p:txBody>
      </p:sp>
    </p:spTree>
    <p:extLst>
      <p:ext uri="{BB962C8B-B14F-4D97-AF65-F5344CB8AC3E}">
        <p14:creationId xmlns:p14="http://schemas.microsoft.com/office/powerpoint/2010/main" val="3266172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99392"/>
            <a:ext cx="8229600" cy="850106"/>
          </a:xfrm>
        </p:spPr>
        <p:txBody>
          <a:bodyPr/>
          <a:lstStyle/>
          <a:p>
            <a:r>
              <a:rPr kumimoji="1" lang="ja-JP" altLang="en-US" dirty="0" smtClean="0"/>
              <a:t>どうやったら</a:t>
            </a:r>
            <a:r>
              <a:rPr kumimoji="1" lang="en-US" altLang="ja-JP" dirty="0" smtClean="0"/>
              <a:t>improve</a:t>
            </a:r>
            <a:r>
              <a:rPr kumimoji="1" lang="ja-JP" altLang="en-US" dirty="0" smtClean="0"/>
              <a:t>できるか？</a:t>
            </a:r>
            <a:endParaRPr kumimoji="1" lang="ja-JP" altLang="en-US" dirty="0"/>
          </a:p>
        </p:txBody>
      </p:sp>
      <p:sp>
        <p:nvSpPr>
          <p:cNvPr id="2" name="コンテンツ プレースホルダー 1"/>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086437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99392"/>
            <a:ext cx="8229600" cy="850106"/>
          </a:xfrm>
        </p:spPr>
        <p:txBody>
          <a:bodyPr/>
          <a:lstStyle/>
          <a:p>
            <a:r>
              <a:rPr kumimoji="1" lang="ja-JP" altLang="en-US" dirty="0" smtClean="0"/>
              <a:t>どうやったら</a:t>
            </a:r>
            <a:r>
              <a:rPr kumimoji="1" lang="en-US" altLang="ja-JP" dirty="0" smtClean="0"/>
              <a:t>improve</a:t>
            </a:r>
            <a:r>
              <a:rPr kumimoji="1" lang="ja-JP" altLang="en-US" dirty="0" smtClean="0"/>
              <a:t>できるか？</a:t>
            </a:r>
            <a:endParaRPr kumimoji="1" lang="ja-JP" altLang="en-US" dirty="0"/>
          </a:p>
        </p:txBody>
      </p:sp>
      <p:sp>
        <p:nvSpPr>
          <p:cNvPr id="4" name="コンテンツ プレースホルダー 3"/>
          <p:cNvSpPr>
            <a:spLocks noGrp="1"/>
          </p:cNvSpPr>
          <p:nvPr>
            <p:ph idx="1"/>
          </p:nvPr>
        </p:nvSpPr>
        <p:spPr>
          <a:xfrm>
            <a:off x="457200" y="836712"/>
            <a:ext cx="8229600" cy="5544616"/>
          </a:xfrm>
        </p:spPr>
        <p:txBody>
          <a:bodyPr/>
          <a:lstStyle/>
          <a:p>
            <a:r>
              <a:rPr lang="ja-JP" altLang="en-US" sz="2800" dirty="0" smtClean="0"/>
              <a:t>基線を長くする。（例；ＣＥＲＮに検出器を作るとか）</a:t>
            </a:r>
            <a:endParaRPr lang="en-US" altLang="ja-JP" sz="2800" dirty="0" smtClean="0"/>
          </a:p>
          <a:p>
            <a:r>
              <a:rPr kumimoji="1" lang="ja-JP" altLang="en-US" sz="2800" dirty="0" smtClean="0"/>
              <a:t>時間測定精度を上げる。　</a:t>
            </a:r>
            <a:endParaRPr kumimoji="1" lang="en-US" altLang="ja-JP" sz="2800" dirty="0" smtClean="0"/>
          </a:p>
          <a:p>
            <a:pPr lvl="1"/>
            <a:r>
              <a:rPr lang="ja-JP" altLang="en-US" sz="2400" dirty="0" smtClean="0"/>
              <a:t>現在、静止衛星を使った方法で、</a:t>
            </a:r>
            <a:r>
              <a:rPr lang="en-US" altLang="ja-JP" sz="2400" dirty="0" smtClean="0"/>
              <a:t>100ps</a:t>
            </a:r>
            <a:r>
              <a:rPr lang="ja-JP" altLang="en-US" sz="2400" dirty="0" smtClean="0"/>
              <a:t>の桁の同時性は保証できる。</a:t>
            </a:r>
            <a:endParaRPr lang="en-US" altLang="ja-JP" sz="2400" dirty="0" smtClean="0"/>
          </a:p>
          <a:p>
            <a:pPr lvl="1"/>
            <a:r>
              <a:rPr lang="ja-JP" altLang="en-US" sz="2400" dirty="0" smtClean="0"/>
              <a:t>ただし、加速器のバンチの時間長（現在１</a:t>
            </a:r>
            <a:r>
              <a:rPr lang="en-US" altLang="ja-JP" sz="2400" dirty="0" smtClean="0"/>
              <a:t>σ</a:t>
            </a:r>
            <a:r>
              <a:rPr lang="ja-JP" altLang="en-US" sz="2400" dirty="0" smtClean="0"/>
              <a:t>～数</a:t>
            </a:r>
            <a:r>
              <a:rPr lang="en-US" altLang="ja-JP" sz="2400" dirty="0" smtClean="0"/>
              <a:t>10ns</a:t>
            </a:r>
            <a:r>
              <a:rPr lang="ja-JP" altLang="en-US" sz="2400" dirty="0" smtClean="0"/>
              <a:t>）とニュートリノを作る際の時間（エネルギー、</a:t>
            </a:r>
            <a:r>
              <a:rPr lang="en-US" altLang="ja-JP" sz="2400" dirty="0" smtClean="0"/>
              <a:t>π</a:t>
            </a:r>
            <a:r>
              <a:rPr lang="ja-JP" altLang="en-US" sz="2400" dirty="0" smtClean="0"/>
              <a:t>がどこで崩壊したか）がボトルネック。</a:t>
            </a:r>
            <a:endParaRPr lang="en-US" altLang="ja-JP" sz="2400" dirty="0" smtClean="0"/>
          </a:p>
          <a:p>
            <a:pPr lvl="1"/>
            <a:r>
              <a:rPr lang="ja-JP" altLang="en-US" sz="2400" dirty="0" smtClean="0"/>
              <a:t>寿命の長い</a:t>
            </a:r>
            <a:r>
              <a:rPr lang="en-US" altLang="ja-JP" sz="2400" dirty="0" smtClean="0"/>
              <a:t>π</a:t>
            </a:r>
            <a:r>
              <a:rPr lang="ja-JP" altLang="en-US" sz="2400" dirty="0" smtClean="0"/>
              <a:t>やＫからのニュートリノではなく、例えば、非常に時間幅の短い電子ビームを作り、その荷電カレントで電子ニュートリノを作るなどは無理か？　→　今のところ統計数でリミット。</a:t>
            </a:r>
            <a:endParaRPr lang="en-US" altLang="ja-JP" sz="2400" dirty="0" smtClean="0"/>
          </a:p>
          <a:p>
            <a:r>
              <a:rPr lang="ja-JP" altLang="en-US" sz="2800" dirty="0" smtClean="0"/>
              <a:t>エネルギーを下げる。</a:t>
            </a:r>
            <a:endParaRPr lang="en-US" altLang="ja-JP" sz="2800" dirty="0" smtClean="0"/>
          </a:p>
          <a:p>
            <a:pPr lvl="1"/>
            <a:r>
              <a:rPr lang="ja-JP" altLang="en-US" sz="2400" dirty="0" smtClean="0"/>
              <a:t>特殊相対論的な効果は低エネルギーのニュートリノほど大きい。</a:t>
            </a:r>
            <a:endParaRPr lang="en-US" altLang="ja-JP" sz="2400" dirty="0" smtClean="0"/>
          </a:p>
          <a:p>
            <a:pPr lvl="1"/>
            <a:endParaRPr lang="en-US" altLang="ja-JP" sz="2400" dirty="0" smtClean="0"/>
          </a:p>
        </p:txBody>
      </p:sp>
    </p:spTree>
    <p:extLst>
      <p:ext uri="{BB962C8B-B14F-4D97-AF65-F5344CB8AC3E}">
        <p14:creationId xmlns:p14="http://schemas.microsoft.com/office/powerpoint/2010/main" val="4186077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例えば</a:t>
            </a:r>
            <a:endParaRPr kumimoji="1" lang="ja-JP" altLang="en-US" dirty="0"/>
          </a:p>
        </p:txBody>
      </p:sp>
      <p:sp>
        <p:nvSpPr>
          <p:cNvPr id="5" name="正方形/長方形 4"/>
          <p:cNvSpPr/>
          <p:nvPr/>
        </p:nvSpPr>
        <p:spPr>
          <a:xfrm>
            <a:off x="755576" y="2780928"/>
            <a:ext cx="1800200" cy="7920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6" name="テキスト ボックス 5"/>
          <p:cNvSpPr txBox="1"/>
          <p:nvPr/>
        </p:nvSpPr>
        <p:spPr>
          <a:xfrm>
            <a:off x="467544" y="3779164"/>
            <a:ext cx="2236510" cy="923330"/>
          </a:xfrm>
          <a:prstGeom prst="rect">
            <a:avLst/>
          </a:prstGeom>
          <a:noFill/>
        </p:spPr>
        <p:txBody>
          <a:bodyPr wrap="none" rtlCol="0">
            <a:spAutoFit/>
          </a:bodyPr>
          <a:lstStyle/>
          <a:p>
            <a:r>
              <a:rPr lang="ja-JP" altLang="en-US" dirty="0">
                <a:solidFill>
                  <a:srgbClr val="000000"/>
                </a:solidFill>
              </a:rPr>
              <a:t>非常に短い時間幅の</a:t>
            </a:r>
            <a:endParaRPr lang="en-US" altLang="ja-JP" dirty="0">
              <a:solidFill>
                <a:srgbClr val="000000"/>
              </a:solidFill>
            </a:endParaRPr>
          </a:p>
          <a:p>
            <a:r>
              <a:rPr lang="ja-JP" altLang="en-US" dirty="0">
                <a:solidFill>
                  <a:srgbClr val="000000"/>
                </a:solidFill>
              </a:rPr>
              <a:t>大強度電子ビームを</a:t>
            </a:r>
            <a:endParaRPr lang="en-US" altLang="ja-JP" dirty="0">
              <a:solidFill>
                <a:srgbClr val="000000"/>
              </a:solidFill>
            </a:endParaRPr>
          </a:p>
          <a:p>
            <a:r>
              <a:rPr lang="ja-JP" altLang="en-US" dirty="0">
                <a:solidFill>
                  <a:srgbClr val="000000"/>
                </a:solidFill>
              </a:rPr>
              <a:t>作れる加速器</a:t>
            </a:r>
          </a:p>
        </p:txBody>
      </p:sp>
      <p:sp>
        <p:nvSpPr>
          <p:cNvPr id="7" name="正方形/長方形 6"/>
          <p:cNvSpPr/>
          <p:nvPr/>
        </p:nvSpPr>
        <p:spPr>
          <a:xfrm>
            <a:off x="3275856" y="2636912"/>
            <a:ext cx="14401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テキスト ボックス 7"/>
          <p:cNvSpPr txBox="1"/>
          <p:nvPr/>
        </p:nvSpPr>
        <p:spPr>
          <a:xfrm>
            <a:off x="2505638" y="1633684"/>
            <a:ext cx="1930337" cy="923330"/>
          </a:xfrm>
          <a:prstGeom prst="rect">
            <a:avLst/>
          </a:prstGeom>
          <a:noFill/>
        </p:spPr>
        <p:txBody>
          <a:bodyPr wrap="none" rtlCol="0">
            <a:spAutoFit/>
          </a:bodyPr>
          <a:lstStyle/>
          <a:p>
            <a:r>
              <a:rPr lang="en-US" altLang="ja-JP" dirty="0">
                <a:solidFill>
                  <a:srgbClr val="000000"/>
                </a:solidFill>
              </a:rPr>
              <a:t>e</a:t>
            </a:r>
            <a:r>
              <a:rPr lang="en-US" altLang="ja-JP" baseline="30000" dirty="0">
                <a:solidFill>
                  <a:srgbClr val="000000"/>
                </a:solidFill>
              </a:rPr>
              <a:t>-</a:t>
            </a:r>
            <a:r>
              <a:rPr lang="en-US" altLang="ja-JP" dirty="0">
                <a:solidFill>
                  <a:srgbClr val="000000"/>
                </a:solidFill>
              </a:rPr>
              <a:t> + p </a:t>
            </a:r>
            <a:r>
              <a:rPr lang="en-US" altLang="ja-JP" dirty="0">
                <a:solidFill>
                  <a:srgbClr val="000000"/>
                </a:solidFill>
                <a:sym typeface="Wingdings" panose="05000000000000000000" pitchFamily="2" charset="2"/>
              </a:rPr>
              <a:t></a:t>
            </a:r>
            <a:r>
              <a:rPr lang="en-US" altLang="ja-JP" dirty="0">
                <a:solidFill>
                  <a:srgbClr val="000000"/>
                </a:solidFill>
              </a:rPr>
              <a:t> </a:t>
            </a:r>
            <a:r>
              <a:rPr lang="en-US" altLang="ja-JP" dirty="0">
                <a:solidFill>
                  <a:srgbClr val="000000"/>
                </a:solidFill>
                <a:latin typeface="Symbol" panose="05050102010706020507" pitchFamily="18" charset="2"/>
              </a:rPr>
              <a:t>n</a:t>
            </a:r>
            <a:r>
              <a:rPr lang="en-US" altLang="ja-JP" baseline="-25000" dirty="0">
                <a:solidFill>
                  <a:srgbClr val="000000"/>
                </a:solidFill>
              </a:rPr>
              <a:t>e</a:t>
            </a:r>
            <a:r>
              <a:rPr lang="en-US" altLang="ja-JP" dirty="0">
                <a:solidFill>
                  <a:srgbClr val="000000"/>
                </a:solidFill>
              </a:rPr>
              <a:t> + n</a:t>
            </a:r>
          </a:p>
          <a:p>
            <a:r>
              <a:rPr lang="ja-JP" altLang="en-US" dirty="0">
                <a:solidFill>
                  <a:srgbClr val="000000"/>
                </a:solidFill>
              </a:rPr>
              <a:t>を短い時間で作る</a:t>
            </a:r>
            <a:endParaRPr lang="en-US" altLang="ja-JP" dirty="0">
              <a:solidFill>
                <a:srgbClr val="000000"/>
              </a:solidFill>
            </a:endParaRPr>
          </a:p>
          <a:p>
            <a:r>
              <a:rPr lang="ja-JP" altLang="en-US" dirty="0">
                <a:solidFill>
                  <a:srgbClr val="000000"/>
                </a:solidFill>
              </a:rPr>
              <a:t>標的</a:t>
            </a:r>
          </a:p>
        </p:txBody>
      </p:sp>
      <p:cxnSp>
        <p:nvCxnSpPr>
          <p:cNvPr id="10" name="直線矢印コネクタ 9"/>
          <p:cNvCxnSpPr/>
          <p:nvPr/>
        </p:nvCxnSpPr>
        <p:spPr>
          <a:xfrm>
            <a:off x="2627784" y="2996952"/>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627784" y="3149352"/>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627784" y="3284984"/>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627784" y="3429000"/>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71800" y="2703191"/>
            <a:ext cx="389850" cy="369332"/>
          </a:xfrm>
          <a:prstGeom prst="rect">
            <a:avLst/>
          </a:prstGeom>
          <a:noFill/>
        </p:spPr>
        <p:txBody>
          <a:bodyPr wrap="none" rtlCol="0">
            <a:spAutoFit/>
          </a:bodyPr>
          <a:lstStyle/>
          <a:p>
            <a:r>
              <a:rPr lang="en-US" altLang="ja-JP" dirty="0">
                <a:solidFill>
                  <a:srgbClr val="000000"/>
                </a:solidFill>
              </a:rPr>
              <a:t>e-</a:t>
            </a:r>
            <a:endParaRPr lang="ja-JP" altLang="en-US" dirty="0">
              <a:solidFill>
                <a:srgbClr val="000000"/>
              </a:solidFill>
            </a:endParaRPr>
          </a:p>
        </p:txBody>
      </p:sp>
      <p:cxnSp>
        <p:nvCxnSpPr>
          <p:cNvPr id="17" name="直線矢印コネクタ 16"/>
          <p:cNvCxnSpPr/>
          <p:nvPr/>
        </p:nvCxnSpPr>
        <p:spPr>
          <a:xfrm flipV="1">
            <a:off x="3419872" y="2703191"/>
            <a:ext cx="504056" cy="29376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3419872" y="3005337"/>
            <a:ext cx="504056" cy="27964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419872" y="2852936"/>
            <a:ext cx="504056" cy="29376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3419872" y="2991223"/>
            <a:ext cx="504056" cy="29376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3419872" y="3135239"/>
            <a:ext cx="504056" cy="29376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3419872" y="3140968"/>
            <a:ext cx="504056" cy="27964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419872" y="3284984"/>
            <a:ext cx="504056" cy="27964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3419872" y="3429000"/>
            <a:ext cx="504056" cy="27964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534078" y="3779748"/>
            <a:ext cx="389850" cy="369332"/>
          </a:xfrm>
          <a:prstGeom prst="rect">
            <a:avLst/>
          </a:prstGeom>
          <a:noFill/>
        </p:spPr>
        <p:txBody>
          <a:bodyPr wrap="none" rtlCol="0">
            <a:spAutoFit/>
          </a:bodyPr>
          <a:lstStyle/>
          <a:p>
            <a:r>
              <a:rPr lang="en-US" altLang="ja-JP" dirty="0">
                <a:solidFill>
                  <a:srgbClr val="000000"/>
                </a:solidFill>
                <a:latin typeface="Symbol" panose="05050102010706020507" pitchFamily="18" charset="2"/>
              </a:rPr>
              <a:t>n</a:t>
            </a:r>
            <a:r>
              <a:rPr lang="en-US" altLang="ja-JP" baseline="-25000" dirty="0">
                <a:solidFill>
                  <a:srgbClr val="000000"/>
                </a:solidFill>
              </a:rPr>
              <a:t>e</a:t>
            </a:r>
            <a:endParaRPr lang="ja-JP" altLang="en-US" baseline="-25000" dirty="0">
              <a:solidFill>
                <a:srgbClr val="000000"/>
              </a:solidFill>
            </a:endParaRPr>
          </a:p>
        </p:txBody>
      </p:sp>
      <p:sp>
        <p:nvSpPr>
          <p:cNvPr id="28" name="正方形/長方形 27"/>
          <p:cNvSpPr/>
          <p:nvPr/>
        </p:nvSpPr>
        <p:spPr>
          <a:xfrm>
            <a:off x="5580112" y="2636912"/>
            <a:ext cx="504056" cy="10801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9" name="テキスト ボックス 28"/>
          <p:cNvSpPr txBox="1"/>
          <p:nvPr/>
        </p:nvSpPr>
        <p:spPr>
          <a:xfrm>
            <a:off x="4716016" y="1556792"/>
            <a:ext cx="2416046" cy="1200329"/>
          </a:xfrm>
          <a:prstGeom prst="rect">
            <a:avLst/>
          </a:prstGeom>
          <a:noFill/>
        </p:spPr>
        <p:txBody>
          <a:bodyPr wrap="none" rtlCol="0">
            <a:spAutoFit/>
          </a:bodyPr>
          <a:lstStyle/>
          <a:p>
            <a:r>
              <a:rPr lang="ja-JP" altLang="en-US" dirty="0">
                <a:solidFill>
                  <a:srgbClr val="000000"/>
                </a:solidFill>
              </a:rPr>
              <a:t>時間分解能と</a:t>
            </a:r>
            <a:endParaRPr lang="en-US" altLang="ja-JP" dirty="0">
              <a:solidFill>
                <a:srgbClr val="000000"/>
              </a:solidFill>
            </a:endParaRPr>
          </a:p>
          <a:p>
            <a:r>
              <a:rPr lang="ja-JP" altLang="en-US" dirty="0">
                <a:solidFill>
                  <a:srgbClr val="000000"/>
                </a:solidFill>
              </a:rPr>
              <a:t>位置分解能が</a:t>
            </a:r>
            <a:endParaRPr lang="en-US" altLang="ja-JP" dirty="0">
              <a:solidFill>
                <a:srgbClr val="000000"/>
              </a:solidFill>
            </a:endParaRPr>
          </a:p>
          <a:p>
            <a:r>
              <a:rPr lang="ja-JP" altLang="en-US" dirty="0">
                <a:solidFill>
                  <a:srgbClr val="000000"/>
                </a:solidFill>
              </a:rPr>
              <a:t>非常に高いニュートリノ</a:t>
            </a:r>
            <a:endParaRPr lang="en-US" altLang="ja-JP" dirty="0">
              <a:solidFill>
                <a:srgbClr val="000000"/>
              </a:solidFill>
            </a:endParaRPr>
          </a:p>
          <a:p>
            <a:r>
              <a:rPr lang="ja-JP" altLang="en-US" dirty="0">
                <a:solidFill>
                  <a:srgbClr val="000000"/>
                </a:solidFill>
              </a:rPr>
              <a:t>検出器</a:t>
            </a:r>
            <a:endParaRPr lang="en-US" altLang="ja-JP" dirty="0">
              <a:solidFill>
                <a:srgbClr val="000000"/>
              </a:solidFill>
            </a:endParaRPr>
          </a:p>
        </p:txBody>
      </p:sp>
      <p:sp>
        <p:nvSpPr>
          <p:cNvPr id="30" name="テキスト ボックス 29"/>
          <p:cNvSpPr txBox="1"/>
          <p:nvPr/>
        </p:nvSpPr>
        <p:spPr>
          <a:xfrm>
            <a:off x="4405103" y="5085184"/>
            <a:ext cx="4354077" cy="1477328"/>
          </a:xfrm>
          <a:prstGeom prst="rect">
            <a:avLst/>
          </a:prstGeom>
          <a:noFill/>
        </p:spPr>
        <p:txBody>
          <a:bodyPr wrap="none" rtlCol="0">
            <a:spAutoFit/>
          </a:bodyPr>
          <a:lstStyle/>
          <a:p>
            <a:r>
              <a:rPr lang="ja-JP" altLang="en-US" dirty="0">
                <a:solidFill>
                  <a:srgbClr val="000000"/>
                </a:solidFill>
              </a:rPr>
              <a:t>もちろん、私の寿命のタイムスケールでは</a:t>
            </a:r>
            <a:endParaRPr lang="en-US" altLang="ja-JP" dirty="0">
              <a:solidFill>
                <a:srgbClr val="000000"/>
              </a:solidFill>
            </a:endParaRPr>
          </a:p>
          <a:p>
            <a:r>
              <a:rPr lang="ja-JP" altLang="en-US" dirty="0">
                <a:solidFill>
                  <a:srgbClr val="000000"/>
                </a:solidFill>
              </a:rPr>
              <a:t>不可能なスキームに見えるが</a:t>
            </a:r>
            <a:r>
              <a:rPr lang="ja-JP" altLang="en-US" dirty="0" err="1">
                <a:solidFill>
                  <a:srgbClr val="000000"/>
                </a:solidFill>
              </a:rPr>
              <a:t>。。。</a:t>
            </a:r>
            <a:endParaRPr lang="en-US" altLang="ja-JP" dirty="0">
              <a:solidFill>
                <a:srgbClr val="000000"/>
              </a:solidFill>
            </a:endParaRPr>
          </a:p>
          <a:p>
            <a:endParaRPr lang="en-US" altLang="ja-JP" dirty="0">
              <a:solidFill>
                <a:srgbClr val="000000"/>
              </a:solidFill>
            </a:endParaRPr>
          </a:p>
          <a:p>
            <a:r>
              <a:rPr lang="ja-JP" altLang="en-US" dirty="0">
                <a:solidFill>
                  <a:srgbClr val="000000"/>
                </a:solidFill>
              </a:rPr>
              <a:t>あまり、とんでもないことばかり話していると</a:t>
            </a:r>
            <a:endParaRPr lang="en-US" altLang="ja-JP" dirty="0">
              <a:solidFill>
                <a:srgbClr val="000000"/>
              </a:solidFill>
            </a:endParaRPr>
          </a:p>
          <a:p>
            <a:r>
              <a:rPr lang="ja-JP" altLang="en-US" dirty="0">
                <a:solidFill>
                  <a:srgbClr val="000000"/>
                </a:solidFill>
              </a:rPr>
              <a:t>ただの変人なので、この辺でストップ。</a:t>
            </a:r>
            <a:endParaRPr lang="en-US" altLang="ja-JP" dirty="0">
              <a:solidFill>
                <a:srgbClr val="000000"/>
              </a:solidFill>
            </a:endParaRPr>
          </a:p>
        </p:txBody>
      </p:sp>
      <p:sp>
        <p:nvSpPr>
          <p:cNvPr id="31" name="テキスト ボックス 30"/>
          <p:cNvSpPr txBox="1"/>
          <p:nvPr/>
        </p:nvSpPr>
        <p:spPr>
          <a:xfrm>
            <a:off x="3173090" y="4149080"/>
            <a:ext cx="1338828" cy="646331"/>
          </a:xfrm>
          <a:prstGeom prst="rect">
            <a:avLst/>
          </a:prstGeom>
          <a:noFill/>
        </p:spPr>
        <p:txBody>
          <a:bodyPr wrap="none" rtlCol="0">
            <a:spAutoFit/>
          </a:bodyPr>
          <a:lstStyle/>
          <a:p>
            <a:r>
              <a:rPr lang="en-US" altLang="ja-JP" dirty="0">
                <a:solidFill>
                  <a:srgbClr val="000000"/>
                </a:solidFill>
              </a:rPr>
              <a:t>10MeV </a:t>
            </a:r>
          </a:p>
          <a:p>
            <a:r>
              <a:rPr lang="ja-JP" altLang="en-US" dirty="0">
                <a:solidFill>
                  <a:srgbClr val="000000"/>
                </a:solidFill>
              </a:rPr>
              <a:t>以下が理想</a:t>
            </a:r>
            <a:endParaRPr lang="en-US" altLang="ja-JP" dirty="0">
              <a:solidFill>
                <a:srgbClr val="000000"/>
              </a:solidFill>
            </a:endParaRPr>
          </a:p>
        </p:txBody>
      </p:sp>
    </p:spTree>
    <p:extLst>
      <p:ext uri="{BB962C8B-B14F-4D97-AF65-F5344CB8AC3E}">
        <p14:creationId xmlns:p14="http://schemas.microsoft.com/office/powerpoint/2010/main" val="486130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3394"/>
            <a:ext cx="8229600" cy="850106"/>
          </a:xfrm>
        </p:spPr>
        <p:txBody>
          <a:bodyPr/>
          <a:lstStyle/>
          <a:p>
            <a:r>
              <a:rPr lang="ja-JP" altLang="en-US" dirty="0" smtClean="0"/>
              <a:t>超新星ニュートリノを使えば</a:t>
            </a:r>
            <a:r>
              <a:rPr lang="ja-JP" altLang="en-US" dirty="0" err="1" smtClean="0"/>
              <a:t>。。。</a:t>
            </a:r>
            <a:endParaRPr kumimoji="1" lang="ja-JP" altLang="en-US" dirty="0"/>
          </a:p>
        </p:txBody>
      </p:sp>
      <p:sp>
        <p:nvSpPr>
          <p:cNvPr id="4" name="コンテンツ プレースホルダー 3"/>
          <p:cNvSpPr>
            <a:spLocks noGrp="1"/>
          </p:cNvSpPr>
          <p:nvPr>
            <p:ph idx="1"/>
          </p:nvPr>
        </p:nvSpPr>
        <p:spPr>
          <a:xfrm>
            <a:off x="457200" y="836712"/>
            <a:ext cx="8229600" cy="3960440"/>
          </a:xfrm>
        </p:spPr>
        <p:txBody>
          <a:bodyPr/>
          <a:lstStyle/>
          <a:p>
            <a:r>
              <a:rPr kumimoji="1" lang="ja-JP" altLang="en-US" sz="2800" dirty="0" smtClean="0"/>
              <a:t>基線は基本が</a:t>
            </a:r>
            <a:r>
              <a:rPr kumimoji="1" lang="en-US" altLang="ja-JP" sz="2800" dirty="0" smtClean="0"/>
              <a:t>10kpc</a:t>
            </a:r>
            <a:r>
              <a:rPr kumimoji="1" lang="ja-JP" altLang="en-US" sz="2800" dirty="0" smtClean="0"/>
              <a:t>（～</a:t>
            </a:r>
            <a:r>
              <a:rPr kumimoji="1" lang="en-US" altLang="ja-JP" sz="2800" smtClean="0"/>
              <a:t>3×10</a:t>
            </a:r>
            <a:r>
              <a:rPr lang="en-US" altLang="ja-JP" sz="2800" baseline="30000" smtClean="0"/>
              <a:t>20</a:t>
            </a:r>
            <a:r>
              <a:rPr kumimoji="1" lang="en-US" altLang="ja-JP" sz="2800" smtClean="0"/>
              <a:t>m</a:t>
            </a:r>
            <a:r>
              <a:rPr kumimoji="1" lang="ja-JP" altLang="en-US" sz="2800" dirty="0" smtClean="0"/>
              <a:t>）という</a:t>
            </a:r>
            <a:r>
              <a:rPr lang="ja-JP" altLang="en-US" sz="2800" dirty="0" smtClean="0"/>
              <a:t>数字（</a:t>
            </a:r>
            <a:r>
              <a:rPr lang="ja-JP" altLang="en-US" sz="2800" dirty="0"/>
              <a:t>長い</a:t>
            </a:r>
            <a:r>
              <a:rPr lang="ja-JP" altLang="en-US" sz="2800" dirty="0" smtClean="0"/>
              <a:t>！）</a:t>
            </a:r>
            <a:endParaRPr lang="en-US" altLang="ja-JP" sz="2800" dirty="0" smtClean="0"/>
          </a:p>
          <a:p>
            <a:r>
              <a:rPr lang="ja-JP" altLang="en-US" sz="2800" dirty="0" smtClean="0"/>
              <a:t>エネルギーはだいたい数１０ＭｅＶの桁。（下図）</a:t>
            </a:r>
            <a:endParaRPr lang="en-US" altLang="ja-JP" sz="2800" dirty="0" smtClean="0"/>
          </a:p>
          <a:p>
            <a:r>
              <a:rPr kumimoji="1" lang="ja-JP" altLang="en-US" sz="2800" dirty="0" smtClean="0"/>
              <a:t>検出時間分解能は、数ｎｓくらい。（ただし、最大のエネルギーが</a:t>
            </a:r>
            <a:r>
              <a:rPr kumimoji="1" lang="en-US" altLang="ja-JP" sz="2800" dirty="0" smtClean="0"/>
              <a:t>50</a:t>
            </a:r>
            <a:r>
              <a:rPr kumimoji="1" lang="ja-JP" altLang="en-US" sz="2800" dirty="0" smtClean="0"/>
              <a:t>ＭｅＶくらいなので、それとの相対的時間差。</a:t>
            </a:r>
            <a:r>
              <a:rPr lang="ja-JP" altLang="en-US" sz="2800" dirty="0" smtClean="0"/>
              <a:t>崩壊初期のニュートリノ時間は１～１０ｍｓ）</a:t>
            </a:r>
            <a:endParaRPr kumimoji="1" lang="en-US" altLang="ja-JP" sz="2800" dirty="0" smtClean="0"/>
          </a:p>
          <a:p>
            <a:r>
              <a:rPr lang="ja-JP" altLang="en-US" sz="2800" dirty="0"/>
              <a:t>さて</a:t>
            </a:r>
            <a:r>
              <a:rPr lang="ja-JP" altLang="en-US" sz="2800" dirty="0" smtClean="0"/>
              <a:t>、感度は？</a:t>
            </a:r>
            <a:endParaRPr kumimoji="1" lang="en-US" altLang="ja-JP" sz="2800" dirty="0" smtClean="0"/>
          </a:p>
        </p:txBody>
      </p:sp>
      <p:pic>
        <p:nvPicPr>
          <p:cNvPr id="6"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645024"/>
            <a:ext cx="3143328" cy="317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1"/>
          <p:cNvSpPr>
            <a:spLocks noChangeArrowheads="1"/>
          </p:cNvSpPr>
          <p:nvPr/>
        </p:nvSpPr>
        <p:spPr bwMode="auto">
          <a:xfrm>
            <a:off x="6307336" y="3851201"/>
            <a:ext cx="229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defRPr/>
            </a:pPr>
            <a:r>
              <a:rPr lang="en-US" altLang="ja-JP" sz="1800" kern="0" dirty="0" err="1" smtClean="0">
                <a:solidFill>
                  <a:prstClr val="black"/>
                </a:solidFill>
              </a:rPr>
              <a:t>arXiv:hep-ph</a:t>
            </a:r>
            <a:r>
              <a:rPr lang="en-US" altLang="ja-JP" sz="1800" kern="0" dirty="0" smtClean="0">
                <a:solidFill>
                  <a:prstClr val="black"/>
                </a:solidFill>
              </a:rPr>
              <a:t>/0307222</a:t>
            </a:r>
            <a:endParaRPr lang="ja-JP" altLang="en-US" sz="1800" kern="0" dirty="0" smtClean="0">
              <a:solidFill>
                <a:prstClr val="black"/>
              </a:solidFill>
            </a:endParaRPr>
          </a:p>
        </p:txBody>
      </p:sp>
    </p:spTree>
    <p:extLst>
      <p:ext uri="{BB962C8B-B14F-4D97-AF65-F5344CB8AC3E}">
        <p14:creationId xmlns:p14="http://schemas.microsoft.com/office/powerpoint/2010/main" val="1624009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kumimoji="1" lang="ja-JP" altLang="en-US" dirty="0" smtClean="0"/>
              <a:t>簡単な計算として</a:t>
            </a:r>
            <a:endParaRPr kumimoji="1" lang="ja-JP" altLang="en-US" dirty="0"/>
          </a:p>
        </p:txBody>
      </p:sp>
      <p:sp>
        <p:nvSpPr>
          <p:cNvPr id="3" name="コンテンツ プレースホルダー 2"/>
          <p:cNvSpPr>
            <a:spLocks noGrp="1"/>
          </p:cNvSpPr>
          <p:nvPr>
            <p:ph idx="1"/>
          </p:nvPr>
        </p:nvSpPr>
        <p:spPr>
          <a:xfrm>
            <a:off x="457200" y="1063277"/>
            <a:ext cx="8229600" cy="4525963"/>
          </a:xfrm>
        </p:spPr>
        <p:txBody>
          <a:bodyPr/>
          <a:lstStyle/>
          <a:p>
            <a:r>
              <a:rPr lang="ja-JP" altLang="en-US" dirty="0" smtClean="0"/>
              <a:t>課題３； </a:t>
            </a:r>
            <a:r>
              <a:rPr lang="en-US" altLang="ja-JP" dirty="0" smtClean="0"/>
              <a:t>(</a:t>
            </a:r>
            <a:r>
              <a:rPr lang="ja-JP" altLang="en-US" dirty="0" smtClean="0"/>
              <a:t>注意；</a:t>
            </a:r>
            <a:r>
              <a:rPr lang="en-US" altLang="ja-JP" dirty="0" smtClean="0"/>
              <a:t>double precision</a:t>
            </a:r>
            <a:r>
              <a:rPr lang="ja-JP" altLang="en-US" dirty="0" smtClean="0"/>
              <a:t>が使える電卓必要だが、テーラー展開しても良いこととする。）</a:t>
            </a:r>
            <a:endParaRPr kumimoji="1" lang="en-US" altLang="ja-JP" dirty="0" smtClean="0"/>
          </a:p>
          <a:p>
            <a:pPr lvl="1"/>
            <a:r>
              <a:rPr lang="en-US" altLang="ja-JP" dirty="0" smtClean="0"/>
              <a:t>10kpc</a:t>
            </a:r>
            <a:r>
              <a:rPr lang="ja-JP" altLang="en-US" dirty="0" smtClean="0"/>
              <a:t>（＝</a:t>
            </a:r>
            <a:r>
              <a:rPr lang="ja-JP" altLang="en-US" dirty="0">
                <a:solidFill>
                  <a:srgbClr val="000000"/>
                </a:solidFill>
                <a:cs typeface="+mn-cs"/>
              </a:rPr>
              <a:t> ～</a:t>
            </a:r>
            <a:r>
              <a:rPr lang="en-US" altLang="ja-JP" dirty="0" smtClean="0">
                <a:solidFill>
                  <a:srgbClr val="000000"/>
                </a:solidFill>
                <a:cs typeface="+mn-cs"/>
              </a:rPr>
              <a:t>10</a:t>
            </a:r>
            <a:r>
              <a:rPr lang="en-US" altLang="ja-JP" baseline="30000" dirty="0" smtClean="0">
                <a:solidFill>
                  <a:srgbClr val="000000"/>
                </a:solidFill>
                <a:cs typeface="+mn-cs"/>
              </a:rPr>
              <a:t>17</a:t>
            </a:r>
            <a:r>
              <a:rPr lang="en-US" altLang="ja-JP" dirty="0" smtClean="0">
                <a:solidFill>
                  <a:srgbClr val="000000"/>
                </a:solidFill>
                <a:cs typeface="+mn-cs"/>
              </a:rPr>
              <a:t>km</a:t>
            </a:r>
            <a:r>
              <a:rPr lang="ja-JP" altLang="en-US" dirty="0" smtClean="0">
                <a:solidFill>
                  <a:srgbClr val="000000"/>
                </a:solidFill>
                <a:cs typeface="+mn-cs"/>
              </a:rPr>
              <a:t>）離れた超新星が爆発して</a:t>
            </a:r>
            <a:endParaRPr lang="en-US" altLang="ja-JP" dirty="0" smtClean="0">
              <a:solidFill>
                <a:srgbClr val="000000"/>
              </a:solidFill>
              <a:cs typeface="+mn-cs"/>
            </a:endParaRPr>
          </a:p>
          <a:p>
            <a:pPr lvl="1"/>
            <a:r>
              <a:rPr kumimoji="1" lang="ja-JP" altLang="en-US" dirty="0" smtClean="0">
                <a:solidFill>
                  <a:srgbClr val="000000"/>
                </a:solidFill>
                <a:cs typeface="+mn-cs"/>
              </a:rPr>
              <a:t>そのニュートリノの運動量は、</a:t>
            </a:r>
            <a:r>
              <a:rPr kumimoji="1" lang="en-US" altLang="ja-JP" dirty="0" smtClean="0">
                <a:solidFill>
                  <a:srgbClr val="000000"/>
                </a:solidFill>
                <a:cs typeface="+mn-cs"/>
              </a:rPr>
              <a:t>10MeV/c</a:t>
            </a:r>
            <a:r>
              <a:rPr kumimoji="1" lang="ja-JP" altLang="en-US" dirty="0" smtClean="0">
                <a:solidFill>
                  <a:srgbClr val="000000"/>
                </a:solidFill>
                <a:cs typeface="+mn-cs"/>
              </a:rPr>
              <a:t>～</a:t>
            </a:r>
            <a:r>
              <a:rPr lang="en-US" altLang="ja-JP" dirty="0" smtClean="0">
                <a:solidFill>
                  <a:srgbClr val="000000"/>
                </a:solidFill>
                <a:cs typeface="+mn-cs"/>
              </a:rPr>
              <a:t>5</a:t>
            </a:r>
            <a:r>
              <a:rPr kumimoji="1" lang="en-US" altLang="ja-JP" dirty="0" smtClean="0">
                <a:solidFill>
                  <a:srgbClr val="000000"/>
                </a:solidFill>
                <a:cs typeface="+mn-cs"/>
              </a:rPr>
              <a:t>0MeV/c</a:t>
            </a:r>
            <a:r>
              <a:rPr kumimoji="1" lang="ja-JP" altLang="en-US" dirty="0" smtClean="0">
                <a:solidFill>
                  <a:srgbClr val="000000"/>
                </a:solidFill>
                <a:cs typeface="+mn-cs"/>
              </a:rPr>
              <a:t>まで</a:t>
            </a:r>
            <a:r>
              <a:rPr kumimoji="1" lang="en-US" altLang="ja-JP" dirty="0" smtClean="0">
                <a:solidFill>
                  <a:srgbClr val="000000"/>
                </a:solidFill>
                <a:cs typeface="+mn-cs"/>
              </a:rPr>
              <a:t>10MeV/c</a:t>
            </a:r>
            <a:r>
              <a:rPr kumimoji="1" lang="ja-JP" altLang="en-US" dirty="0" smtClean="0">
                <a:solidFill>
                  <a:srgbClr val="000000"/>
                </a:solidFill>
                <a:cs typeface="+mn-cs"/>
              </a:rPr>
              <a:t>おきに測れるとして、</a:t>
            </a:r>
            <a:endParaRPr kumimoji="1" lang="en-US" altLang="ja-JP" dirty="0" smtClean="0">
              <a:solidFill>
                <a:srgbClr val="000000"/>
              </a:solidFill>
              <a:cs typeface="+mn-cs"/>
            </a:endParaRPr>
          </a:p>
          <a:p>
            <a:pPr lvl="1"/>
            <a:r>
              <a:rPr kumimoji="1" lang="ja-JP" altLang="en-US" dirty="0" smtClean="0"/>
              <a:t>爆発の際、簡単のため、全てのニュートリノは同時刻に広がっていくものとして、</a:t>
            </a:r>
            <a:endParaRPr kumimoji="1" lang="en-US" altLang="ja-JP" dirty="0" smtClean="0"/>
          </a:p>
          <a:p>
            <a:pPr lvl="1"/>
            <a:r>
              <a:rPr kumimoji="1" lang="ja-JP" altLang="en-US" dirty="0" smtClean="0"/>
              <a:t>横軸エネルギー、縦軸；地球での観測時間にしたら、質量が１</a:t>
            </a:r>
            <a:r>
              <a:rPr kumimoji="1" lang="en-US" altLang="ja-JP" dirty="0" smtClean="0"/>
              <a:t>eV</a:t>
            </a:r>
            <a:r>
              <a:rPr kumimoji="1" lang="ja-JP" altLang="en-US" dirty="0" smtClean="0"/>
              <a:t>ならどういうグラフがかけるでしょうか？</a:t>
            </a:r>
            <a:endParaRPr kumimoji="1" lang="en-US" altLang="ja-JP" dirty="0" smtClean="0"/>
          </a:p>
        </p:txBody>
      </p:sp>
    </p:spTree>
    <p:extLst>
      <p:ext uri="{BB962C8B-B14F-4D97-AF65-F5344CB8AC3E}">
        <p14:creationId xmlns:p14="http://schemas.microsoft.com/office/powerpoint/2010/main" val="380894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922114"/>
          </a:xfrm>
        </p:spPr>
        <p:txBody>
          <a:bodyPr/>
          <a:lstStyle/>
          <a:p>
            <a:r>
              <a:rPr lang="ja-JP" altLang="en-US" dirty="0"/>
              <a:t>はじめに</a:t>
            </a:r>
            <a:endParaRPr kumimoji="1" lang="ja-JP" altLang="en-US" dirty="0"/>
          </a:p>
        </p:txBody>
      </p:sp>
      <p:sp>
        <p:nvSpPr>
          <p:cNvPr id="3" name="コンテンツ プレースホルダー 2"/>
          <p:cNvSpPr>
            <a:spLocks noGrp="1"/>
          </p:cNvSpPr>
          <p:nvPr>
            <p:ph idx="1"/>
          </p:nvPr>
        </p:nvSpPr>
        <p:spPr>
          <a:xfrm>
            <a:off x="457200" y="764704"/>
            <a:ext cx="8229600" cy="6192688"/>
          </a:xfrm>
        </p:spPr>
        <p:txBody>
          <a:bodyPr>
            <a:normAutofit/>
          </a:bodyPr>
          <a:lstStyle/>
          <a:p>
            <a:r>
              <a:rPr kumimoji="1" lang="ja-JP" altLang="en-US" sz="2800" dirty="0" smtClean="0"/>
              <a:t>この集中講義は、できるだけみなさんが主体的に計算したり、新しいアイディアを出しながら進めるようにしていくつもりです。</a:t>
            </a:r>
            <a:endParaRPr kumimoji="1" lang="en-US" altLang="ja-JP" sz="2800" dirty="0" smtClean="0"/>
          </a:p>
          <a:p>
            <a:r>
              <a:rPr lang="ja-JP" altLang="en-US" sz="2800" dirty="0" smtClean="0"/>
              <a:t>素粒子実験は最近実験自身が大きいですが、自分でアイディアを出して結果までたどりつく、というのがなければ、面白くもなんともありません。</a:t>
            </a:r>
            <a:endParaRPr lang="en-US" altLang="ja-JP" sz="2800" dirty="0" smtClean="0"/>
          </a:p>
          <a:p>
            <a:endParaRPr lang="en-US" altLang="ja-JP" sz="2400" dirty="0" smtClean="0"/>
          </a:p>
          <a:p>
            <a:r>
              <a:rPr lang="ja-JP" altLang="en-US" sz="2800" dirty="0" smtClean="0"/>
              <a:t>朝永振一郎の</a:t>
            </a:r>
            <a:r>
              <a:rPr lang="ja-JP" altLang="en-US" sz="2800" dirty="0" smtClean="0"/>
              <a:t>言葉</a:t>
            </a:r>
            <a:r>
              <a:rPr lang="ja-JP" altLang="en-US" sz="2800" dirty="0" smtClean="0"/>
              <a:t>；</a:t>
            </a:r>
            <a:endParaRPr lang="en-US" altLang="ja-JP" sz="2800" dirty="0" smtClean="0"/>
          </a:p>
          <a:p>
            <a:pPr lvl="1"/>
            <a:r>
              <a:rPr lang="ja-JP" altLang="en-US" sz="2400" dirty="0"/>
              <a:t>ふしぎだと思うこと、これが科学の芽です。</a:t>
            </a:r>
          </a:p>
          <a:p>
            <a:pPr lvl="1"/>
            <a:r>
              <a:rPr lang="ja-JP" altLang="en-US" sz="2400" dirty="0"/>
              <a:t>よく観察してたしかめ、そして考えること、これが科学の茎です。</a:t>
            </a:r>
          </a:p>
          <a:p>
            <a:pPr lvl="1"/>
            <a:r>
              <a:rPr lang="ja-JP" altLang="en-US" sz="2400" dirty="0"/>
              <a:t>そうして最後になぞがとける、これが科学の花です。</a:t>
            </a:r>
          </a:p>
          <a:p>
            <a:pPr marL="457200" lvl="1" indent="0">
              <a:buNone/>
            </a:pPr>
            <a:endParaRPr lang="en-US" altLang="ja-JP" sz="2400" dirty="0" smtClean="0"/>
          </a:p>
        </p:txBody>
      </p:sp>
    </p:spTree>
    <p:extLst>
      <p:ext uri="{BB962C8B-B14F-4D97-AF65-F5344CB8AC3E}">
        <p14:creationId xmlns:p14="http://schemas.microsoft.com/office/powerpoint/2010/main" val="122648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3394"/>
            <a:ext cx="8229600" cy="850106"/>
          </a:xfrm>
        </p:spPr>
        <p:txBody>
          <a:bodyPr/>
          <a:lstStyle/>
          <a:p>
            <a:r>
              <a:rPr lang="ja-JP" altLang="en-US" dirty="0" smtClean="0"/>
              <a:t>超新星ニュートリノを使えば</a:t>
            </a:r>
            <a:r>
              <a:rPr lang="ja-JP" altLang="en-US" dirty="0" err="1" smtClean="0"/>
              <a:t>。。。</a:t>
            </a:r>
            <a:endParaRPr kumimoji="1" lang="ja-JP" altLang="en-US" dirty="0"/>
          </a:p>
        </p:txBody>
      </p:sp>
      <p:sp>
        <p:nvSpPr>
          <p:cNvPr id="4" name="コンテンツ プレースホルダー 3"/>
          <p:cNvSpPr>
            <a:spLocks noGrp="1"/>
          </p:cNvSpPr>
          <p:nvPr>
            <p:ph idx="1"/>
          </p:nvPr>
        </p:nvSpPr>
        <p:spPr>
          <a:xfrm>
            <a:off x="457200" y="836712"/>
            <a:ext cx="8229600" cy="3960440"/>
          </a:xfrm>
        </p:spPr>
        <p:txBody>
          <a:bodyPr/>
          <a:lstStyle/>
          <a:p>
            <a:r>
              <a:rPr kumimoji="1" lang="ja-JP" altLang="en-US" sz="2800" dirty="0" smtClean="0"/>
              <a:t>基線は基本が</a:t>
            </a:r>
            <a:r>
              <a:rPr kumimoji="1" lang="en-US" altLang="ja-JP" sz="2800" dirty="0" smtClean="0"/>
              <a:t>10kpc</a:t>
            </a:r>
            <a:r>
              <a:rPr kumimoji="1" lang="ja-JP" altLang="en-US" sz="2800" dirty="0" smtClean="0"/>
              <a:t>（</a:t>
            </a:r>
            <a:r>
              <a:rPr lang="ja-JP" altLang="en-US" sz="2800" dirty="0">
                <a:solidFill>
                  <a:srgbClr val="000000"/>
                </a:solidFill>
              </a:rPr>
              <a:t> ～</a:t>
            </a:r>
            <a:r>
              <a:rPr lang="en-US" altLang="ja-JP" sz="2800" dirty="0" smtClean="0">
                <a:solidFill>
                  <a:srgbClr val="000000"/>
                </a:solidFill>
              </a:rPr>
              <a:t>3×10</a:t>
            </a:r>
            <a:r>
              <a:rPr lang="en-US" altLang="ja-JP" sz="2800" baseline="30000" dirty="0" smtClean="0">
                <a:solidFill>
                  <a:srgbClr val="000000"/>
                </a:solidFill>
              </a:rPr>
              <a:t>20</a:t>
            </a:r>
            <a:r>
              <a:rPr lang="en-US" altLang="ja-JP" sz="2800" dirty="0" smtClean="0">
                <a:solidFill>
                  <a:srgbClr val="000000"/>
                </a:solidFill>
              </a:rPr>
              <a:t>m </a:t>
            </a:r>
            <a:r>
              <a:rPr kumimoji="1" lang="ja-JP" altLang="en-US" sz="2800" dirty="0" smtClean="0"/>
              <a:t>）という</a:t>
            </a:r>
            <a:r>
              <a:rPr lang="ja-JP" altLang="en-US" sz="2800" dirty="0" smtClean="0"/>
              <a:t>数字（長い！）</a:t>
            </a:r>
            <a:endParaRPr lang="en-US" altLang="ja-JP" sz="2800" dirty="0" smtClean="0"/>
          </a:p>
          <a:p>
            <a:r>
              <a:rPr lang="ja-JP" altLang="en-US" sz="2800" dirty="0" smtClean="0"/>
              <a:t>エネルギーはだいたい数１０ＭｅＶの桁。（下図）</a:t>
            </a:r>
            <a:endParaRPr lang="en-US" altLang="ja-JP" sz="2800" dirty="0" smtClean="0"/>
          </a:p>
          <a:p>
            <a:r>
              <a:rPr kumimoji="1" lang="ja-JP" altLang="en-US" sz="2800" dirty="0" smtClean="0"/>
              <a:t>検出時間分解能は、数ｎｓくらい。（ただし、最大のエネルギーが</a:t>
            </a:r>
            <a:r>
              <a:rPr kumimoji="1" lang="en-US" altLang="ja-JP" sz="2800" dirty="0" smtClean="0"/>
              <a:t>50</a:t>
            </a:r>
            <a:r>
              <a:rPr kumimoji="1" lang="ja-JP" altLang="en-US" sz="2800" dirty="0" smtClean="0"/>
              <a:t>ＭｅＶくらいなので、それとの相対的時間差。</a:t>
            </a:r>
            <a:r>
              <a:rPr lang="ja-JP" altLang="en-US" sz="2800" dirty="0">
                <a:solidFill>
                  <a:srgbClr val="000000"/>
                </a:solidFill>
              </a:rPr>
              <a:t>崩壊初期のニュートリノ時間は１～１０ｍｓ</a:t>
            </a:r>
            <a:r>
              <a:rPr kumimoji="1" lang="ja-JP" altLang="en-US" sz="2800" dirty="0" smtClean="0"/>
              <a:t>）</a:t>
            </a:r>
            <a:endParaRPr kumimoji="1" lang="en-US" altLang="ja-JP" sz="2800" dirty="0" smtClean="0"/>
          </a:p>
          <a:p>
            <a:r>
              <a:rPr lang="ja-JP" altLang="en-US" sz="2800" dirty="0"/>
              <a:t>さて</a:t>
            </a:r>
            <a:r>
              <a:rPr lang="ja-JP" altLang="en-US" sz="2800" dirty="0" smtClean="0"/>
              <a:t>、感度は？</a:t>
            </a:r>
            <a:endParaRPr kumimoji="1" lang="en-US" altLang="ja-JP" sz="2800" dirty="0" smtClean="0"/>
          </a:p>
        </p:txBody>
      </p:sp>
      <p:pic>
        <p:nvPicPr>
          <p:cNvPr id="6"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645024"/>
            <a:ext cx="3143328" cy="317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1"/>
          <p:cNvSpPr>
            <a:spLocks noChangeArrowheads="1"/>
          </p:cNvSpPr>
          <p:nvPr/>
        </p:nvSpPr>
        <p:spPr bwMode="auto">
          <a:xfrm>
            <a:off x="6307336" y="3851201"/>
            <a:ext cx="229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800" kern="0" dirty="0" err="1" smtClean="0">
                <a:solidFill>
                  <a:prstClr val="black"/>
                </a:solidFill>
              </a:rPr>
              <a:t>arXiv:hep-ph</a:t>
            </a:r>
            <a:r>
              <a:rPr lang="en-US" altLang="ja-JP" sz="1800" kern="0" dirty="0" smtClean="0">
                <a:solidFill>
                  <a:prstClr val="black"/>
                </a:solidFill>
              </a:rPr>
              <a:t>/0307222</a:t>
            </a:r>
            <a:endParaRPr lang="ja-JP" altLang="en-US" sz="1800" kern="0" dirty="0" smtClean="0">
              <a:solidFill>
                <a:prstClr val="black"/>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598220" y="4581128"/>
                <a:ext cx="4314194" cy="585160"/>
              </a:xfrm>
              <a:prstGeom prst="rect">
                <a:avLst/>
              </a:prstGeom>
              <a:noFill/>
            </p:spPr>
            <p:txBody>
              <a:bodyPr wrap="none" rtlCol="0">
                <a:spAutoFit/>
              </a:bodyPr>
              <a:lstStyle/>
              <a:p>
                <a:r>
                  <a:rPr lang="en-US" altLang="ja-JP" dirty="0">
                    <a:solidFill>
                      <a:srgbClr val="000000"/>
                    </a:solidFill>
                  </a:rPr>
                  <a:t>Δ</a:t>
                </a:r>
                <a:r>
                  <a:rPr lang="ja-JP" altLang="en-US" dirty="0">
                    <a:solidFill>
                      <a:srgbClr val="000000"/>
                    </a:solidFill>
                  </a:rPr>
                  <a:t>ｔ　＝　</a:t>
                </a:r>
                <a:r>
                  <a:rPr lang="en-US" altLang="ja-JP" dirty="0">
                    <a:solidFill>
                      <a:srgbClr val="000000"/>
                    </a:solidFill>
                  </a:rPr>
                  <a:t>5.15</a:t>
                </a:r>
                <a14:m>
                  <m:oMath xmlns:m="http://schemas.openxmlformats.org/officeDocument/2006/math">
                    <m:r>
                      <a:rPr lang="en-US" altLang="ja-JP" i="1">
                        <a:solidFill>
                          <a:srgbClr val="000000"/>
                        </a:solidFill>
                        <a:latin typeface="Cambria Math"/>
                      </a:rPr>
                      <m:t>𝑚𝑠</m:t>
                    </m:r>
                    <m:r>
                      <a:rPr lang="en-US" altLang="ja-JP" i="1">
                        <a:solidFill>
                          <a:srgbClr val="000000"/>
                        </a:solidFill>
                        <a:latin typeface="Cambria Math"/>
                      </a:rPr>
                      <m:t> </m:t>
                    </m:r>
                    <m:d>
                      <m:dPr>
                        <m:ctrlPr>
                          <a:rPr lang="en-US" altLang="ja-JP" i="1">
                            <a:solidFill>
                              <a:srgbClr val="000000"/>
                            </a:solidFill>
                            <a:latin typeface="Cambria Math"/>
                          </a:rPr>
                        </m:ctrlPr>
                      </m:dPr>
                      <m:e>
                        <m:f>
                          <m:fPr>
                            <m:ctrlPr>
                              <a:rPr lang="en-US" altLang="ja-JP" i="1">
                                <a:solidFill>
                                  <a:srgbClr val="000000"/>
                                </a:solidFill>
                                <a:latin typeface="Cambria Math"/>
                              </a:rPr>
                            </m:ctrlPr>
                          </m:fPr>
                          <m:num>
                            <m:r>
                              <a:rPr lang="en-US" altLang="ja-JP" i="1">
                                <a:solidFill>
                                  <a:srgbClr val="000000"/>
                                </a:solidFill>
                                <a:latin typeface="Cambria Math"/>
                              </a:rPr>
                              <m:t>𝐷</m:t>
                            </m:r>
                          </m:num>
                          <m:den>
                            <m:r>
                              <a:rPr lang="en-US" altLang="ja-JP" i="1">
                                <a:solidFill>
                                  <a:srgbClr val="000000"/>
                                </a:solidFill>
                                <a:latin typeface="Cambria Math"/>
                              </a:rPr>
                              <m:t>10 </m:t>
                            </m:r>
                            <m:r>
                              <a:rPr lang="en-US" altLang="ja-JP" i="1">
                                <a:solidFill>
                                  <a:srgbClr val="000000"/>
                                </a:solidFill>
                                <a:latin typeface="Cambria Math"/>
                              </a:rPr>
                              <m:t>𝑘𝑝𝑐</m:t>
                            </m:r>
                          </m:den>
                        </m:f>
                      </m:e>
                    </m:d>
                    <m:sSup>
                      <m:sSupPr>
                        <m:ctrlPr>
                          <a:rPr lang="en-US" altLang="ja-JP" i="1">
                            <a:solidFill>
                              <a:srgbClr val="000000"/>
                            </a:solidFill>
                            <a:latin typeface="Cambria Math"/>
                          </a:rPr>
                        </m:ctrlPr>
                      </m:sSupPr>
                      <m:e>
                        <m:d>
                          <m:dPr>
                            <m:ctrlPr>
                              <a:rPr lang="en-US" altLang="ja-JP" i="1">
                                <a:solidFill>
                                  <a:srgbClr val="000000"/>
                                </a:solidFill>
                                <a:latin typeface="Cambria Math"/>
                              </a:rPr>
                            </m:ctrlPr>
                          </m:dPr>
                          <m:e>
                            <m:f>
                              <m:fPr>
                                <m:ctrlPr>
                                  <a:rPr lang="en-US" altLang="ja-JP" i="1">
                                    <a:solidFill>
                                      <a:srgbClr val="000000"/>
                                    </a:solidFill>
                                    <a:latin typeface="Cambria Math"/>
                                  </a:rPr>
                                </m:ctrlPr>
                              </m:fPr>
                              <m:num>
                                <m:r>
                                  <a:rPr lang="en-US" altLang="ja-JP" i="1">
                                    <a:solidFill>
                                      <a:srgbClr val="000000"/>
                                    </a:solidFill>
                                    <a:latin typeface="Cambria Math"/>
                                  </a:rPr>
                                  <m:t>𝑚</m:t>
                                </m:r>
                              </m:num>
                              <m:den>
                                <m:r>
                                  <a:rPr lang="en-US" altLang="ja-JP" i="1">
                                    <a:solidFill>
                                      <a:srgbClr val="000000"/>
                                    </a:solidFill>
                                    <a:latin typeface="Cambria Math"/>
                                  </a:rPr>
                                  <m:t>1 </m:t>
                                </m:r>
                                <m:r>
                                  <a:rPr lang="en-US" altLang="ja-JP" i="1">
                                    <a:solidFill>
                                      <a:srgbClr val="000000"/>
                                    </a:solidFill>
                                    <a:latin typeface="Cambria Math"/>
                                  </a:rPr>
                                  <m:t>𝑒𝑉</m:t>
                                </m:r>
                              </m:den>
                            </m:f>
                          </m:e>
                        </m:d>
                      </m:e>
                      <m:sup>
                        <m:r>
                          <a:rPr lang="en-US" altLang="ja-JP" i="1">
                            <a:solidFill>
                              <a:srgbClr val="000000"/>
                            </a:solidFill>
                            <a:latin typeface="Cambria Math"/>
                          </a:rPr>
                          <m:t>2</m:t>
                        </m:r>
                      </m:sup>
                    </m:sSup>
                    <m:sSup>
                      <m:sSupPr>
                        <m:ctrlPr>
                          <a:rPr lang="en-US" altLang="ja-JP" i="1">
                            <a:solidFill>
                              <a:srgbClr val="000000"/>
                            </a:solidFill>
                            <a:latin typeface="Cambria Math"/>
                          </a:rPr>
                        </m:ctrlPr>
                      </m:sSupPr>
                      <m:e>
                        <m:d>
                          <m:dPr>
                            <m:ctrlPr>
                              <a:rPr lang="en-US" altLang="ja-JP" i="1">
                                <a:solidFill>
                                  <a:srgbClr val="000000"/>
                                </a:solidFill>
                                <a:latin typeface="Cambria Math"/>
                              </a:rPr>
                            </m:ctrlPr>
                          </m:dPr>
                          <m:e>
                            <m:f>
                              <m:fPr>
                                <m:ctrlPr>
                                  <a:rPr lang="en-US" altLang="ja-JP" i="1">
                                    <a:solidFill>
                                      <a:srgbClr val="000000"/>
                                    </a:solidFill>
                                    <a:latin typeface="Cambria Math"/>
                                  </a:rPr>
                                </m:ctrlPr>
                              </m:fPr>
                              <m:num>
                                <m:r>
                                  <a:rPr lang="en-US" altLang="ja-JP" i="1">
                                    <a:solidFill>
                                      <a:srgbClr val="000000"/>
                                    </a:solidFill>
                                    <a:latin typeface="Cambria Math"/>
                                  </a:rPr>
                                  <m:t>𝐸</m:t>
                                </m:r>
                              </m:num>
                              <m:den>
                                <m:r>
                                  <a:rPr lang="en-US" altLang="ja-JP" i="1">
                                    <a:solidFill>
                                      <a:srgbClr val="000000"/>
                                    </a:solidFill>
                                    <a:latin typeface="Cambria Math"/>
                                  </a:rPr>
                                  <m:t>10</m:t>
                                </m:r>
                                <m:r>
                                  <a:rPr lang="en-US" altLang="ja-JP" i="1">
                                    <a:solidFill>
                                      <a:srgbClr val="000000"/>
                                    </a:solidFill>
                                    <a:latin typeface="Cambria Math"/>
                                  </a:rPr>
                                  <m:t>𝑀𝑒𝑉</m:t>
                                </m:r>
                              </m:den>
                            </m:f>
                          </m:e>
                        </m:d>
                      </m:e>
                      <m:sup>
                        <m:r>
                          <a:rPr lang="en-US" altLang="ja-JP" i="1">
                            <a:solidFill>
                              <a:srgbClr val="000000"/>
                            </a:solidFill>
                            <a:latin typeface="Cambria Math"/>
                          </a:rPr>
                          <m:t>−2</m:t>
                        </m:r>
                      </m:sup>
                    </m:sSup>
                  </m:oMath>
                </a14:m>
                <a:endParaRPr lang="ja-JP" altLang="en-US" dirty="0">
                  <a:solidFill>
                    <a:srgbClr val="000000"/>
                  </a:solidFill>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98220" y="4581128"/>
                <a:ext cx="4314194" cy="585160"/>
              </a:xfrm>
              <a:prstGeom prst="rect">
                <a:avLst/>
              </a:prstGeom>
              <a:blipFill rotWithShape="1">
                <a:blip r:embed="rId3"/>
                <a:stretch>
                  <a:fillRect l="-1130"/>
                </a:stretch>
              </a:blipFill>
            </p:spPr>
            <p:txBody>
              <a:bodyPr/>
              <a:lstStyle/>
              <a:p>
                <a:r>
                  <a:rPr lang="ja-JP" altLang="en-US">
                    <a:noFill/>
                  </a:rPr>
                  <a:t> </a:t>
                </a:r>
              </a:p>
            </p:txBody>
          </p:sp>
        </mc:Fallback>
      </mc:AlternateContent>
      <p:sp>
        <p:nvSpPr>
          <p:cNvPr id="5" name="テキスト ボックス 4"/>
          <p:cNvSpPr txBox="1"/>
          <p:nvPr/>
        </p:nvSpPr>
        <p:spPr>
          <a:xfrm>
            <a:off x="107504" y="5373216"/>
            <a:ext cx="5562741" cy="1477328"/>
          </a:xfrm>
          <a:prstGeom prst="rect">
            <a:avLst/>
          </a:prstGeom>
          <a:noFill/>
        </p:spPr>
        <p:txBody>
          <a:bodyPr wrap="none" rtlCol="0">
            <a:spAutoFit/>
          </a:bodyPr>
          <a:lstStyle/>
          <a:p>
            <a:pPr marL="285750" indent="-285750">
              <a:buFont typeface="Arial" panose="020B0604020202020204" pitchFamily="34" charset="0"/>
              <a:buChar char="•"/>
            </a:pPr>
            <a:r>
              <a:rPr lang="ja-JP" altLang="en-US" dirty="0">
                <a:solidFill>
                  <a:srgbClr val="000000"/>
                </a:solidFill>
              </a:rPr>
              <a:t>後は実験で得る統計次第。ＨＫだと</a:t>
            </a:r>
            <a:r>
              <a:rPr lang="en-US" altLang="ja-JP" dirty="0">
                <a:solidFill>
                  <a:srgbClr val="000000"/>
                </a:solidFill>
              </a:rPr>
              <a:t>0.5</a:t>
            </a:r>
            <a:r>
              <a:rPr lang="ja-JP" altLang="en-US" dirty="0">
                <a:solidFill>
                  <a:srgbClr val="000000"/>
                </a:solidFill>
              </a:rPr>
              <a:t>～</a:t>
            </a:r>
            <a:r>
              <a:rPr lang="en-US" altLang="ja-JP" dirty="0">
                <a:solidFill>
                  <a:srgbClr val="000000"/>
                </a:solidFill>
              </a:rPr>
              <a:t>1.3eV</a:t>
            </a:r>
          </a:p>
          <a:p>
            <a:r>
              <a:rPr lang="ja-JP" altLang="en-US" dirty="0">
                <a:solidFill>
                  <a:srgbClr val="000000"/>
                </a:solidFill>
              </a:rPr>
              <a:t>　　が議論できるようです。（</a:t>
            </a:r>
            <a:r>
              <a:rPr lang="en-US" altLang="ja-JP" dirty="0">
                <a:solidFill>
                  <a:srgbClr val="000000"/>
                </a:solidFill>
              </a:rPr>
              <a:t>arXiv:1109.3262</a:t>
            </a:r>
            <a:r>
              <a:rPr lang="ja-JP" altLang="en-US" dirty="0">
                <a:solidFill>
                  <a:srgbClr val="000000"/>
                </a:solidFill>
              </a:rPr>
              <a:t>）</a:t>
            </a:r>
            <a:endParaRPr lang="en-US" altLang="ja-JP" dirty="0">
              <a:solidFill>
                <a:srgbClr val="000000"/>
              </a:solidFill>
            </a:endParaRPr>
          </a:p>
          <a:p>
            <a:r>
              <a:rPr lang="ja-JP" altLang="en-US" dirty="0">
                <a:solidFill>
                  <a:srgbClr val="000000"/>
                </a:solidFill>
              </a:rPr>
              <a:t>　　（ただし観測されるのは電子のみで、</a:t>
            </a:r>
            <a:r>
              <a:rPr lang="en-US" altLang="ja-JP" dirty="0" err="1">
                <a:solidFill>
                  <a:srgbClr val="000000"/>
                </a:solidFill>
              </a:rPr>
              <a:t>E</a:t>
            </a:r>
            <a:r>
              <a:rPr lang="en-US" altLang="ja-JP" dirty="0" err="1">
                <a:solidFill>
                  <a:srgbClr val="000000"/>
                </a:solidFill>
                <a:latin typeface="Symbol" panose="05050102010706020507" pitchFamily="18" charset="2"/>
              </a:rPr>
              <a:t>n</a:t>
            </a:r>
            <a:r>
              <a:rPr lang="ja-JP" altLang="en-US" dirty="0">
                <a:solidFill>
                  <a:srgbClr val="000000"/>
                </a:solidFill>
              </a:rPr>
              <a:t>再構成難）</a:t>
            </a:r>
            <a:endParaRPr lang="en-US" altLang="ja-JP" dirty="0">
              <a:solidFill>
                <a:srgbClr val="000000"/>
              </a:solidFill>
            </a:endParaRPr>
          </a:p>
          <a:p>
            <a:pPr marL="285750" indent="-285750">
              <a:buFont typeface="Arial" panose="020B0604020202020204" pitchFamily="34" charset="0"/>
              <a:buChar char="•"/>
            </a:pPr>
            <a:r>
              <a:rPr lang="ja-JP" altLang="en-US" dirty="0">
                <a:solidFill>
                  <a:srgbClr val="000000"/>
                </a:solidFill>
              </a:rPr>
              <a:t>今のところ１９８７Ａで捕まえて以来、ニュートリノを</a:t>
            </a:r>
            <a:endParaRPr lang="en-US" altLang="ja-JP" dirty="0">
              <a:solidFill>
                <a:srgbClr val="000000"/>
              </a:solidFill>
            </a:endParaRPr>
          </a:p>
          <a:p>
            <a:r>
              <a:rPr lang="ja-JP" altLang="en-US" dirty="0">
                <a:solidFill>
                  <a:srgbClr val="000000"/>
                </a:solidFill>
              </a:rPr>
              <a:t>　測定できていないので待つのが嫌いな人は違う手法を</a:t>
            </a:r>
            <a:endParaRPr lang="en-US" altLang="ja-JP" dirty="0">
              <a:solidFill>
                <a:srgbClr val="000000"/>
              </a:solidFill>
            </a:endParaRPr>
          </a:p>
        </p:txBody>
      </p:sp>
    </p:spTree>
    <p:extLst>
      <p:ext uri="{BB962C8B-B14F-4D97-AF65-F5344CB8AC3E}">
        <p14:creationId xmlns:p14="http://schemas.microsoft.com/office/powerpoint/2010/main" val="2724939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980728"/>
            <a:ext cx="8229600" cy="5688632"/>
          </a:xfrm>
        </p:spPr>
        <p:txBody>
          <a:bodyPr/>
          <a:lstStyle/>
          <a:p>
            <a:r>
              <a:rPr kumimoji="1" lang="ja-JP" altLang="en-US" sz="2800" dirty="0" smtClean="0"/>
              <a:t>ニュートリノの絶対質量は、古くて新しいトピック。→　今もたくさんの人がいろいろなアプローチで探索している。</a:t>
            </a:r>
            <a:endParaRPr kumimoji="1" lang="en-US" altLang="ja-JP" sz="2800" dirty="0" smtClean="0"/>
          </a:p>
          <a:p>
            <a:r>
              <a:rPr lang="ja-JP" altLang="en-US" sz="2800" dirty="0" smtClean="0"/>
              <a:t>特殊相対論、というツールだけでほぼ議論できる飛行時間を使った質量について議論してみた。</a:t>
            </a:r>
            <a:endParaRPr lang="en-US" altLang="ja-JP" sz="2800" dirty="0" smtClean="0"/>
          </a:p>
          <a:p>
            <a:r>
              <a:rPr lang="ja-JP" altLang="en-US" sz="2800" dirty="0" smtClean="0"/>
              <a:t>地球上の加速器実験でも、</a:t>
            </a:r>
            <a:r>
              <a:rPr lang="en-US" altLang="ja-JP" sz="2800" dirty="0" err="1" smtClean="0"/>
              <a:t>νμ</a:t>
            </a:r>
            <a:r>
              <a:rPr lang="ja-JP" altLang="en-US" sz="2800" dirty="0" smtClean="0"/>
              <a:t>については、ＰＤＧの上限までは行けそうなことが分かった。</a:t>
            </a:r>
            <a:endParaRPr lang="en-US" altLang="ja-JP" sz="2800" dirty="0" smtClean="0"/>
          </a:p>
          <a:p>
            <a:r>
              <a:rPr kumimoji="1" lang="ja-JP" altLang="en-US" sz="2800" dirty="0" smtClean="0"/>
              <a:t>宇宙天体を使えば、他の</a:t>
            </a:r>
            <a:r>
              <a:rPr lang="ja-JP" altLang="en-US" sz="2800" dirty="0" smtClean="0"/>
              <a:t>ダブルベータ崩壊や宇宙論にも負けないくらいの精度で議論できる可能性。</a:t>
            </a:r>
            <a:endParaRPr lang="en-US" altLang="ja-JP" sz="2800" dirty="0" smtClean="0"/>
          </a:p>
          <a:p>
            <a:r>
              <a:rPr kumimoji="1" lang="ja-JP" altLang="en-US" sz="2800" smtClean="0"/>
              <a:t>アプローチ</a:t>
            </a:r>
            <a:r>
              <a:rPr kumimoji="1" lang="ja-JP" altLang="en-US" sz="2800" dirty="0" smtClean="0"/>
              <a:t>はいろいろ</a:t>
            </a:r>
            <a:r>
              <a:rPr lang="ja-JP" altLang="en-US" sz="2800" dirty="0" smtClean="0"/>
              <a:t>。君なりのアイディアで、素晴らしい実験ができる可能性があります。（是非次のアイディアを）</a:t>
            </a:r>
            <a:endParaRPr kumimoji="1" lang="en-US" altLang="ja-JP" sz="2800" dirty="0" smtClean="0"/>
          </a:p>
        </p:txBody>
      </p:sp>
    </p:spTree>
    <p:extLst>
      <p:ext uri="{BB962C8B-B14F-4D97-AF65-F5344CB8AC3E}">
        <p14:creationId xmlns:p14="http://schemas.microsoft.com/office/powerpoint/2010/main" val="171686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5888"/>
            <a:ext cx="8229600" cy="850900"/>
          </a:xfrm>
        </p:spPr>
        <p:txBody>
          <a:bodyPr/>
          <a:lstStyle/>
          <a:p>
            <a:r>
              <a:rPr lang="ja-JP" altLang="en-US" smtClean="0"/>
              <a:t>ニュートリノの特徴</a:t>
            </a:r>
          </a:p>
        </p:txBody>
      </p:sp>
      <p:sp>
        <p:nvSpPr>
          <p:cNvPr id="14339" name="Rectangle 3"/>
          <p:cNvSpPr>
            <a:spLocks noGrp="1" noChangeArrowheads="1"/>
          </p:cNvSpPr>
          <p:nvPr>
            <p:ph type="body" idx="1"/>
          </p:nvPr>
        </p:nvSpPr>
        <p:spPr>
          <a:xfrm>
            <a:off x="457200" y="1196975"/>
            <a:ext cx="8229600" cy="5327650"/>
          </a:xfrm>
        </p:spPr>
        <p:txBody>
          <a:bodyPr/>
          <a:lstStyle/>
          <a:p>
            <a:pPr marL="609600" indent="-609600">
              <a:lnSpc>
                <a:spcPct val="90000"/>
              </a:lnSpc>
            </a:pPr>
            <a:r>
              <a:rPr lang="ja-JP" altLang="en-US" dirty="0" smtClean="0"/>
              <a:t>電荷を持たない。故に、電磁相互作用がない。（検出器で直接検出されることはない）</a:t>
            </a:r>
          </a:p>
          <a:p>
            <a:pPr marL="609600" indent="-609600">
              <a:lnSpc>
                <a:spcPct val="90000"/>
              </a:lnSpc>
            </a:pPr>
            <a:r>
              <a:rPr lang="ja-JP" altLang="en-US" dirty="0" smtClean="0"/>
              <a:t>カラーを持たない。故に、強い相互作用で反応することはない。</a:t>
            </a:r>
          </a:p>
          <a:p>
            <a:pPr marL="609600" indent="-609600">
              <a:lnSpc>
                <a:spcPct val="90000"/>
              </a:lnSpc>
            </a:pPr>
            <a:r>
              <a:rPr lang="ja-JP" altLang="en-US" dirty="0" smtClean="0"/>
              <a:t>弱い相互作用のみを感じる。</a:t>
            </a:r>
          </a:p>
          <a:p>
            <a:pPr marL="609600" indent="-609600">
              <a:lnSpc>
                <a:spcPct val="90000"/>
              </a:lnSpc>
            </a:pPr>
            <a:r>
              <a:rPr lang="ja-JP" altLang="en-US" dirty="0" smtClean="0"/>
              <a:t>ニュートリノは左巻きしかカイラリティを持たない。また、反ニュートリノは右巻きしかカイラリティを持たない。</a:t>
            </a:r>
          </a:p>
          <a:p>
            <a:pPr marL="609600" indent="-609600">
              <a:lnSpc>
                <a:spcPct val="90000"/>
              </a:lnSpc>
            </a:pPr>
            <a:r>
              <a:rPr lang="ja-JP" altLang="en-US" dirty="0" smtClean="0"/>
              <a:t>１９９８年以降、非常に小さな質量を持つことが判明した。 </a:t>
            </a:r>
            <a:r>
              <a:rPr lang="en-US" altLang="ja-JP" dirty="0" smtClean="0">
                <a:sym typeface="Wingdings" panose="05000000000000000000" pitchFamily="2" charset="2"/>
              </a:rPr>
              <a:t> </a:t>
            </a:r>
            <a:r>
              <a:rPr lang="ja-JP" altLang="en-US" dirty="0" smtClean="0">
                <a:sym typeface="Wingdings" panose="05000000000000000000" pitchFamily="2" charset="2"/>
              </a:rPr>
              <a:t>ノーベル賞へ（後述）</a:t>
            </a:r>
            <a:endParaRPr lang="en-US" altLang="ja-JP" dirty="0" smtClean="0">
              <a:sym typeface="Wingdings" panose="05000000000000000000" pitchFamily="2" charset="2"/>
            </a:endParaRPr>
          </a:p>
        </p:txBody>
      </p:sp>
    </p:spTree>
    <p:extLst>
      <p:ext uri="{BB962C8B-B14F-4D97-AF65-F5344CB8AC3E}">
        <p14:creationId xmlns:p14="http://schemas.microsoft.com/office/powerpoint/2010/main" val="3476666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5888"/>
            <a:ext cx="8229600" cy="571500"/>
          </a:xfrm>
          <a:solidFill>
            <a:srgbClr val="99CCFF"/>
          </a:solidFill>
        </p:spPr>
        <p:txBody>
          <a:bodyPr>
            <a:normAutofit fontScale="90000"/>
          </a:bodyPr>
          <a:lstStyle/>
          <a:p>
            <a:pPr eaLnBrk="1" hangingPunct="1"/>
            <a:r>
              <a:rPr lang="ja-JP" altLang="en-US" sz="3200" smtClean="0"/>
              <a:t>ニュートリノが歴史に与えたインパクト</a:t>
            </a:r>
          </a:p>
        </p:txBody>
      </p:sp>
      <p:sp>
        <p:nvSpPr>
          <p:cNvPr id="18435" name="Rectangle 3"/>
          <p:cNvSpPr>
            <a:spLocks noGrp="1" noChangeArrowheads="1"/>
          </p:cNvSpPr>
          <p:nvPr>
            <p:ph type="body" idx="1"/>
          </p:nvPr>
        </p:nvSpPr>
        <p:spPr>
          <a:xfrm>
            <a:off x="395536" y="836712"/>
            <a:ext cx="8424936" cy="6120680"/>
          </a:xfrm>
        </p:spPr>
        <p:txBody>
          <a:bodyPr>
            <a:normAutofit/>
          </a:bodyPr>
          <a:lstStyle/>
          <a:p>
            <a:pPr eaLnBrk="1" hangingPunct="1">
              <a:lnSpc>
                <a:spcPct val="90000"/>
              </a:lnSpc>
            </a:pPr>
            <a:r>
              <a:rPr lang="en-US" altLang="ja-JP" sz="2400" dirty="0" smtClean="0"/>
              <a:t> </a:t>
            </a:r>
            <a:r>
              <a:rPr lang="ja-JP" altLang="en-US" sz="2400" dirty="0" smtClean="0"/>
              <a:t>ニュートリノは素粒子物理学に何度も大きなインパクトを与えてきた。</a:t>
            </a:r>
          </a:p>
          <a:p>
            <a:pPr eaLnBrk="1" hangingPunct="1">
              <a:lnSpc>
                <a:spcPct val="90000"/>
              </a:lnSpc>
              <a:buFontTx/>
              <a:buNone/>
            </a:pPr>
            <a:endParaRPr lang="ja-JP" altLang="en-US" sz="2400" dirty="0" smtClean="0"/>
          </a:p>
          <a:p>
            <a:pPr eaLnBrk="1" hangingPunct="1">
              <a:lnSpc>
                <a:spcPct val="90000"/>
              </a:lnSpc>
              <a:buFontTx/>
              <a:buNone/>
            </a:pPr>
            <a:r>
              <a:rPr lang="ja-JP" altLang="en-US" sz="2400" dirty="0" smtClean="0"/>
              <a:t>      </a:t>
            </a:r>
            <a:r>
              <a:rPr lang="en-US" altLang="ja-JP" sz="2400" dirty="0" smtClean="0"/>
              <a:t>(1) </a:t>
            </a:r>
            <a:r>
              <a:rPr lang="ja-JP" altLang="en-US" sz="2400" dirty="0" smtClean="0"/>
              <a:t>ニュートリノの発見；ベータ崩壊時のエネルギー非保存危機の回避解として提唱された。</a:t>
            </a:r>
            <a:r>
              <a:rPr lang="en-US" altLang="ja-JP" sz="2400" dirty="0" smtClean="0"/>
              <a:t>(</a:t>
            </a:r>
            <a:r>
              <a:rPr lang="en-US" altLang="ja-JP" sz="2400" dirty="0" err="1" smtClean="0"/>
              <a:t>P.Pauli</a:t>
            </a:r>
            <a:r>
              <a:rPr lang="en-US" altLang="ja-JP" sz="2400" dirty="0" smtClean="0"/>
              <a:t>)</a:t>
            </a:r>
          </a:p>
          <a:p>
            <a:pPr eaLnBrk="1" hangingPunct="1">
              <a:lnSpc>
                <a:spcPct val="90000"/>
              </a:lnSpc>
              <a:buFontTx/>
              <a:buNone/>
            </a:pPr>
            <a:r>
              <a:rPr lang="en-US" altLang="ja-JP" sz="2400" dirty="0" smtClean="0"/>
              <a:t>      (2) </a:t>
            </a:r>
            <a:r>
              <a:rPr lang="ja-JP" altLang="en-US" sz="2400" dirty="0" smtClean="0"/>
              <a:t>パリティ非保存、一つのヘリシティ状態   </a:t>
            </a:r>
          </a:p>
          <a:p>
            <a:pPr eaLnBrk="1" hangingPunct="1">
              <a:lnSpc>
                <a:spcPct val="90000"/>
              </a:lnSpc>
              <a:buFontTx/>
              <a:buNone/>
            </a:pPr>
            <a:r>
              <a:rPr lang="ja-JP" altLang="en-US" sz="2400" dirty="0" smtClean="0"/>
              <a:t>      </a:t>
            </a:r>
            <a:r>
              <a:rPr lang="en-US" altLang="ja-JP" sz="2400" dirty="0" smtClean="0"/>
              <a:t>(3) </a:t>
            </a:r>
            <a:r>
              <a:rPr lang="ja-JP" altLang="en-US" sz="2400" dirty="0" smtClean="0"/>
              <a:t>ニュートリノを介した中性カレントの発見；電弱相互作用の間接的発見。（</a:t>
            </a:r>
            <a:r>
              <a:rPr lang="en-US" altLang="ja-JP" sz="2400" dirty="0" smtClean="0"/>
              <a:t>Weinberg-</a:t>
            </a:r>
            <a:r>
              <a:rPr lang="en-US" altLang="ja-JP" sz="2400" dirty="0"/>
              <a:t>S</a:t>
            </a:r>
            <a:r>
              <a:rPr lang="en-US" altLang="ja-JP" sz="2400" dirty="0" smtClean="0"/>
              <a:t>alam</a:t>
            </a:r>
            <a:r>
              <a:rPr lang="ja-JP" altLang="en-US" sz="2400" dirty="0" smtClean="0"/>
              <a:t>はこの時点でノーベル賞）</a:t>
            </a:r>
          </a:p>
          <a:p>
            <a:pPr eaLnBrk="1" hangingPunct="1">
              <a:lnSpc>
                <a:spcPct val="90000"/>
              </a:lnSpc>
              <a:buFontTx/>
              <a:buNone/>
            </a:pPr>
            <a:r>
              <a:rPr lang="ja-JP" altLang="en-US" sz="2400" dirty="0" smtClean="0"/>
              <a:t>      </a:t>
            </a:r>
            <a:r>
              <a:rPr lang="en-US" altLang="ja-JP" sz="2400" dirty="0" smtClean="0"/>
              <a:t>(4) </a:t>
            </a:r>
            <a:r>
              <a:rPr lang="ja-JP" altLang="en-US" sz="2400" dirty="0" smtClean="0"/>
              <a:t>ニュートリノ振動実験によるニュートリノ質量の発見。    </a:t>
            </a:r>
          </a:p>
          <a:p>
            <a:pPr eaLnBrk="1" hangingPunct="1">
              <a:lnSpc>
                <a:spcPct val="90000"/>
              </a:lnSpc>
              <a:buFontTx/>
              <a:buNone/>
            </a:pPr>
            <a:endParaRPr lang="ja-JP" altLang="en-US" sz="2400" dirty="0" smtClean="0"/>
          </a:p>
          <a:p>
            <a:pPr eaLnBrk="1" hangingPunct="1">
              <a:lnSpc>
                <a:spcPct val="90000"/>
              </a:lnSpc>
              <a:buFontTx/>
              <a:buNone/>
            </a:pPr>
            <a:r>
              <a:rPr lang="ja-JP" altLang="en-US" sz="2400" dirty="0" smtClean="0"/>
              <a:t>     （１）、（２）が素粒子物理の黎明期、（３）は標準理論の確立時、（４）は質量についての興味が深まってきた時と、それぞれ時流に乗った時期に発見があった。</a:t>
            </a:r>
            <a:endParaRPr lang="en-US" altLang="ja-JP" sz="2400" dirty="0" smtClean="0"/>
          </a:p>
          <a:p>
            <a:pPr eaLnBrk="1" hangingPunct="1">
              <a:lnSpc>
                <a:spcPct val="90000"/>
              </a:lnSpc>
              <a:buFontTx/>
              <a:buNone/>
            </a:pPr>
            <a:endParaRPr lang="en-US" altLang="ja-JP" sz="2400" dirty="0"/>
          </a:p>
          <a:p>
            <a:pPr eaLnBrk="1" hangingPunct="1">
              <a:lnSpc>
                <a:spcPct val="90000"/>
              </a:lnSpc>
              <a:buFontTx/>
              <a:buNone/>
            </a:pPr>
            <a:r>
              <a:rPr lang="ja-JP" altLang="en-US" sz="2400" dirty="0" smtClean="0"/>
              <a:t>　　これからも、大きなインパクトを与える可能性が高い粒子。</a:t>
            </a:r>
            <a:endParaRPr lang="en-US" altLang="ja-JP" sz="2400" dirty="0" smtClean="0"/>
          </a:p>
          <a:p>
            <a:pPr eaLnBrk="1" hangingPunct="1">
              <a:lnSpc>
                <a:spcPct val="90000"/>
              </a:lnSpc>
              <a:buFontTx/>
              <a:buNone/>
            </a:pPr>
            <a:endParaRPr lang="en-US" altLang="ja-JP" sz="2400" dirty="0"/>
          </a:p>
        </p:txBody>
      </p:sp>
    </p:spTree>
    <p:extLst>
      <p:ext uri="{BB962C8B-B14F-4D97-AF65-F5344CB8AC3E}">
        <p14:creationId xmlns:p14="http://schemas.microsoft.com/office/powerpoint/2010/main" val="2494830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384"/>
            <a:ext cx="8229600" cy="655637"/>
          </a:xfrm>
          <a:solidFill>
            <a:schemeClr val="tx2">
              <a:lumMod val="20000"/>
              <a:lumOff val="80000"/>
            </a:schemeClr>
          </a:solidFill>
        </p:spPr>
        <p:txBody>
          <a:bodyPr/>
          <a:lstStyle/>
          <a:p>
            <a:pPr eaLnBrk="1" hangingPunct="1"/>
            <a:r>
              <a:rPr lang="ja-JP" altLang="en-US" sz="3600" dirty="0" smtClean="0"/>
              <a:t>ニュートリノ実験の最前線での話題</a:t>
            </a:r>
          </a:p>
        </p:txBody>
      </p:sp>
      <p:sp>
        <p:nvSpPr>
          <p:cNvPr id="26627" name="Rectangle 3"/>
          <p:cNvSpPr>
            <a:spLocks noGrp="1" noChangeArrowheads="1"/>
          </p:cNvSpPr>
          <p:nvPr>
            <p:ph type="body" idx="1"/>
          </p:nvPr>
        </p:nvSpPr>
        <p:spPr>
          <a:xfrm>
            <a:off x="323850" y="836712"/>
            <a:ext cx="8496300" cy="6192688"/>
          </a:xfrm>
        </p:spPr>
        <p:txBody>
          <a:bodyPr>
            <a:normAutofit lnSpcReduction="10000"/>
          </a:bodyPr>
          <a:lstStyle/>
          <a:p>
            <a:r>
              <a:rPr lang="ja-JP" altLang="en-US" sz="2800" dirty="0" smtClean="0"/>
              <a:t>ＣＰ非保存パラメータ測定</a:t>
            </a:r>
            <a:r>
              <a:rPr lang="en-US" altLang="ja-JP" sz="2800" dirty="0" smtClean="0">
                <a:latin typeface="Symbol" pitchFamily="18" charset="2"/>
              </a:rPr>
              <a:t>d</a:t>
            </a:r>
            <a:r>
              <a:rPr lang="ja-JP" altLang="en-US" sz="2800" dirty="0" smtClean="0"/>
              <a:t>の測定</a:t>
            </a:r>
            <a:endParaRPr lang="en-US" altLang="ja-JP" sz="2800" dirty="0" smtClean="0"/>
          </a:p>
          <a:p>
            <a:pPr marL="1009650" lvl="1" indent="-609600" eaLnBrk="1" hangingPunct="1"/>
            <a:r>
              <a:rPr lang="ja-JP" altLang="en-US" sz="2400" dirty="0" smtClean="0"/>
              <a:t>ニュートリノセクターにＣＰ非保存があれば純粋に驚異。</a:t>
            </a:r>
            <a:endParaRPr lang="en-US" altLang="ja-JP" sz="2400" dirty="0" smtClean="0"/>
          </a:p>
          <a:p>
            <a:pPr marL="1009650" lvl="1" indent="-609600" eaLnBrk="1" hangingPunct="1"/>
            <a:r>
              <a:rPr lang="ja-JP" altLang="en-US" sz="2400" dirty="0" smtClean="0"/>
              <a:t>また、宇宙創成時の物質優勢起源の間接的証明を見つけられるかもしれない。（レプトジェネシス）</a:t>
            </a:r>
            <a:endParaRPr lang="en-US" altLang="ja-JP" sz="2400" dirty="0" smtClean="0"/>
          </a:p>
          <a:p>
            <a:r>
              <a:rPr lang="ja-JP" altLang="en-US" sz="2800" dirty="0" smtClean="0"/>
              <a:t>マヨラナ粒子かディラック粒子か？</a:t>
            </a:r>
            <a:endParaRPr lang="en-US" altLang="ja-JP" sz="2800" dirty="0" smtClean="0"/>
          </a:p>
          <a:p>
            <a:pPr lvl="1"/>
            <a:r>
              <a:rPr lang="ja-JP" altLang="en-US" sz="2400" dirty="0"/>
              <a:t>　</a:t>
            </a:r>
            <a:r>
              <a:rPr lang="ja-JP" altLang="en-US" sz="2400" dirty="0" smtClean="0"/>
              <a:t>０</a:t>
            </a:r>
            <a:r>
              <a:rPr lang="en-US" altLang="ja-JP" sz="2400" dirty="0" smtClean="0"/>
              <a:t>νββ</a:t>
            </a:r>
            <a:r>
              <a:rPr lang="ja-JP" altLang="en-US" sz="2400" dirty="0" smtClean="0"/>
              <a:t>崩壊探索</a:t>
            </a:r>
            <a:endParaRPr lang="en-US" altLang="ja-JP" sz="2800" dirty="0" smtClean="0"/>
          </a:p>
          <a:p>
            <a:r>
              <a:rPr lang="ja-JP" altLang="en-US" sz="2800" dirty="0" smtClean="0"/>
              <a:t>質量探索　（</a:t>
            </a:r>
            <a:r>
              <a:rPr lang="en-US" altLang="ja-JP" sz="2800" dirty="0" smtClean="0"/>
              <a:t>Δm</a:t>
            </a:r>
            <a:r>
              <a:rPr lang="en-US" altLang="ja-JP" sz="2800" baseline="30000" dirty="0" smtClean="0"/>
              <a:t>2</a:t>
            </a:r>
            <a:r>
              <a:rPr lang="ja-JP" altLang="en-US" sz="2800" dirty="0" smtClean="0"/>
              <a:t>ではなく、</a:t>
            </a:r>
            <a:r>
              <a:rPr lang="en-US" altLang="ja-JP" sz="2800" dirty="0" err="1" smtClean="0"/>
              <a:t>m</a:t>
            </a:r>
            <a:r>
              <a:rPr lang="en-US" altLang="ja-JP" sz="2800" baseline="-25000" dirty="0" err="1" smtClean="0">
                <a:latin typeface="Symbol" panose="05050102010706020507" pitchFamily="18" charset="2"/>
              </a:rPr>
              <a:t>n</a:t>
            </a:r>
            <a:r>
              <a:rPr lang="ja-JP" altLang="en-US" sz="2800" dirty="0" smtClean="0"/>
              <a:t>の測定）</a:t>
            </a:r>
            <a:endParaRPr lang="en-US" altLang="ja-JP" sz="2800" dirty="0" smtClean="0"/>
          </a:p>
          <a:p>
            <a:pPr lvl="1"/>
            <a:r>
              <a:rPr lang="ja-JP" altLang="en-US" sz="2400" dirty="0"/>
              <a:t>　</a:t>
            </a:r>
            <a:r>
              <a:rPr lang="ja-JP" altLang="en-US" sz="2400" dirty="0" smtClean="0"/>
              <a:t>ベータ崩壊からの電子の運動エネルギー終点測定</a:t>
            </a:r>
            <a:endParaRPr lang="en-US" altLang="ja-JP" sz="2400" dirty="0" smtClean="0"/>
          </a:p>
          <a:p>
            <a:pPr lvl="1"/>
            <a:r>
              <a:rPr lang="ja-JP" altLang="en-US" sz="2400" dirty="0" smtClean="0"/>
              <a:t>　宇宙論を使う</a:t>
            </a:r>
            <a:r>
              <a:rPr lang="ja-JP" altLang="en-US" sz="2400" dirty="0"/>
              <a:t>。</a:t>
            </a:r>
            <a:endParaRPr lang="en-US" altLang="ja-JP" sz="2400" dirty="0" smtClean="0"/>
          </a:p>
          <a:p>
            <a:pPr lvl="1"/>
            <a:r>
              <a:rPr lang="ja-JP" altLang="en-US" sz="2400" dirty="0"/>
              <a:t>　</a:t>
            </a:r>
            <a:r>
              <a:rPr lang="ja-JP" altLang="en-US" sz="2400" dirty="0" smtClean="0"/>
              <a:t>０</a:t>
            </a:r>
            <a:r>
              <a:rPr lang="en-US" altLang="ja-JP" sz="2400" dirty="0" smtClean="0"/>
              <a:t>νββ</a:t>
            </a:r>
            <a:r>
              <a:rPr lang="ja-JP" altLang="en-US" sz="2400" dirty="0" smtClean="0"/>
              <a:t>崩壊探索　（マヨラナだった場合に限る）</a:t>
            </a:r>
            <a:endParaRPr lang="en-US" altLang="ja-JP" sz="2400" dirty="0" smtClean="0"/>
          </a:p>
          <a:p>
            <a:pPr lvl="1"/>
            <a:r>
              <a:rPr lang="ja-JP" altLang="en-US" sz="2400" dirty="0"/>
              <a:t>　</a:t>
            </a:r>
            <a:r>
              <a:rPr lang="ja-JP" altLang="en-US" sz="2400" b="1" dirty="0" smtClean="0">
                <a:solidFill>
                  <a:srgbClr val="7030A0"/>
                </a:solidFill>
              </a:rPr>
              <a:t>飛行時間測定</a:t>
            </a:r>
            <a:endParaRPr lang="en-US" altLang="ja-JP" sz="2400" b="1" dirty="0" smtClean="0">
              <a:solidFill>
                <a:srgbClr val="7030A0"/>
              </a:solidFill>
            </a:endParaRPr>
          </a:p>
          <a:p>
            <a:r>
              <a:rPr lang="ja-JP" altLang="en-US" sz="2800" dirty="0" smtClean="0">
                <a:latin typeface="Symbol" panose="05050102010706020507" pitchFamily="18" charset="2"/>
              </a:rPr>
              <a:t>左巻</a:t>
            </a:r>
            <a:r>
              <a:rPr lang="en-US" altLang="ja-JP" sz="2800" dirty="0" smtClean="0">
                <a:latin typeface="Symbol" panose="05050102010706020507" pitchFamily="18" charset="2"/>
              </a:rPr>
              <a:t>n</a:t>
            </a:r>
            <a:r>
              <a:rPr lang="en-US" altLang="ja-JP" sz="2800" baseline="-25000" dirty="0" smtClean="0"/>
              <a:t>e</a:t>
            </a:r>
            <a:r>
              <a:rPr lang="en-US" altLang="ja-JP" sz="2800" dirty="0" smtClean="0"/>
              <a:t>, </a:t>
            </a:r>
            <a:r>
              <a:rPr lang="en-US" altLang="ja-JP" sz="2800" dirty="0" smtClean="0">
                <a:latin typeface="Symbol" panose="05050102010706020507" pitchFamily="18" charset="2"/>
              </a:rPr>
              <a:t>n</a:t>
            </a:r>
            <a:r>
              <a:rPr lang="en-US" altLang="ja-JP" sz="2800" baseline="-25000" dirty="0" smtClean="0">
                <a:latin typeface="Symbol" panose="05050102010706020507" pitchFamily="18" charset="2"/>
              </a:rPr>
              <a:t>m</a:t>
            </a:r>
            <a:r>
              <a:rPr lang="en-US" altLang="ja-JP" sz="2800" dirty="0" smtClean="0"/>
              <a:t>, </a:t>
            </a:r>
            <a:r>
              <a:rPr lang="en-US" altLang="ja-JP" sz="2800" dirty="0" err="1" smtClean="0">
                <a:latin typeface="Symbol" panose="05050102010706020507" pitchFamily="18" charset="2"/>
              </a:rPr>
              <a:t>n</a:t>
            </a:r>
            <a:r>
              <a:rPr lang="en-US" altLang="ja-JP" sz="2800" baseline="-25000" dirty="0" err="1" smtClean="0">
                <a:latin typeface="Symbol" panose="05050102010706020507" pitchFamily="18" charset="2"/>
              </a:rPr>
              <a:t>t</a:t>
            </a:r>
            <a:r>
              <a:rPr lang="en-US" altLang="ja-JP" sz="2800" dirty="0" smtClean="0"/>
              <a:t> </a:t>
            </a:r>
            <a:r>
              <a:rPr lang="ja-JP" altLang="en-US" sz="2800" dirty="0" smtClean="0"/>
              <a:t>以外のニュートリノはないのか？ニュートリノが暗黒物質である可能性はないのか？</a:t>
            </a:r>
            <a:endParaRPr lang="en-US" altLang="ja-JP" sz="2800" dirty="0" smtClean="0"/>
          </a:p>
          <a:p>
            <a:pPr lvl="1"/>
            <a:r>
              <a:rPr lang="ja-JP" altLang="en-US" sz="2400" dirty="0"/>
              <a:t>　</a:t>
            </a:r>
            <a:r>
              <a:rPr lang="ja-JP" altLang="en-US" sz="2400" b="1" dirty="0" smtClean="0">
                <a:solidFill>
                  <a:srgbClr val="FF0000"/>
                </a:solidFill>
              </a:rPr>
              <a:t>ステライルニュートリノ探索</a:t>
            </a:r>
            <a:r>
              <a:rPr lang="ja-JP" altLang="en-US" sz="2400" dirty="0" smtClean="0">
                <a:solidFill>
                  <a:srgbClr val="FF0000"/>
                </a:solidFill>
              </a:rPr>
              <a:t>　</a:t>
            </a:r>
            <a:endParaRPr lang="en-US" altLang="ja-JP" sz="2400" dirty="0" smtClean="0">
              <a:solidFill>
                <a:srgbClr val="FF0000"/>
              </a:solidFill>
            </a:endParaRPr>
          </a:p>
          <a:p>
            <a:endParaRPr lang="en-US" altLang="ja-JP" sz="2800" dirty="0" smtClean="0"/>
          </a:p>
        </p:txBody>
      </p:sp>
    </p:spTree>
    <p:extLst>
      <p:ext uri="{BB962C8B-B14F-4D97-AF65-F5344CB8AC3E}">
        <p14:creationId xmlns:p14="http://schemas.microsoft.com/office/powerpoint/2010/main" val="132863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1438"/>
            <a:ext cx="8229600" cy="508000"/>
          </a:xfrm>
          <a:solidFill>
            <a:schemeClr val="accent1"/>
          </a:solidFill>
        </p:spPr>
        <p:txBody>
          <a:bodyPr/>
          <a:lstStyle/>
          <a:p>
            <a:pPr eaLnBrk="1" hangingPunct="1"/>
            <a:r>
              <a:rPr lang="ja-JP" altLang="en-US" sz="3200" smtClean="0"/>
              <a:t>直接ニュートリノ質量測定</a:t>
            </a:r>
            <a:endParaRPr lang="en-US" altLang="ja-JP" sz="3200" smtClean="0"/>
          </a:p>
        </p:txBody>
      </p:sp>
      <p:sp>
        <p:nvSpPr>
          <p:cNvPr id="24579" name="Rectangle 3"/>
          <p:cNvSpPr>
            <a:spLocks noGrp="1" noChangeArrowheads="1"/>
          </p:cNvSpPr>
          <p:nvPr>
            <p:ph type="body" idx="1"/>
          </p:nvPr>
        </p:nvSpPr>
        <p:spPr>
          <a:xfrm>
            <a:off x="395536" y="836712"/>
            <a:ext cx="8229600" cy="6912768"/>
          </a:xfrm>
        </p:spPr>
        <p:txBody>
          <a:bodyPr/>
          <a:lstStyle/>
          <a:p>
            <a:pPr eaLnBrk="1" hangingPunct="1">
              <a:lnSpc>
                <a:spcPct val="90000"/>
              </a:lnSpc>
            </a:pPr>
            <a:r>
              <a:rPr lang="ja-JP" altLang="en-US" sz="2800" dirty="0" smtClean="0"/>
              <a:t>直接測定による上限　</a:t>
            </a:r>
            <a:r>
              <a:rPr lang="en-US" altLang="ja-JP" sz="2800" dirty="0" smtClean="0"/>
              <a:t>PDG (</a:t>
            </a:r>
            <a:r>
              <a:rPr lang="ja-JP" altLang="en-US" sz="2800" dirty="0" smtClean="0"/>
              <a:t>２００９</a:t>
            </a:r>
            <a:r>
              <a:rPr lang="en-US" altLang="ja-JP" sz="2800" dirty="0" smtClean="0"/>
              <a:t>);</a:t>
            </a:r>
          </a:p>
          <a:p>
            <a:pPr lvl="1" eaLnBrk="1" hangingPunct="1">
              <a:lnSpc>
                <a:spcPct val="90000"/>
              </a:lnSpc>
            </a:pPr>
            <a:r>
              <a:rPr lang="en-US" altLang="ja-JP" sz="2400" dirty="0" err="1" smtClean="0"/>
              <a:t>m</a:t>
            </a:r>
            <a:r>
              <a:rPr lang="en-US" altLang="ja-JP" sz="2400" baseline="-25000" dirty="0" err="1" smtClean="0">
                <a:latin typeface="Symbol" pitchFamily="18" charset="2"/>
              </a:rPr>
              <a:t>n</a:t>
            </a:r>
            <a:r>
              <a:rPr lang="en-US" altLang="ja-JP" sz="2400" baseline="-25000" dirty="0" err="1" smtClean="0"/>
              <a:t>e</a:t>
            </a:r>
            <a:r>
              <a:rPr lang="en-US" altLang="ja-JP" sz="2400" dirty="0" smtClean="0"/>
              <a:t> &lt; </a:t>
            </a:r>
            <a:r>
              <a:rPr lang="ja-JP" altLang="en-US" sz="2400" dirty="0" smtClean="0"/>
              <a:t>２</a:t>
            </a:r>
            <a:r>
              <a:rPr lang="en-US" altLang="ja-JP" sz="2400" dirty="0" smtClean="0"/>
              <a:t> eV</a:t>
            </a:r>
            <a:r>
              <a:rPr lang="ja-JP" altLang="en-US" sz="2400" dirty="0" smtClean="0"/>
              <a:t>：　トリチウムの</a:t>
            </a:r>
            <a:r>
              <a:rPr lang="en-US" altLang="ja-JP" sz="2400" dirty="0" smtClean="0"/>
              <a:t>β</a:t>
            </a:r>
            <a:r>
              <a:rPr lang="ja-JP" altLang="en-US" sz="2400" dirty="0" smtClean="0"/>
              <a:t>崩壊の電子エネルギーの終点を使ったものをＰＤＧが自分で加重平均を取ったもの。ベストフィットが負になるなど、問題点も多い。</a:t>
            </a:r>
            <a:endParaRPr lang="en-US" altLang="ja-JP" sz="2400" dirty="0" smtClean="0"/>
          </a:p>
          <a:p>
            <a:pPr lvl="1" eaLnBrk="1" hangingPunct="1">
              <a:lnSpc>
                <a:spcPct val="90000"/>
              </a:lnSpc>
            </a:pPr>
            <a:r>
              <a:rPr lang="en-US" altLang="ja-JP" sz="2400" dirty="0" smtClean="0"/>
              <a:t> </a:t>
            </a:r>
            <a:r>
              <a:rPr lang="en-US" altLang="ja-JP" sz="2400" dirty="0" err="1" smtClean="0"/>
              <a:t>m</a:t>
            </a:r>
            <a:r>
              <a:rPr lang="en-US" altLang="ja-JP" sz="2400" baseline="-25000" dirty="0" err="1" smtClean="0">
                <a:latin typeface="Symbol" pitchFamily="18" charset="2"/>
              </a:rPr>
              <a:t>nm</a:t>
            </a:r>
            <a:r>
              <a:rPr lang="en-US" altLang="ja-JP" sz="2400" dirty="0" smtClean="0"/>
              <a:t> &lt; 190 </a:t>
            </a:r>
            <a:r>
              <a:rPr lang="en-US" altLang="ja-JP" sz="2400" dirty="0" err="1" smtClean="0"/>
              <a:t>keV</a:t>
            </a:r>
            <a:r>
              <a:rPr lang="ja-JP" altLang="en-US" sz="2400" dirty="0" smtClean="0"/>
              <a:t>；</a:t>
            </a:r>
            <a:r>
              <a:rPr lang="en-US" altLang="ja-JP" sz="2400" dirty="0" smtClean="0"/>
              <a:t>    </a:t>
            </a:r>
            <a:r>
              <a:rPr lang="en-US" altLang="ja-JP" sz="2400" dirty="0" smtClean="0">
                <a:latin typeface="Symbol" pitchFamily="18" charset="2"/>
              </a:rPr>
              <a:t>p</a:t>
            </a:r>
            <a:r>
              <a:rPr lang="en-US" altLang="ja-JP" sz="2400" dirty="0" smtClean="0"/>
              <a:t>  </a:t>
            </a:r>
            <a:r>
              <a:rPr lang="en-US" altLang="ja-JP" sz="2400" dirty="0" smtClean="0">
                <a:sym typeface="Wingdings" pitchFamily="2" charset="2"/>
              </a:rPr>
              <a:t> </a:t>
            </a:r>
            <a:r>
              <a:rPr lang="en-US" altLang="ja-JP" sz="2400" dirty="0" smtClean="0">
                <a:latin typeface="Symbol" pitchFamily="18" charset="2"/>
                <a:sym typeface="Wingdings" pitchFamily="2" charset="2"/>
              </a:rPr>
              <a:t>m</a:t>
            </a:r>
            <a:r>
              <a:rPr lang="en-US" altLang="ja-JP" sz="2400" dirty="0" smtClean="0">
                <a:sym typeface="Wingdings" pitchFamily="2" charset="2"/>
              </a:rPr>
              <a:t> + </a:t>
            </a:r>
            <a:r>
              <a:rPr lang="en-US" altLang="ja-JP" sz="2400" dirty="0" smtClean="0">
                <a:latin typeface="Symbol" pitchFamily="18" charset="2"/>
                <a:sym typeface="Wingdings" pitchFamily="2" charset="2"/>
              </a:rPr>
              <a:t>n</a:t>
            </a:r>
            <a:r>
              <a:rPr lang="en-US" altLang="ja-JP" sz="2400" baseline="-25000" dirty="0" smtClean="0">
                <a:latin typeface="Symbol" pitchFamily="18" charset="2"/>
                <a:sym typeface="Wingdings" pitchFamily="2" charset="2"/>
              </a:rPr>
              <a:t>m</a:t>
            </a:r>
            <a:r>
              <a:rPr lang="en-US" altLang="ja-JP" sz="2400" dirty="0" smtClean="0">
                <a:sym typeface="Wingdings" pitchFamily="2" charset="2"/>
              </a:rPr>
              <a:t>  2</a:t>
            </a:r>
            <a:r>
              <a:rPr lang="ja-JP" altLang="en-US" sz="2400" dirty="0" smtClean="0">
                <a:sym typeface="Wingdings" pitchFamily="2" charset="2"/>
              </a:rPr>
              <a:t>体崩壊の</a:t>
            </a:r>
            <a:r>
              <a:rPr lang="en-US" altLang="ja-JP" sz="2400" dirty="0" smtClean="0">
                <a:sym typeface="Wingdings" pitchFamily="2" charset="2"/>
              </a:rPr>
              <a:t>μ</a:t>
            </a:r>
            <a:r>
              <a:rPr lang="ja-JP" altLang="en-US" sz="2400" dirty="0" smtClean="0">
                <a:sym typeface="Wingdings" pitchFamily="2" charset="2"/>
              </a:rPr>
              <a:t>を精密に磁場スペクトロメータで測定することにより行う。</a:t>
            </a:r>
            <a:endParaRPr lang="en-US" altLang="ja-JP" sz="2400" dirty="0" smtClean="0">
              <a:sym typeface="Wingdings" pitchFamily="2" charset="2"/>
            </a:endParaRPr>
          </a:p>
          <a:p>
            <a:pPr lvl="1" eaLnBrk="1" hangingPunct="1">
              <a:lnSpc>
                <a:spcPct val="90000"/>
              </a:lnSpc>
            </a:pPr>
            <a:r>
              <a:rPr lang="en-US" altLang="ja-JP" sz="2400" dirty="0" smtClean="0">
                <a:sym typeface="Wingdings" pitchFamily="2" charset="2"/>
              </a:rPr>
              <a:t>  </a:t>
            </a:r>
            <a:r>
              <a:rPr lang="en-US" altLang="ja-JP" sz="2400" dirty="0" err="1" smtClean="0"/>
              <a:t>m</a:t>
            </a:r>
            <a:r>
              <a:rPr lang="en-US" altLang="ja-JP" sz="2400" baseline="-25000" dirty="0" err="1" smtClean="0">
                <a:latin typeface="Symbol" pitchFamily="18" charset="2"/>
              </a:rPr>
              <a:t>nt</a:t>
            </a:r>
            <a:r>
              <a:rPr lang="en-US" altLang="ja-JP" sz="2400" baseline="-25000" dirty="0" smtClean="0">
                <a:latin typeface="Symbol" pitchFamily="18" charset="2"/>
              </a:rPr>
              <a:t>  </a:t>
            </a:r>
            <a:r>
              <a:rPr lang="en-US" altLang="ja-JP" sz="2400" dirty="0" smtClean="0">
                <a:latin typeface="Symbol" pitchFamily="18" charset="2"/>
              </a:rPr>
              <a:t> </a:t>
            </a:r>
            <a:r>
              <a:rPr lang="en-US" altLang="ja-JP" sz="2400" dirty="0" smtClean="0"/>
              <a:t>&lt; 18.2 MeV</a:t>
            </a:r>
            <a:r>
              <a:rPr lang="ja-JP" altLang="en-US" sz="2400" dirty="0" smtClean="0"/>
              <a:t>：</a:t>
            </a:r>
            <a:r>
              <a:rPr lang="en-US" altLang="ja-JP" sz="2400" dirty="0" smtClean="0"/>
              <a:t> </a:t>
            </a:r>
            <a:r>
              <a:rPr lang="ja-JP" altLang="en-US" sz="2400" dirty="0" smtClean="0"/>
              <a:t>　</a:t>
            </a:r>
            <a:r>
              <a:rPr lang="en-US" altLang="ja-JP" sz="2400" dirty="0" smtClean="0"/>
              <a:t> </a:t>
            </a:r>
            <a:r>
              <a:rPr lang="en-US" altLang="ja-JP" sz="2400" dirty="0" smtClean="0">
                <a:latin typeface="Symbol" pitchFamily="18" charset="2"/>
              </a:rPr>
              <a:t>t</a:t>
            </a:r>
            <a:r>
              <a:rPr lang="en-US" altLang="ja-JP" sz="2400" dirty="0" smtClean="0"/>
              <a:t> </a:t>
            </a:r>
            <a:r>
              <a:rPr lang="ja-JP" altLang="en-US" sz="2400" dirty="0" smtClean="0"/>
              <a:t>崩壊からのスペクトルを使う。</a:t>
            </a:r>
            <a:r>
              <a:rPr lang="en-US" altLang="ja-JP" sz="2400" dirty="0" smtClean="0"/>
              <a:t>  </a:t>
            </a:r>
            <a:r>
              <a:rPr lang="en-US" altLang="ja-JP" sz="2400" dirty="0" smtClean="0">
                <a:latin typeface="Symbol" pitchFamily="18" charset="2"/>
              </a:rPr>
              <a:t>t </a:t>
            </a:r>
            <a:r>
              <a:rPr lang="ja-JP" altLang="en-US" sz="2400" dirty="0" smtClean="0"/>
              <a:t>から</a:t>
            </a:r>
            <a:r>
              <a:rPr lang="en-US" altLang="ja-JP" sz="2400" dirty="0" smtClean="0"/>
              <a:t> 3</a:t>
            </a:r>
            <a:r>
              <a:rPr lang="en-US" altLang="ja-JP" sz="2400" dirty="0" smtClean="0">
                <a:latin typeface="Symbol" pitchFamily="18" charset="2"/>
              </a:rPr>
              <a:t>p</a:t>
            </a:r>
            <a:r>
              <a:rPr lang="en-US" altLang="ja-JP" sz="2400" dirty="0" smtClean="0"/>
              <a:t> or 5</a:t>
            </a:r>
            <a:r>
              <a:rPr lang="en-US" altLang="ja-JP" sz="2400" dirty="0" smtClean="0">
                <a:latin typeface="Symbol" pitchFamily="18" charset="2"/>
              </a:rPr>
              <a:t>p + </a:t>
            </a:r>
            <a:r>
              <a:rPr lang="en-US" altLang="ja-JP" sz="2400" dirty="0" err="1" smtClean="0">
                <a:latin typeface="Symbol" pitchFamily="18" charset="2"/>
              </a:rPr>
              <a:t>nt</a:t>
            </a:r>
            <a:r>
              <a:rPr lang="en-US" altLang="ja-JP" sz="2400" dirty="0" smtClean="0">
                <a:latin typeface="Symbol" pitchFamily="18" charset="2"/>
              </a:rPr>
              <a:t> </a:t>
            </a:r>
            <a:r>
              <a:rPr lang="en-US" altLang="ja-JP" sz="2400" dirty="0" smtClean="0"/>
              <a:t> </a:t>
            </a:r>
            <a:r>
              <a:rPr lang="ja-JP" altLang="en-US" sz="2400" dirty="0" smtClean="0"/>
              <a:t>（</a:t>
            </a:r>
            <a:r>
              <a:rPr lang="en-US" altLang="ja-JP" sz="2400" dirty="0" smtClean="0"/>
              <a:t>ALEPH</a:t>
            </a:r>
            <a:r>
              <a:rPr lang="ja-JP" altLang="en-US" sz="2400" dirty="0" smtClean="0"/>
              <a:t>）が使われている。</a:t>
            </a:r>
            <a:r>
              <a:rPr lang="en-US" altLang="ja-JP" sz="2400" dirty="0" smtClean="0"/>
              <a:t> </a:t>
            </a:r>
            <a:endParaRPr lang="en-US" altLang="ja-JP" sz="2400" dirty="0" smtClean="0">
              <a:latin typeface="Symbol" pitchFamily="18" charset="2"/>
            </a:endParaRPr>
          </a:p>
          <a:p>
            <a:pPr eaLnBrk="1" hangingPunct="1">
              <a:lnSpc>
                <a:spcPct val="90000"/>
              </a:lnSpc>
              <a:buFontTx/>
              <a:buNone/>
            </a:pPr>
            <a:endParaRPr lang="en-US" altLang="ja-JP" sz="2400" dirty="0" smtClean="0"/>
          </a:p>
          <a:p>
            <a:pPr eaLnBrk="1" hangingPunct="1">
              <a:lnSpc>
                <a:spcPct val="90000"/>
              </a:lnSpc>
            </a:pPr>
            <a:r>
              <a:rPr lang="ja-JP" altLang="en-US" sz="2800" dirty="0" smtClean="0"/>
              <a:t>現在、宇宙論の仮定がたくさん入ったフィットを使えば、全てのニュートリノの質量和が</a:t>
            </a:r>
            <a:r>
              <a:rPr lang="en-US" altLang="ja-JP" sz="2800" dirty="0" smtClean="0"/>
              <a:t>0.1eV</a:t>
            </a:r>
            <a:r>
              <a:rPr lang="ja-JP" altLang="en-US" sz="2800" dirty="0" smtClean="0"/>
              <a:t>以下だ、という結果もある。</a:t>
            </a:r>
            <a:endParaRPr lang="en-US" altLang="ja-JP" sz="2800" dirty="0" smtClean="0"/>
          </a:p>
        </p:txBody>
      </p:sp>
    </p:spTree>
    <p:extLst>
      <p:ext uri="{BB962C8B-B14F-4D97-AF65-F5344CB8AC3E}">
        <p14:creationId xmlns:p14="http://schemas.microsoft.com/office/powerpoint/2010/main" val="3525579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lang="ja-JP" altLang="en-US" dirty="0" smtClean="0"/>
              <a:t>特殊相対性理論を武器に実験を</a:t>
            </a:r>
            <a:endParaRPr kumimoji="1" lang="ja-JP" altLang="en-US" dirty="0"/>
          </a:p>
        </p:txBody>
      </p:sp>
      <p:sp>
        <p:nvSpPr>
          <p:cNvPr id="3" name="コンテンツ プレースホルダー 2"/>
          <p:cNvSpPr>
            <a:spLocks noGrp="1"/>
          </p:cNvSpPr>
          <p:nvPr>
            <p:ph idx="1"/>
          </p:nvPr>
        </p:nvSpPr>
        <p:spPr>
          <a:xfrm>
            <a:off x="323528" y="836712"/>
            <a:ext cx="8496944" cy="6480720"/>
          </a:xfrm>
        </p:spPr>
        <p:txBody>
          <a:bodyPr>
            <a:normAutofit/>
          </a:bodyPr>
          <a:lstStyle/>
          <a:p>
            <a:r>
              <a:rPr kumimoji="1" lang="ja-JP" altLang="en-US" sz="2800" dirty="0" smtClean="0"/>
              <a:t>飛行時間</a:t>
            </a:r>
            <a:r>
              <a:rPr lang="ja-JP" altLang="en-US" sz="2800" dirty="0" smtClean="0"/>
              <a:t>を使って</a:t>
            </a:r>
            <a:r>
              <a:rPr kumimoji="1" lang="ja-JP" altLang="en-US" sz="2800" dirty="0" smtClean="0"/>
              <a:t>ニュートリノ質量を直接測定する</a:t>
            </a:r>
            <a:endParaRPr kumimoji="1" lang="en-US" altLang="ja-JP" sz="2800" dirty="0" smtClean="0"/>
          </a:p>
          <a:p>
            <a:pPr lvl="1"/>
            <a:r>
              <a:rPr kumimoji="1" lang="ja-JP" altLang="en-US" sz="2400" dirty="0" smtClean="0"/>
              <a:t>特殊相対性理論という初等的なツールのみを使って、最新の結果を得られる可能性がある。</a:t>
            </a:r>
            <a:r>
              <a:rPr lang="ja-JP" altLang="en-US" sz="2400" dirty="0" smtClean="0"/>
              <a:t>→　</a:t>
            </a:r>
            <a:r>
              <a:rPr kumimoji="1" lang="ja-JP" altLang="en-US" sz="2400" dirty="0" smtClean="0"/>
              <a:t>エネルギーが高いニュートリノは低いものに比べて同じ距離を走る時間が速くなる。</a:t>
            </a:r>
            <a:endParaRPr kumimoji="1" lang="en-US" altLang="ja-JP" sz="2400" dirty="0" smtClean="0"/>
          </a:p>
          <a:p>
            <a:pPr lvl="1"/>
            <a:r>
              <a:rPr lang="ja-JP" altLang="en-US" sz="2400" dirty="0" smtClean="0"/>
              <a:t>ただし、その勘所（どこが実験として効くのか）は自分で検討しなくてはならない。→　（加速器や検出器の大きさも含めて）観測できる事象数や背景事象数、また測定分解能など。</a:t>
            </a:r>
            <a:endParaRPr lang="en-US" altLang="ja-JP" sz="2400" dirty="0" smtClean="0"/>
          </a:p>
          <a:p>
            <a:pPr lvl="1"/>
            <a:r>
              <a:rPr kumimoji="1" lang="ja-JP" altLang="en-US" sz="2400" dirty="0" smtClean="0"/>
              <a:t>今回、例に出すのは、</a:t>
            </a:r>
            <a:endParaRPr kumimoji="1" lang="en-US" altLang="ja-JP" sz="2400" dirty="0" smtClean="0"/>
          </a:p>
          <a:p>
            <a:pPr lvl="2"/>
            <a:r>
              <a:rPr kumimoji="1" lang="ja-JP" altLang="en-US" sz="2000" dirty="0" smtClean="0"/>
              <a:t>２９５ｋｍ離れた基線で</a:t>
            </a:r>
            <a:r>
              <a:rPr lang="ja-JP" altLang="en-US" sz="2000" dirty="0" smtClean="0"/>
              <a:t>ニュートリノを生成・検出し、数１０</a:t>
            </a:r>
            <a:r>
              <a:rPr kumimoji="1" lang="en-US" altLang="ja-JP" sz="2000" dirty="0" smtClean="0"/>
              <a:t>ns</a:t>
            </a:r>
            <a:r>
              <a:rPr kumimoji="1" lang="ja-JP" altLang="en-US" sz="2000" dirty="0" smtClean="0"/>
              <a:t>程度の分解能でその安定性を保障できた場合の例　→　実際にこの数年やってきて、今論文にまとめようとしている話題。</a:t>
            </a:r>
            <a:endParaRPr kumimoji="1" lang="en-US" altLang="ja-JP" sz="2000" dirty="0" smtClean="0"/>
          </a:p>
          <a:p>
            <a:pPr lvl="2"/>
            <a:r>
              <a:rPr lang="ja-JP" altLang="en-US" sz="2000" dirty="0" smtClean="0"/>
              <a:t>もっと、ファンシーな地上（加速器）実験を考える場合、どこをブレークスルーにするのが良いか？</a:t>
            </a:r>
            <a:endParaRPr lang="en-US" altLang="ja-JP" sz="2000" dirty="0" smtClean="0"/>
          </a:p>
          <a:p>
            <a:pPr lvl="2"/>
            <a:r>
              <a:rPr lang="ja-JP" altLang="en-US" sz="2000" dirty="0" smtClean="0"/>
              <a:t>宇宙規模で考えれば、全く別の視線で実験の感度を良くできないか？</a:t>
            </a:r>
            <a:endParaRPr lang="en-US" altLang="ja-JP" sz="2000" dirty="0" smtClean="0"/>
          </a:p>
          <a:p>
            <a:pPr lvl="1"/>
            <a:endParaRPr kumimoji="1" lang="ja-JP" altLang="en-US" sz="2400" dirty="0"/>
          </a:p>
        </p:txBody>
      </p:sp>
    </p:spTree>
    <p:extLst>
      <p:ext uri="{BB962C8B-B14F-4D97-AF65-F5344CB8AC3E}">
        <p14:creationId xmlns:p14="http://schemas.microsoft.com/office/powerpoint/2010/main" val="214710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850106"/>
          </a:xfrm>
        </p:spPr>
        <p:txBody>
          <a:bodyPr>
            <a:normAutofit fontScale="90000"/>
          </a:bodyPr>
          <a:lstStyle/>
          <a:p>
            <a:r>
              <a:rPr kumimoji="1" lang="ja-JP" altLang="en-US" dirty="0" smtClean="0"/>
              <a:t>一般的な飛行時間を使</a:t>
            </a:r>
            <a:r>
              <a:rPr lang="ja-JP" altLang="en-US" dirty="0" smtClean="0"/>
              <a:t>うセットアップ</a:t>
            </a:r>
            <a:endParaRPr kumimoji="1" lang="ja-JP" altLang="en-US" dirty="0"/>
          </a:p>
        </p:txBody>
      </p:sp>
      <p:sp>
        <p:nvSpPr>
          <p:cNvPr id="6" name="コンテンツ プレースホルダー 2"/>
          <p:cNvSpPr txBox="1">
            <a:spLocks/>
          </p:cNvSpPr>
          <p:nvPr/>
        </p:nvSpPr>
        <p:spPr>
          <a:xfrm>
            <a:off x="107504" y="764704"/>
            <a:ext cx="3312368" cy="5904656"/>
          </a:xfrm>
          <a:prstGeom prst="rect">
            <a:avLst/>
          </a:prstGeom>
          <a:solidFill>
            <a:schemeClr val="bg1"/>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dirty="0" smtClean="0">
                <a:solidFill>
                  <a:prstClr val="black"/>
                </a:solidFill>
              </a:rPr>
              <a:t>一般のビームテストなので、飛行時間（</a:t>
            </a:r>
            <a:r>
              <a:rPr lang="en-US" altLang="ja-JP" sz="2400" dirty="0" smtClean="0">
                <a:solidFill>
                  <a:prstClr val="black"/>
                </a:solidFill>
              </a:rPr>
              <a:t>Time of Flight; TOF)</a:t>
            </a:r>
            <a:r>
              <a:rPr lang="ja-JP" altLang="en-US" sz="2400" dirty="0" smtClean="0">
                <a:solidFill>
                  <a:prstClr val="black"/>
                </a:solidFill>
              </a:rPr>
              <a:t>は最も粒子識別に使われる技術の一つ。</a:t>
            </a:r>
            <a:endParaRPr lang="en-US" altLang="ja-JP" sz="2400" dirty="0" smtClean="0">
              <a:solidFill>
                <a:prstClr val="black"/>
              </a:solidFill>
            </a:endParaRPr>
          </a:p>
          <a:p>
            <a:r>
              <a:rPr lang="ja-JP" altLang="en-US" sz="2400" dirty="0" smtClean="0">
                <a:solidFill>
                  <a:prstClr val="black"/>
                </a:solidFill>
              </a:rPr>
              <a:t>右は例の１つ。２つのプラスチックシンチカウンターを</a:t>
            </a:r>
            <a:r>
              <a:rPr lang="en-US" altLang="ja-JP" sz="2400" dirty="0" smtClean="0">
                <a:solidFill>
                  <a:prstClr val="black"/>
                </a:solidFill>
              </a:rPr>
              <a:t>3.5</a:t>
            </a:r>
            <a:r>
              <a:rPr lang="ja-JP" altLang="en-US" sz="2400" dirty="0" err="1" smtClean="0">
                <a:solidFill>
                  <a:prstClr val="black"/>
                </a:solidFill>
              </a:rPr>
              <a:t>ｍ</a:t>
            </a:r>
            <a:r>
              <a:rPr lang="en-US" altLang="ja-JP" sz="2400" dirty="0" smtClean="0">
                <a:solidFill>
                  <a:prstClr val="black"/>
                </a:solidFill>
              </a:rPr>
              <a:t> </a:t>
            </a:r>
            <a:r>
              <a:rPr lang="ja-JP" altLang="en-US" sz="2400" dirty="0" smtClean="0">
                <a:solidFill>
                  <a:prstClr val="black"/>
                </a:solidFill>
              </a:rPr>
              <a:t>離れて設置し、通過する時間差を測定する。</a:t>
            </a:r>
            <a:endParaRPr lang="en-US" altLang="ja-JP" sz="2400" dirty="0" smtClean="0">
              <a:solidFill>
                <a:prstClr val="black"/>
              </a:solidFill>
            </a:endParaRPr>
          </a:p>
          <a:p>
            <a:r>
              <a:rPr lang="ja-JP" altLang="en-US" sz="2400" dirty="0" smtClean="0">
                <a:solidFill>
                  <a:prstClr val="black"/>
                </a:solidFill>
              </a:rPr>
              <a:t>このような場合は、運動量がそろっている。この例では、</a:t>
            </a:r>
            <a:r>
              <a:rPr lang="en-US" altLang="ja-JP" sz="2400" dirty="0" smtClean="0">
                <a:solidFill>
                  <a:prstClr val="black"/>
                </a:solidFill>
              </a:rPr>
              <a:t>800MeV/c</a:t>
            </a:r>
            <a:r>
              <a:rPr lang="ja-JP" altLang="en-US" sz="2400" dirty="0" smtClean="0">
                <a:solidFill>
                  <a:prstClr val="black"/>
                </a:solidFill>
              </a:rPr>
              <a:t>だった。</a:t>
            </a:r>
            <a:endParaRPr lang="en-US" altLang="ja-JP" sz="2400" dirty="0" smtClean="0">
              <a:solidFill>
                <a:prstClr val="black"/>
              </a:solidFill>
            </a:endParaRPr>
          </a:p>
          <a:p>
            <a:r>
              <a:rPr lang="ja-JP" altLang="en-US" sz="2400" dirty="0">
                <a:solidFill>
                  <a:prstClr val="black"/>
                </a:solidFill>
              </a:rPr>
              <a:t>特殊</a:t>
            </a:r>
            <a:r>
              <a:rPr lang="ja-JP" altLang="en-US" sz="2400" dirty="0" smtClean="0">
                <a:solidFill>
                  <a:prstClr val="black"/>
                </a:solidFill>
              </a:rPr>
              <a:t>相対論では、粒子の重さが違うと同じ運動量でも、粒子の速度が違う。</a:t>
            </a:r>
            <a:endParaRPr lang="en-US" altLang="ja-JP" sz="2400" dirty="0" smtClean="0">
              <a:solidFill>
                <a:prstClr val="black"/>
              </a:solidFill>
            </a:endParaRPr>
          </a:p>
        </p:txBody>
      </p:sp>
      <p:pic>
        <p:nvPicPr>
          <p:cNvPr id="8" name="Picture 35"/>
          <p:cNvPicPr>
            <a:picLocks noChangeAspect="1" noChangeArrowheads="1"/>
          </p:cNvPicPr>
          <p:nvPr/>
        </p:nvPicPr>
        <p:blipFill>
          <a:blip r:embed="rId2">
            <a:extLst>
              <a:ext uri="{28A0092B-C50C-407E-A947-70E740481C1C}">
                <a14:useLocalDpi xmlns:a14="http://schemas.microsoft.com/office/drawing/2010/main" val="0"/>
              </a:ext>
            </a:extLst>
          </a:blip>
          <a:srcRect t="12500" r="2734" b="14063"/>
          <a:stretch>
            <a:fillRect/>
          </a:stretch>
        </p:blipFill>
        <p:spPr bwMode="auto">
          <a:xfrm>
            <a:off x="3491880" y="3645024"/>
            <a:ext cx="5643563"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4349130" y="5983411"/>
            <a:ext cx="696913" cy="369888"/>
          </a:xfrm>
          <a:prstGeom prst="rect">
            <a:avLst/>
          </a:prstGeom>
          <a:solidFill>
            <a:sysClr val="window" lastClr="FFFFFF">
              <a:tint val="100000"/>
              <a:shade val="100000"/>
              <a:satMod val="100000"/>
            </a:sysClr>
          </a:solidFill>
          <a:ln w="19050">
            <a:solidFill>
              <a:srgbClr val="FF0000"/>
            </a:solidFill>
            <a:prstDash val="soli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Corbel"/>
                <a:ea typeface="HGｺﾞｼｯｸM"/>
                <a:cs typeface="+mn-cs"/>
              </a:rPr>
              <a:t>TOF1</a:t>
            </a:r>
            <a:endParaRPr kumimoji="0" lang="ja-JP" altLang="en-US" sz="1800" b="0" i="0" u="none" strike="noStrike" kern="0" cap="none" spc="0" normalizeH="0" baseline="0" noProof="0" dirty="0">
              <a:ln>
                <a:noFill/>
              </a:ln>
              <a:solidFill>
                <a:prstClr val="black"/>
              </a:solidFill>
              <a:effectLst/>
              <a:uLnTx/>
              <a:uFillTx/>
              <a:latin typeface="Corbel"/>
              <a:ea typeface="HGｺﾞｼｯｸM"/>
              <a:cs typeface="+mn-cs"/>
            </a:endParaRPr>
          </a:p>
        </p:txBody>
      </p:sp>
      <p:sp>
        <p:nvSpPr>
          <p:cNvPr id="11" name="テキスト ボックス 10"/>
          <p:cNvSpPr txBox="1"/>
          <p:nvPr/>
        </p:nvSpPr>
        <p:spPr>
          <a:xfrm>
            <a:off x="6635130" y="4126036"/>
            <a:ext cx="711200" cy="369888"/>
          </a:xfrm>
          <a:prstGeom prst="rect">
            <a:avLst/>
          </a:prstGeom>
          <a:solidFill>
            <a:sysClr val="window" lastClr="FFFFFF">
              <a:tint val="100000"/>
              <a:shade val="100000"/>
              <a:satMod val="100000"/>
            </a:sysClr>
          </a:solidFill>
          <a:ln w="19050">
            <a:solidFill>
              <a:srgbClr val="FF0000"/>
            </a:solidFill>
            <a:prstDash val="soli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Corbel"/>
                <a:ea typeface="HGｺﾞｼｯｸM"/>
                <a:cs typeface="+mn-cs"/>
              </a:rPr>
              <a:t>TOF2</a:t>
            </a:r>
            <a:endParaRPr kumimoji="0" lang="ja-JP" altLang="en-US" sz="1800" b="0" i="0" u="none" strike="noStrike" kern="0" cap="none" spc="0" normalizeH="0" baseline="0" noProof="0" dirty="0">
              <a:ln>
                <a:noFill/>
              </a:ln>
              <a:solidFill>
                <a:prstClr val="black"/>
              </a:solidFill>
              <a:effectLst/>
              <a:uLnTx/>
              <a:uFillTx/>
              <a:latin typeface="Corbel"/>
              <a:ea typeface="HGｺﾞｼｯｸM"/>
              <a:cs typeface="+mn-cs"/>
            </a:endParaRPr>
          </a:p>
        </p:txBody>
      </p:sp>
      <p:cxnSp>
        <p:nvCxnSpPr>
          <p:cNvPr id="14" name="直線矢印コネクタ 13"/>
          <p:cNvCxnSpPr>
            <a:stCxn id="10" idx="0"/>
          </p:cNvCxnSpPr>
          <p:nvPr/>
        </p:nvCxnSpPr>
        <p:spPr>
          <a:xfrm rot="16200000" flipV="1">
            <a:off x="4201493" y="5488111"/>
            <a:ext cx="642937" cy="347663"/>
          </a:xfrm>
          <a:prstGeom prst="straightConnector1">
            <a:avLst/>
          </a:prstGeom>
          <a:noFill/>
          <a:ln w="19050">
            <a:solidFill>
              <a:srgbClr val="FF0000"/>
            </a:solidFill>
            <a:prstDash val="solid"/>
            <a:tailEnd type="arrow"/>
          </a:ln>
          <a:effectLst/>
        </p:spPr>
      </p:cxnSp>
      <p:cxnSp>
        <p:nvCxnSpPr>
          <p:cNvPr id="16" name="直線矢印コネクタ 15"/>
          <p:cNvCxnSpPr>
            <a:stCxn id="11" idx="2"/>
          </p:cNvCxnSpPr>
          <p:nvPr/>
        </p:nvCxnSpPr>
        <p:spPr>
          <a:xfrm rot="5400000">
            <a:off x="6676405" y="4740399"/>
            <a:ext cx="558800" cy="69850"/>
          </a:xfrm>
          <a:prstGeom prst="straightConnector1">
            <a:avLst/>
          </a:prstGeom>
          <a:noFill/>
          <a:ln w="19050">
            <a:solidFill>
              <a:srgbClr val="FF0000"/>
            </a:solidFill>
            <a:prstDash val="solid"/>
            <a:tailEnd type="arrow"/>
          </a:ln>
          <a:effectLst/>
        </p:spPr>
      </p:cxn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539308"/>
            <a:ext cx="5652120" cy="2033707"/>
          </a:xfrm>
          <a:prstGeom prst="rect">
            <a:avLst/>
          </a:prstGeom>
        </p:spPr>
      </p:pic>
      <p:sp>
        <p:nvSpPr>
          <p:cNvPr id="21" name="正方形/長方形 20"/>
          <p:cNvSpPr/>
          <p:nvPr/>
        </p:nvSpPr>
        <p:spPr>
          <a:xfrm>
            <a:off x="3707904" y="1539308"/>
            <a:ext cx="1152128" cy="233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228184" y="1700808"/>
            <a:ext cx="1152128" cy="233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452320" y="1556792"/>
            <a:ext cx="1691680" cy="233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317940" y="2556161"/>
            <a:ext cx="414300" cy="152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8316416" y="1772817"/>
            <a:ext cx="4143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638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850106"/>
          </a:xfrm>
        </p:spPr>
        <p:txBody>
          <a:bodyPr>
            <a:normAutofit/>
          </a:bodyPr>
          <a:lstStyle/>
          <a:p>
            <a:r>
              <a:rPr kumimoji="1" lang="ja-JP" altLang="en-US" dirty="0" smtClean="0"/>
              <a:t>一般的な飛行時間を使った解析</a:t>
            </a:r>
            <a:endParaRPr kumimoji="1" lang="ja-JP" altLang="en-US" dirty="0"/>
          </a:p>
        </p:txBody>
      </p:sp>
      <p:sp>
        <p:nvSpPr>
          <p:cNvPr id="3" name="コンテンツ プレースホルダー 2"/>
          <p:cNvSpPr>
            <a:spLocks noGrp="1"/>
          </p:cNvSpPr>
          <p:nvPr>
            <p:ph idx="1"/>
          </p:nvPr>
        </p:nvSpPr>
        <p:spPr>
          <a:xfrm>
            <a:off x="107504" y="836712"/>
            <a:ext cx="8928992" cy="1512168"/>
          </a:xfrm>
        </p:spPr>
        <p:txBody>
          <a:bodyPr>
            <a:normAutofit/>
          </a:bodyPr>
          <a:lstStyle/>
          <a:p>
            <a:r>
              <a:rPr lang="ja-JP" altLang="en-US" sz="2400" dirty="0" smtClean="0"/>
              <a:t>光の速さで距離Ｌを飛行する時間は、</a:t>
            </a:r>
            <a:r>
              <a:rPr lang="en-US" altLang="ja-JP" sz="2400" dirty="0" smtClean="0"/>
              <a:t>TOF = L / c</a:t>
            </a:r>
          </a:p>
          <a:p>
            <a:r>
              <a:rPr lang="ja-JP" altLang="en-US" sz="2400" dirty="0" smtClean="0"/>
              <a:t>質量</a:t>
            </a:r>
            <a:r>
              <a:rPr lang="en-US" altLang="ja-JP" sz="2400" dirty="0" smtClean="0"/>
              <a:t>m</a:t>
            </a:r>
            <a:r>
              <a:rPr lang="ja-JP" altLang="en-US" sz="2400" dirty="0" smtClean="0"/>
              <a:t>を持った粒子が距離Ｌを飛行する時間は、</a:t>
            </a:r>
            <a:r>
              <a:rPr lang="en-US" altLang="ja-JP" sz="2400" dirty="0" smtClean="0"/>
              <a:t>TOF = L / </a:t>
            </a:r>
            <a:r>
              <a:rPr lang="en-US" altLang="ja-JP" sz="2400" dirty="0" err="1" smtClean="0">
                <a:latin typeface="Symbol" panose="05050102010706020507" pitchFamily="18" charset="2"/>
              </a:rPr>
              <a:t>b</a:t>
            </a:r>
            <a:r>
              <a:rPr lang="en-US" altLang="ja-JP" sz="2400" dirty="0" err="1" smtClean="0"/>
              <a:t>c</a:t>
            </a:r>
            <a:r>
              <a:rPr lang="en-US" altLang="ja-JP" sz="2400" dirty="0" smtClean="0"/>
              <a:t> ;         </a:t>
            </a:r>
            <a:r>
              <a:rPr lang="en-US" altLang="ja-JP" sz="2400" dirty="0" smtClean="0">
                <a:latin typeface="Symbol" panose="05050102010706020507" pitchFamily="18" charset="2"/>
              </a:rPr>
              <a:t>b</a:t>
            </a:r>
            <a:r>
              <a:rPr lang="en-US" altLang="ja-JP" sz="2400" dirty="0" smtClean="0"/>
              <a:t> = p/E = p / </a:t>
            </a:r>
            <a:r>
              <a:rPr lang="en-US" altLang="ja-JP" sz="2400" dirty="0" err="1" smtClean="0"/>
              <a:t>sqrt</a:t>
            </a:r>
            <a:r>
              <a:rPr lang="en-US" altLang="ja-JP" sz="2400" dirty="0" smtClean="0"/>
              <a:t>(p</a:t>
            </a:r>
            <a:r>
              <a:rPr lang="en-US" altLang="ja-JP" sz="2400" baseline="30000" dirty="0" smtClean="0"/>
              <a:t>2</a:t>
            </a:r>
            <a:r>
              <a:rPr lang="en-US" altLang="ja-JP" sz="2400" dirty="0" smtClean="0"/>
              <a:t>+m</a:t>
            </a:r>
            <a:r>
              <a:rPr lang="en-US" altLang="ja-JP" sz="2400" baseline="30000" dirty="0" smtClean="0"/>
              <a:t>2</a:t>
            </a:r>
            <a:r>
              <a:rPr lang="en-US" altLang="ja-JP" sz="2400" dirty="0" smtClean="0"/>
              <a:t>)  </a:t>
            </a:r>
            <a:r>
              <a:rPr lang="ja-JP" altLang="en-US" sz="2400" dirty="0" smtClean="0"/>
              <a:t>ただし、</a:t>
            </a:r>
            <a:r>
              <a:rPr lang="ja-JP" altLang="en-US" sz="2400" dirty="0" err="1" smtClean="0"/>
              <a:t>ｐ</a:t>
            </a:r>
            <a:r>
              <a:rPr lang="ja-JP" altLang="en-US" sz="2400" dirty="0" smtClean="0"/>
              <a:t>は運動量、Ｅはエネルギー</a:t>
            </a:r>
            <a:endParaRPr lang="en-US" altLang="ja-JP"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465" y="2204864"/>
            <a:ext cx="6660095" cy="460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ー 2"/>
          <p:cNvSpPr txBox="1">
            <a:spLocks/>
          </p:cNvSpPr>
          <p:nvPr/>
        </p:nvSpPr>
        <p:spPr>
          <a:xfrm>
            <a:off x="107504" y="2348880"/>
            <a:ext cx="3528392" cy="4392488"/>
          </a:xfrm>
          <a:prstGeom prst="rect">
            <a:avLst/>
          </a:prstGeom>
          <a:solidFill>
            <a:schemeClr val="bg1"/>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dirty="0" smtClean="0"/>
              <a:t>右図は</a:t>
            </a:r>
            <a:r>
              <a:rPr lang="en-US" altLang="ja-JP" sz="2400" dirty="0" smtClean="0"/>
              <a:t>800MeV/c</a:t>
            </a:r>
            <a:r>
              <a:rPr lang="ja-JP" altLang="en-US" sz="2400" dirty="0" smtClean="0"/>
              <a:t>の運動量で揃えたビームラインの場合。</a:t>
            </a:r>
            <a:endParaRPr lang="en-US" altLang="ja-JP" sz="2400" dirty="0" smtClean="0"/>
          </a:p>
          <a:p>
            <a:pPr marL="0" indent="0">
              <a:buNone/>
            </a:pPr>
            <a:r>
              <a:rPr lang="ja-JP" altLang="en-US" sz="2400" dirty="0" smtClean="0"/>
              <a:t>課題１</a:t>
            </a:r>
            <a:endParaRPr lang="en-US" altLang="ja-JP" sz="2400" dirty="0" smtClean="0"/>
          </a:p>
          <a:p>
            <a:pPr lvl="1"/>
            <a:r>
              <a:rPr lang="ja-JP" altLang="en-US" sz="2000" dirty="0" smtClean="0"/>
              <a:t>電子の質量；</a:t>
            </a:r>
            <a:r>
              <a:rPr lang="en-US" altLang="ja-JP" sz="2000" dirty="0" smtClean="0"/>
              <a:t>0.5MeV</a:t>
            </a:r>
          </a:p>
          <a:p>
            <a:pPr lvl="1"/>
            <a:r>
              <a:rPr lang="ja-JP" altLang="en-US" sz="2000" dirty="0" smtClean="0"/>
              <a:t>陽子の質量；</a:t>
            </a:r>
            <a:r>
              <a:rPr lang="en-US" altLang="ja-JP" sz="2000" dirty="0" smtClean="0"/>
              <a:t>940MeV</a:t>
            </a:r>
          </a:p>
          <a:p>
            <a:pPr lvl="1"/>
            <a:r>
              <a:rPr lang="en-US" altLang="ja-JP" sz="2000" dirty="0" smtClean="0"/>
              <a:t>K</a:t>
            </a:r>
            <a:r>
              <a:rPr lang="ja-JP" altLang="en-US" sz="2000" dirty="0" smtClean="0"/>
              <a:t>の質量；　</a:t>
            </a:r>
            <a:r>
              <a:rPr lang="en-US" altLang="ja-JP" sz="2000" dirty="0" smtClean="0"/>
              <a:t>500MeV</a:t>
            </a:r>
          </a:p>
          <a:p>
            <a:pPr marL="0" indent="0">
              <a:buNone/>
            </a:pPr>
            <a:r>
              <a:rPr lang="ja-JP" altLang="en-US" sz="2400" dirty="0" smtClean="0"/>
              <a:t>　としたとき、</a:t>
            </a:r>
            <a:r>
              <a:rPr lang="en-US" altLang="ja-JP" sz="2400" dirty="0" smtClean="0"/>
              <a:t>3.5</a:t>
            </a:r>
            <a:r>
              <a:rPr lang="ja-JP" altLang="en-US" sz="2400" dirty="0" err="1" smtClean="0"/>
              <a:t>ｍ</a:t>
            </a:r>
            <a:r>
              <a:rPr lang="ja-JP" altLang="en-US" sz="2400" dirty="0" smtClean="0"/>
              <a:t>離れたシンチを通過する時間はこれらの粒子でどれくらい飛行時間が違うでしょうか？（ただし、光速は</a:t>
            </a:r>
            <a:r>
              <a:rPr lang="en-US" altLang="ja-JP" sz="2400" dirty="0" smtClean="0"/>
              <a:t>3×10</a:t>
            </a:r>
            <a:r>
              <a:rPr lang="en-US" altLang="ja-JP" sz="2400" baseline="30000" dirty="0" smtClean="0"/>
              <a:t>8</a:t>
            </a:r>
            <a:r>
              <a:rPr lang="en-US" altLang="ja-JP" sz="2400" dirty="0" smtClean="0"/>
              <a:t>m/s</a:t>
            </a:r>
            <a:r>
              <a:rPr lang="ja-JP" altLang="en-US" sz="2400" dirty="0" smtClean="0"/>
              <a:t>とする）</a:t>
            </a:r>
            <a:endParaRPr lang="en-US" altLang="ja-JP" sz="2400" dirty="0" smtClean="0"/>
          </a:p>
        </p:txBody>
      </p:sp>
    </p:spTree>
    <p:extLst>
      <p:ext uri="{BB962C8B-B14F-4D97-AF65-F5344CB8AC3E}">
        <p14:creationId xmlns:p14="http://schemas.microsoft.com/office/powerpoint/2010/main" val="35577227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テクノロジー">
  <a:themeElements>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テクノロジー">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テクノロジー">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5737</TotalTime>
  <Words>1127</Words>
  <Application>Microsoft Office PowerPoint</Application>
  <PresentationFormat>画面に合わせる (4:3)</PresentationFormat>
  <Paragraphs>166</Paragraphs>
  <Slides>21</Slides>
  <Notes>0</Notes>
  <HiddenSlides>0</HiddenSlides>
  <MMClips>0</MMClips>
  <ScaleCrop>false</ScaleCrop>
  <HeadingPairs>
    <vt:vector size="4" baseType="variant">
      <vt:variant>
        <vt:lpstr>テーマ</vt:lpstr>
      </vt:variant>
      <vt:variant>
        <vt:i4>4</vt:i4>
      </vt:variant>
      <vt:variant>
        <vt:lpstr>スライド タイトル</vt:lpstr>
      </vt:variant>
      <vt:variant>
        <vt:i4>21</vt:i4>
      </vt:variant>
    </vt:vector>
  </HeadingPairs>
  <TitlesOfParts>
    <vt:vector size="25" baseType="lpstr">
      <vt:lpstr>Office ​​テーマ</vt:lpstr>
      <vt:lpstr>1_Default Design</vt:lpstr>
      <vt:lpstr>テクノロジー</vt:lpstr>
      <vt:lpstr>1_Office ​​テーマ</vt:lpstr>
      <vt:lpstr>集中講義（１） 序論とＴＯＦによる質量直接測定</vt:lpstr>
      <vt:lpstr>はじめに</vt:lpstr>
      <vt:lpstr>ニュートリノの特徴</vt:lpstr>
      <vt:lpstr>ニュートリノが歴史に与えたインパクト</vt:lpstr>
      <vt:lpstr>ニュートリノ実験の最前線での話題</vt:lpstr>
      <vt:lpstr>直接ニュートリノ質量測定</vt:lpstr>
      <vt:lpstr>特殊相対性理論を武器に実験を</vt:lpstr>
      <vt:lpstr>一般的な飛行時間を使うセットアップ</vt:lpstr>
      <vt:lpstr>一般的な飛行時間を使った解析</vt:lpstr>
      <vt:lpstr>逆に質量測定にも使えるはず</vt:lpstr>
      <vt:lpstr>ニュートリノに応用しましょう。</vt:lpstr>
      <vt:lpstr>#</vt:lpstr>
      <vt:lpstr>飛行時間</vt:lpstr>
      <vt:lpstr>飛行時間から質量へ</vt:lpstr>
      <vt:lpstr>どうやったらimproveできるか？</vt:lpstr>
      <vt:lpstr>どうやったらimproveできるか？</vt:lpstr>
      <vt:lpstr>例えば</vt:lpstr>
      <vt:lpstr>超新星ニュートリノを使えば。。。</vt:lpstr>
      <vt:lpstr>簡単な計算として</vt:lpstr>
      <vt:lpstr>超新星ニュートリノを使えば。。。</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集中講義（１）</dc:title>
  <dc:creator>maruyama</dc:creator>
  <cp:lastModifiedBy>maruyama</cp:lastModifiedBy>
  <cp:revision>60</cp:revision>
  <dcterms:created xsi:type="dcterms:W3CDTF">2014-12-24T08:40:06Z</dcterms:created>
  <dcterms:modified xsi:type="dcterms:W3CDTF">2016-01-31T02:20:32Z</dcterms:modified>
</cp:coreProperties>
</file>